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56" r:id="rId4"/>
    <p:sldId id="284" r:id="rId5"/>
    <p:sldId id="283" r:id="rId6"/>
    <p:sldId id="282" r:id="rId7"/>
    <p:sldId id="271" r:id="rId8"/>
    <p:sldId id="281" r:id="rId9"/>
    <p:sldId id="275" r:id="rId10"/>
    <p:sldId id="277" r:id="rId11"/>
    <p:sldId id="278" r:id="rId12"/>
    <p:sldId id="260" r:id="rId13"/>
    <p:sldId id="280" r:id="rId14"/>
    <p:sldId id="264" r:id="rId15"/>
    <p:sldId id="267" r:id="rId16"/>
    <p:sldId id="266" r:id="rId17"/>
    <p:sldId id="258" r:id="rId18"/>
    <p:sldId id="26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D8FD51-F697-495B-AD2E-985EC8FF4E66}"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215942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8FD51-F697-495B-AD2E-985EC8FF4E66}"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41980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8FD51-F697-495B-AD2E-985EC8FF4E66}"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82424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8FD51-F697-495B-AD2E-985EC8FF4E66}"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235853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8FD51-F697-495B-AD2E-985EC8FF4E66}"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120615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D8FD51-F697-495B-AD2E-985EC8FF4E66}"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207092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D8FD51-F697-495B-AD2E-985EC8FF4E66}" type="datetimeFigureOut">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56441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8FD51-F697-495B-AD2E-985EC8FF4E66}" type="datetimeFigureOut">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40538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FD51-F697-495B-AD2E-985EC8FF4E66}" type="datetimeFigureOut">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203539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8FD51-F697-495B-AD2E-985EC8FF4E66}"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64781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8FD51-F697-495B-AD2E-985EC8FF4E66}"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BBF3A-E51D-4658-AF07-5E7FB6A2205A}" type="slidenum">
              <a:rPr lang="en-US" smtClean="0"/>
              <a:t>‹#›</a:t>
            </a:fld>
            <a:endParaRPr lang="en-US"/>
          </a:p>
        </p:txBody>
      </p:sp>
    </p:spTree>
    <p:extLst>
      <p:ext uri="{BB962C8B-B14F-4D97-AF65-F5344CB8AC3E}">
        <p14:creationId xmlns:p14="http://schemas.microsoft.com/office/powerpoint/2010/main" val="354254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8FD51-F697-495B-AD2E-985EC8FF4E66}" type="datetimeFigureOut">
              <a:rPr lang="en-US" smtClean="0"/>
              <a:t>12/2/2017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BBF3A-E51D-4658-AF07-5E7FB6A2205A}" type="slidenum">
              <a:rPr lang="en-US" smtClean="0"/>
              <a:t>‹#›</a:t>
            </a:fld>
            <a:endParaRPr lang="en-US"/>
          </a:p>
        </p:txBody>
      </p:sp>
    </p:spTree>
    <p:extLst>
      <p:ext uri="{BB962C8B-B14F-4D97-AF65-F5344CB8AC3E}">
        <p14:creationId xmlns:p14="http://schemas.microsoft.com/office/powerpoint/2010/main" val="276656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akc.org/dog-bree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1381632" y="844487"/>
            <a:ext cx="8142514" cy="3662541"/>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Data 520 </a:t>
            </a:r>
          </a:p>
          <a:p>
            <a:r>
              <a:rPr lang="en-US" sz="2800" dirty="0" smtClean="0">
                <a:latin typeface="Arial" panose="020B0604020202020204" pitchFamily="34" charset="0"/>
                <a:cs typeface="Arial" panose="020B0604020202020204" pitchFamily="34" charset="0"/>
              </a:rPr>
              <a:t>Introduction To Programing</a:t>
            </a:r>
          </a:p>
          <a:p>
            <a:endParaRPr lang="en-US" sz="2800" dirty="0" smtClean="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Project:  Most popular dog breeds </a:t>
            </a:r>
          </a:p>
          <a:p>
            <a:r>
              <a:rPr lang="en-US" sz="2800" dirty="0" smtClean="0">
                <a:latin typeface="Arial" panose="020B0604020202020204" pitchFamily="34" charset="0"/>
                <a:cs typeface="Arial" panose="020B0604020202020204" pitchFamily="34" charset="0"/>
              </a:rPr>
              <a:t>Judy Minichelli</a:t>
            </a:r>
          </a:p>
          <a:p>
            <a:r>
              <a:rPr lang="en-US" sz="2800" dirty="0">
                <a:latin typeface="Arial" panose="020B0604020202020204" pitchFamily="34" charset="0"/>
                <a:cs typeface="Arial" panose="020B0604020202020204" pitchFamily="34" charset="0"/>
              </a:rPr>
              <a:t>December 4, 2017</a:t>
            </a:r>
          </a:p>
          <a:p>
            <a:endParaRPr lang="en-US" sz="2800" dirty="0" smtClean="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
        <p:nvSpPr>
          <p:cNvPr id="4" name="Rectangle 3"/>
          <p:cNvSpPr/>
          <p:nvPr/>
        </p:nvSpPr>
        <p:spPr>
          <a:xfrm>
            <a:off x="1381632" y="3883854"/>
            <a:ext cx="9456697" cy="2246769"/>
          </a:xfrm>
          <a:prstGeom prst="rect">
            <a:avLst/>
          </a:prstGeom>
        </p:spPr>
        <p:txBody>
          <a:bodyPr wrap="square">
            <a:spAutoFit/>
          </a:bodyPr>
          <a:lstStyle/>
          <a:p>
            <a:r>
              <a:rPr lang="en-US" sz="2800" b="1" dirty="0" smtClean="0">
                <a:latin typeface="Arial" panose="020B0604020202020204" pitchFamily="34" charset="0"/>
                <a:cs typeface="Arial" panose="020B0604020202020204" pitchFamily="34" charset="0"/>
              </a:rPr>
              <a:t>Technical objectives:</a:t>
            </a:r>
          </a:p>
          <a:p>
            <a:r>
              <a:rPr lang="en-US" sz="2800" dirty="0" smtClean="0">
                <a:latin typeface="Arial" panose="020B0604020202020204" pitchFamily="34" charset="0"/>
                <a:cs typeface="Arial" panose="020B0604020202020204" pitchFamily="34" charset="0"/>
              </a:rPr>
              <a:t>1.  Import a .csv file into a Sqlite3 database table</a:t>
            </a:r>
          </a:p>
          <a:p>
            <a:r>
              <a:rPr lang="en-US" sz="2800" dirty="0" smtClean="0">
                <a:latin typeface="Arial" panose="020B0604020202020204" pitchFamily="34" charset="0"/>
                <a:cs typeface="Arial" panose="020B0604020202020204" pitchFamily="34" charset="0"/>
              </a:rPr>
              <a:t>2.  Query a database </a:t>
            </a:r>
            <a:r>
              <a:rPr lang="en-US" sz="2800" dirty="0" smtClean="0">
                <a:latin typeface="Arial" panose="020B0604020202020204" pitchFamily="34" charset="0"/>
                <a:cs typeface="Arial" panose="020B0604020202020204" pitchFamily="34" charset="0"/>
              </a:rPr>
              <a:t>table, perform calculations</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3.  Build a GUI using </a:t>
            </a:r>
            <a:r>
              <a:rPr lang="en-US" sz="2800" dirty="0" err="1" smtClean="0">
                <a:latin typeface="Arial" panose="020B0604020202020204" pitchFamily="34" charset="0"/>
                <a:cs typeface="Arial" panose="020B0604020202020204" pitchFamily="34" charset="0"/>
              </a:rPr>
              <a:t>Tkinter</a:t>
            </a:r>
            <a:r>
              <a:rPr lang="en-US" sz="2800" dirty="0" smtClean="0">
                <a:latin typeface="Arial" panose="020B0604020202020204" pitchFamily="34" charset="0"/>
                <a:cs typeface="Arial" panose="020B0604020202020204" pitchFamily="34" charset="0"/>
              </a:rPr>
              <a:t> to display top 10 </a:t>
            </a:r>
            <a:r>
              <a:rPr lang="en-US" sz="2800" dirty="0" smtClean="0">
                <a:latin typeface="Arial" panose="020B0604020202020204" pitchFamily="34" charset="0"/>
                <a:cs typeface="Arial" panose="020B0604020202020204" pitchFamily="34" charset="0"/>
              </a:rPr>
              <a:t>breeds in PA  </a:t>
            </a:r>
            <a:endParaRPr lang="en-US" sz="2800" dirty="0"/>
          </a:p>
          <a:p>
            <a:endParaRPr lang="en-US" sz="2800" dirty="0"/>
          </a:p>
        </p:txBody>
      </p:sp>
    </p:spTree>
    <p:extLst>
      <p:ext uri="{BB962C8B-B14F-4D97-AF65-F5344CB8AC3E}">
        <p14:creationId xmlns:p14="http://schemas.microsoft.com/office/powerpoint/2010/main" val="696329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537882" y="367587"/>
            <a:ext cx="8511990"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Code </a:t>
            </a:r>
            <a:r>
              <a:rPr lang="en-US" sz="3200" b="1" dirty="0" smtClean="0">
                <a:latin typeface="Arial" panose="020B0604020202020204" pitchFamily="34" charset="0"/>
                <a:cs typeface="Arial" panose="020B0604020202020204" pitchFamily="34" charset="0"/>
              </a:rPr>
              <a:t>3</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Tkinter</a:t>
            </a:r>
            <a:r>
              <a:rPr lang="en-US" sz="3200" dirty="0" smtClean="0">
                <a:latin typeface="Arial" panose="020B0604020202020204" pitchFamily="34" charset="0"/>
                <a:cs typeface="Arial" panose="020B0604020202020204" pitchFamily="34" charset="0"/>
              </a:rPr>
              <a:t> GUI, </a:t>
            </a:r>
            <a:r>
              <a:rPr lang="en-US" sz="3200" dirty="0" smtClean="0">
                <a:solidFill>
                  <a:srgbClr val="0033CC"/>
                </a:solidFill>
                <a:latin typeface="Arial" panose="020B0604020202020204" pitchFamily="34" charset="0"/>
                <a:cs typeface="Arial" panose="020B0604020202020204" pitchFamily="34" charset="0"/>
              </a:rPr>
              <a:t>Part 1</a:t>
            </a:r>
            <a:endParaRPr lang="en-US" sz="3200" dirty="0">
              <a:solidFill>
                <a:srgbClr val="0033CC"/>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srcRect l="246" t="6057" r="44565" b="65498"/>
          <a:stretch/>
        </p:blipFill>
        <p:spPr>
          <a:xfrm>
            <a:off x="676490" y="1141950"/>
            <a:ext cx="10593709" cy="3069823"/>
          </a:xfrm>
          <a:prstGeom prst="rect">
            <a:avLst/>
          </a:prstGeom>
        </p:spPr>
      </p:pic>
      <p:sp>
        <p:nvSpPr>
          <p:cNvPr id="6" name="TextBox 5"/>
          <p:cNvSpPr txBox="1"/>
          <p:nvPr/>
        </p:nvSpPr>
        <p:spPr>
          <a:xfrm>
            <a:off x="10426342" y="1762633"/>
            <a:ext cx="870751"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Function</a:t>
            </a:r>
            <a:endParaRPr lang="en-US" sz="1400" i="1" dirty="0">
              <a:solidFill>
                <a:srgbClr val="0033CC"/>
              </a:solidFill>
              <a:latin typeface="Arial" panose="020B0604020202020204" pitchFamily="34" charset="0"/>
              <a:cs typeface="Arial" panose="020B0604020202020204" pitchFamily="34" charset="0"/>
            </a:endParaRPr>
          </a:p>
        </p:txBody>
      </p:sp>
      <p:sp>
        <p:nvSpPr>
          <p:cNvPr id="7" name="TextBox 6"/>
          <p:cNvSpPr txBox="1"/>
          <p:nvPr/>
        </p:nvSpPr>
        <p:spPr>
          <a:xfrm>
            <a:off x="9862708" y="2186791"/>
            <a:ext cx="1447832"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Read user input</a:t>
            </a:r>
            <a:endParaRPr lang="en-US" sz="1400" i="1" dirty="0">
              <a:solidFill>
                <a:srgbClr val="0033CC"/>
              </a:solidFill>
              <a:latin typeface="Arial" panose="020B0604020202020204" pitchFamily="34" charset="0"/>
              <a:cs typeface="Arial" panose="020B0604020202020204" pitchFamily="34" charset="0"/>
            </a:endParaRPr>
          </a:p>
        </p:txBody>
      </p:sp>
      <p:sp>
        <p:nvSpPr>
          <p:cNvPr id="8" name="TextBox 7"/>
          <p:cNvSpPr txBox="1"/>
          <p:nvPr/>
        </p:nvSpPr>
        <p:spPr>
          <a:xfrm>
            <a:off x="9096707" y="3101804"/>
            <a:ext cx="2223686"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Find input in tuple in table</a:t>
            </a:r>
            <a:endParaRPr lang="en-US" sz="1400" i="1" dirty="0">
              <a:solidFill>
                <a:srgbClr val="0033CC"/>
              </a:solidFill>
              <a:latin typeface="Arial" panose="020B0604020202020204" pitchFamily="34" charset="0"/>
              <a:cs typeface="Arial" panose="020B0604020202020204" pitchFamily="34" charset="0"/>
            </a:endParaRPr>
          </a:p>
        </p:txBody>
      </p:sp>
      <p:sp>
        <p:nvSpPr>
          <p:cNvPr id="9" name="TextBox 8"/>
          <p:cNvSpPr txBox="1"/>
          <p:nvPr/>
        </p:nvSpPr>
        <p:spPr>
          <a:xfrm>
            <a:off x="9468144" y="2658640"/>
            <a:ext cx="1885453"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Connect to database </a:t>
            </a:r>
            <a:endParaRPr lang="en-US" sz="1400" i="1" dirty="0">
              <a:solidFill>
                <a:srgbClr val="0033CC"/>
              </a:solidFill>
              <a:latin typeface="Arial" panose="020B0604020202020204" pitchFamily="34" charset="0"/>
              <a:cs typeface="Arial" panose="020B0604020202020204" pitchFamily="34" charset="0"/>
            </a:endParaRPr>
          </a:p>
        </p:txBody>
      </p:sp>
      <p:sp>
        <p:nvSpPr>
          <p:cNvPr id="11" name="TextBox 10"/>
          <p:cNvSpPr txBox="1"/>
          <p:nvPr/>
        </p:nvSpPr>
        <p:spPr>
          <a:xfrm>
            <a:off x="7601868" y="3805250"/>
            <a:ext cx="3762568"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Return breed that corresponds to input (rank)</a:t>
            </a:r>
            <a:endParaRPr lang="en-US" sz="1400" i="1"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0528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31" t="34110" r="41209" b="14296"/>
          <a:stretch/>
        </p:blipFill>
        <p:spPr>
          <a:xfrm>
            <a:off x="691092" y="1006149"/>
            <a:ext cx="11061783" cy="5488779"/>
          </a:xfrm>
          <a:prstGeom prst="rect">
            <a:avLst/>
          </a:prstGeom>
        </p:spPr>
      </p:pic>
      <p:sp>
        <p:nvSpPr>
          <p:cNvPr id="5" name="Rectangle 4"/>
          <p:cNvSpPr/>
          <p:nvPr/>
        </p:nvSpPr>
        <p:spPr>
          <a:xfrm>
            <a:off x="537882" y="367587"/>
            <a:ext cx="8511990"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Code 3</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Tkinter</a:t>
            </a:r>
            <a:r>
              <a:rPr lang="en-US" sz="3200" dirty="0" smtClean="0">
                <a:latin typeface="Arial" panose="020B0604020202020204" pitchFamily="34" charset="0"/>
                <a:cs typeface="Arial" panose="020B0604020202020204" pitchFamily="34" charset="0"/>
              </a:rPr>
              <a:t> GUI, </a:t>
            </a:r>
            <a:r>
              <a:rPr lang="en-US" sz="3200" dirty="0" smtClean="0">
                <a:solidFill>
                  <a:srgbClr val="0033CC"/>
                </a:solidFill>
                <a:latin typeface="Arial" panose="020B0604020202020204" pitchFamily="34" charset="0"/>
                <a:cs typeface="Arial" panose="020B0604020202020204" pitchFamily="34" charset="0"/>
              </a:rPr>
              <a:t>Part 2</a:t>
            </a:r>
            <a:endParaRPr lang="en-US" sz="3200" dirty="0">
              <a:solidFill>
                <a:srgbClr val="0033CC"/>
              </a:solidFill>
              <a:latin typeface="Arial" panose="020B0604020202020204" pitchFamily="34" charset="0"/>
              <a:cs typeface="Arial" panose="020B0604020202020204" pitchFamily="34" charset="0"/>
            </a:endParaRPr>
          </a:p>
        </p:txBody>
      </p:sp>
      <p:sp>
        <p:nvSpPr>
          <p:cNvPr id="4" name="TextBox 3"/>
          <p:cNvSpPr txBox="1"/>
          <p:nvPr/>
        </p:nvSpPr>
        <p:spPr>
          <a:xfrm>
            <a:off x="8643572" y="1017799"/>
            <a:ext cx="3268844"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Create root window (visible container)</a:t>
            </a:r>
            <a:endParaRPr lang="en-US" sz="1400" i="1" dirty="0">
              <a:solidFill>
                <a:srgbClr val="0033CC"/>
              </a:solidFill>
              <a:latin typeface="Arial" panose="020B0604020202020204" pitchFamily="34" charset="0"/>
              <a:cs typeface="Arial" panose="020B0604020202020204" pitchFamily="34" charset="0"/>
            </a:endParaRPr>
          </a:p>
        </p:txBody>
      </p:sp>
      <p:sp>
        <p:nvSpPr>
          <p:cNvPr id="7" name="TextBox 6"/>
          <p:cNvSpPr txBox="1"/>
          <p:nvPr/>
        </p:nvSpPr>
        <p:spPr>
          <a:xfrm>
            <a:off x="6208411" y="1506358"/>
            <a:ext cx="5615640"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Call method “pack” for all widgets, to place them in the parent widget </a:t>
            </a:r>
            <a:endParaRPr lang="en-US" sz="1400" i="1" dirty="0">
              <a:solidFill>
                <a:srgbClr val="0033CC"/>
              </a:solidFill>
              <a:latin typeface="Arial" panose="020B0604020202020204" pitchFamily="34" charset="0"/>
              <a:cs typeface="Arial" panose="020B0604020202020204" pitchFamily="34" charset="0"/>
            </a:endParaRPr>
          </a:p>
        </p:txBody>
      </p:sp>
      <p:sp>
        <p:nvSpPr>
          <p:cNvPr id="8" name="TextBox 7"/>
          <p:cNvSpPr txBox="1"/>
          <p:nvPr/>
        </p:nvSpPr>
        <p:spPr>
          <a:xfrm>
            <a:off x="8108293" y="1259846"/>
            <a:ext cx="3735318"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Create frame (invisible container for widgets)</a:t>
            </a:r>
            <a:endParaRPr lang="en-US" sz="1400" i="1" dirty="0">
              <a:solidFill>
                <a:srgbClr val="0033CC"/>
              </a:solidFill>
              <a:latin typeface="Arial" panose="020B0604020202020204" pitchFamily="34" charset="0"/>
              <a:cs typeface="Arial" panose="020B0604020202020204" pitchFamily="34" charset="0"/>
            </a:endParaRPr>
          </a:p>
        </p:txBody>
      </p:sp>
      <p:sp>
        <p:nvSpPr>
          <p:cNvPr id="9" name="TextBox 8"/>
          <p:cNvSpPr txBox="1"/>
          <p:nvPr/>
        </p:nvSpPr>
        <p:spPr>
          <a:xfrm>
            <a:off x="8968438" y="1951559"/>
            <a:ext cx="2855012"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Variables change with each input</a:t>
            </a:r>
            <a:endParaRPr lang="en-US" sz="1400" i="1" dirty="0">
              <a:solidFill>
                <a:srgbClr val="0033CC"/>
              </a:solidFill>
              <a:latin typeface="Arial" panose="020B0604020202020204" pitchFamily="34" charset="0"/>
              <a:cs typeface="Arial" panose="020B0604020202020204" pitchFamily="34" charset="0"/>
            </a:endParaRPr>
          </a:p>
        </p:txBody>
      </p:sp>
      <p:sp>
        <p:nvSpPr>
          <p:cNvPr id="11" name="TextBox 10"/>
          <p:cNvSpPr txBox="1"/>
          <p:nvPr/>
        </p:nvSpPr>
        <p:spPr>
          <a:xfrm>
            <a:off x="8912162" y="3268443"/>
            <a:ext cx="2898550"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Entry box for rank input (centered)</a:t>
            </a:r>
            <a:endParaRPr lang="en-US" sz="1400" i="1" dirty="0">
              <a:solidFill>
                <a:srgbClr val="0033CC"/>
              </a:solidFill>
              <a:latin typeface="Arial" panose="020B0604020202020204" pitchFamily="34" charset="0"/>
              <a:cs typeface="Arial" panose="020B0604020202020204" pitchFamily="34" charset="0"/>
            </a:endParaRPr>
          </a:p>
        </p:txBody>
      </p:sp>
      <p:sp>
        <p:nvSpPr>
          <p:cNvPr id="12" name="TextBox 11"/>
          <p:cNvSpPr txBox="1"/>
          <p:nvPr/>
        </p:nvSpPr>
        <p:spPr>
          <a:xfrm>
            <a:off x="10106290" y="4585327"/>
            <a:ext cx="1686680"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Create two buttons</a:t>
            </a:r>
            <a:endParaRPr lang="en-US" sz="1400" i="1" dirty="0">
              <a:solidFill>
                <a:srgbClr val="0033CC"/>
              </a:solidFill>
              <a:latin typeface="Arial" panose="020B0604020202020204" pitchFamily="34" charset="0"/>
              <a:cs typeface="Arial" panose="020B0604020202020204" pitchFamily="34" charset="0"/>
            </a:endParaRPr>
          </a:p>
        </p:txBody>
      </p:sp>
      <p:sp>
        <p:nvSpPr>
          <p:cNvPr id="13" name="TextBox 12"/>
          <p:cNvSpPr txBox="1"/>
          <p:nvPr/>
        </p:nvSpPr>
        <p:spPr>
          <a:xfrm>
            <a:off x="8732539" y="6153387"/>
            <a:ext cx="3090911"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Allows the code to run multiple times</a:t>
            </a:r>
            <a:endParaRPr lang="en-US" sz="1400" i="1" dirty="0">
              <a:solidFill>
                <a:srgbClr val="0033CC"/>
              </a:solidFill>
              <a:latin typeface="Arial" panose="020B0604020202020204" pitchFamily="34" charset="0"/>
              <a:cs typeface="Arial" panose="020B0604020202020204" pitchFamily="34" charset="0"/>
            </a:endParaRPr>
          </a:p>
        </p:txBody>
      </p:sp>
      <p:sp>
        <p:nvSpPr>
          <p:cNvPr id="14" name="TextBox 13"/>
          <p:cNvSpPr txBox="1"/>
          <p:nvPr/>
        </p:nvSpPr>
        <p:spPr>
          <a:xfrm>
            <a:off x="9508312" y="3947199"/>
            <a:ext cx="2302233"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Output label for breed type</a:t>
            </a:r>
            <a:endParaRPr lang="en-US" sz="1400" i="1"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3516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390180" y="1082264"/>
            <a:ext cx="10945692" cy="1015663"/>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1.  </a:t>
            </a:r>
            <a:r>
              <a:rPr lang="en-US" sz="2000" dirty="0" err="1" smtClean="0">
                <a:latin typeface="Arial" panose="020B0604020202020204" pitchFamily="34" charset="0"/>
                <a:cs typeface="Arial" panose="020B0604020202020204" pitchFamily="34" charset="0"/>
              </a:rPr>
              <a:t>Kaggle</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dataset:  </a:t>
            </a:r>
            <a:r>
              <a:rPr lang="en-US" sz="2000" dirty="0">
                <a:solidFill>
                  <a:srgbClr val="0066CC"/>
                </a:solidFill>
                <a:latin typeface="Arial" panose="020B0604020202020204" pitchFamily="34" charset="0"/>
                <a:cs typeface="Arial" panose="020B0604020202020204" pitchFamily="34" charset="0"/>
              </a:rPr>
              <a:t>https://www.kaggle.com/kingburrito666/largest-dog-breed-data-set</a:t>
            </a:r>
          </a:p>
          <a:p>
            <a:r>
              <a:rPr lang="en-US" sz="2000" dirty="0" smtClean="0">
                <a:latin typeface="Arial" panose="020B0604020202020204" pitchFamily="34" charset="0"/>
                <a:cs typeface="Arial" panose="020B0604020202020204" pitchFamily="34" charset="0"/>
              </a:rPr>
              <a:t>2.  Pictures of dogs on Slide 6:</a:t>
            </a:r>
            <a:r>
              <a:rPr lang="en-US" sz="2000" dirty="0" smtClean="0">
                <a:solidFill>
                  <a:srgbClr val="FF0000"/>
                </a:solidFill>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hlinkClick r:id="rId2"/>
              </a:rPr>
              <a:t>http://www.akc.org/dog-breeds/</a:t>
            </a:r>
            <a:endParaRPr lang="en-US" sz="2000" dirty="0" smtClean="0">
              <a:solidFill>
                <a:srgbClr val="FF0000"/>
              </a:solidFill>
              <a:latin typeface="Arial" panose="020B0604020202020204" pitchFamily="34" charset="0"/>
              <a:cs typeface="Arial" panose="020B0604020202020204" pitchFamily="34" charset="0"/>
            </a:endParaRPr>
          </a:p>
          <a:p>
            <a:endParaRPr lang="en-US" sz="2000" dirty="0">
              <a:solidFill>
                <a:srgbClr val="FF0000"/>
              </a:solidFill>
            </a:endParaRPr>
          </a:p>
        </p:txBody>
      </p:sp>
      <p:sp>
        <p:nvSpPr>
          <p:cNvPr id="2" name="Rectangle 1"/>
          <p:cNvSpPr/>
          <p:nvPr/>
        </p:nvSpPr>
        <p:spPr>
          <a:xfrm>
            <a:off x="390179" y="456259"/>
            <a:ext cx="6096000" cy="461665"/>
          </a:xfrm>
          <a:prstGeom prst="rect">
            <a:avLst/>
          </a:prstGeom>
        </p:spPr>
        <p:txBody>
          <a:bodyPr>
            <a:spAutoFit/>
          </a:bodyPr>
          <a:lstStyle/>
          <a:p>
            <a:r>
              <a:rPr lang="en-US" sz="2400" b="1" dirty="0" smtClean="0">
                <a:latin typeface="Arial" panose="020B0604020202020204" pitchFamily="34" charset="0"/>
                <a:cs typeface="Arial" panose="020B0604020202020204" pitchFamily="34" charset="0"/>
              </a:rPr>
              <a:t>References</a:t>
            </a:r>
            <a:endParaRPr lang="en-US" sz="2400" b="1" dirty="0"/>
          </a:p>
        </p:txBody>
      </p:sp>
      <p:sp>
        <p:nvSpPr>
          <p:cNvPr id="4" name="Rectangle 3"/>
          <p:cNvSpPr/>
          <p:nvPr/>
        </p:nvSpPr>
        <p:spPr>
          <a:xfrm>
            <a:off x="403839" y="2312968"/>
            <a:ext cx="3074881" cy="461665"/>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Acknowledgements</a:t>
            </a:r>
          </a:p>
        </p:txBody>
      </p:sp>
      <p:sp>
        <p:nvSpPr>
          <p:cNvPr id="5" name="Rectangle 4"/>
          <p:cNvSpPr/>
          <p:nvPr/>
        </p:nvSpPr>
        <p:spPr>
          <a:xfrm>
            <a:off x="403839" y="2927672"/>
            <a:ext cx="11200973" cy="400110"/>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BIG thank you to Justin </a:t>
            </a:r>
            <a:r>
              <a:rPr lang="en-US" sz="2000" b="1" dirty="0" smtClean="0">
                <a:latin typeface="Arial" panose="020B0604020202020204" pitchFamily="34" charset="0"/>
                <a:cs typeface="Arial" panose="020B0604020202020204" pitchFamily="34" charset="0"/>
              </a:rPr>
              <a:t>Minsk </a:t>
            </a:r>
            <a:r>
              <a:rPr lang="en-US" sz="2000" dirty="0" smtClean="0">
                <a:latin typeface="Arial" panose="020B0604020202020204" pitchFamily="34" charset="0"/>
                <a:cs typeface="Arial" panose="020B0604020202020204" pitchFamily="34" charset="0"/>
              </a:rPr>
              <a:t>for </a:t>
            </a:r>
            <a:r>
              <a:rPr lang="en-US"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csv file import code on Slide 10 plus tweaks to other </a:t>
            </a:r>
            <a:r>
              <a:rPr lang="en-US" sz="2000" dirty="0" smtClean="0">
                <a:latin typeface="Arial" panose="020B0604020202020204" pitchFamily="34" charset="0"/>
                <a:cs typeface="Arial" panose="020B0604020202020204" pitchFamily="34" charset="0"/>
              </a:rPr>
              <a:t>codes!</a:t>
            </a:r>
            <a:endParaRPr lang="en-US" sz="2000" dirty="0">
              <a:latin typeface="Arial" panose="020B0604020202020204" pitchFamily="34" charset="0"/>
              <a:cs typeface="Arial" panose="020B0604020202020204" pitchFamily="34" charset="0"/>
            </a:endParaRPr>
          </a:p>
        </p:txBody>
      </p:sp>
      <p:sp>
        <p:nvSpPr>
          <p:cNvPr id="7" name="Rectangle 6"/>
          <p:cNvSpPr/>
          <p:nvPr/>
        </p:nvSpPr>
        <p:spPr>
          <a:xfrm>
            <a:off x="390179" y="3942486"/>
            <a:ext cx="2029723"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Conclusions</a:t>
            </a:r>
            <a:endParaRPr lang="en-US" sz="2400" b="1" dirty="0">
              <a:latin typeface="Arial" panose="020B0604020202020204" pitchFamily="34" charset="0"/>
              <a:cs typeface="Arial" panose="020B0604020202020204" pitchFamily="34" charset="0"/>
            </a:endParaRPr>
          </a:p>
        </p:txBody>
      </p:sp>
      <p:sp>
        <p:nvSpPr>
          <p:cNvPr id="9" name="Rectangle 8"/>
          <p:cNvSpPr/>
          <p:nvPr/>
        </p:nvSpPr>
        <p:spPr>
          <a:xfrm>
            <a:off x="403839" y="4565621"/>
            <a:ext cx="11039821" cy="1323439"/>
          </a:xfrm>
          <a:prstGeom prst="rect">
            <a:avLst/>
          </a:prstGeom>
        </p:spPr>
        <p:txBody>
          <a:bodyPr wrap="square">
            <a:spAutoFit/>
          </a:bodyPr>
          <a:lstStyle/>
          <a:p>
            <a:pPr marL="342900" indent="-342900">
              <a:buAutoNum type="arabicPeriod"/>
            </a:pPr>
            <a:r>
              <a:rPr lang="en-US" sz="2000" dirty="0" smtClean="0">
                <a:latin typeface="Arial" panose="020B0604020202020204" pitchFamily="34" charset="0"/>
                <a:cs typeface="Arial" panose="020B0604020202020204" pitchFamily="34" charset="0"/>
              </a:rPr>
              <a:t>Singularity is already here (my computer is smarter than I am)</a:t>
            </a:r>
          </a:p>
          <a:p>
            <a:pPr marL="342900" indent="-342900">
              <a:buAutoNum type="arabicPeriod"/>
            </a:pPr>
            <a:r>
              <a:rPr lang="en-US" sz="2000" dirty="0" smtClean="0">
                <a:latin typeface="Arial" panose="020B0604020202020204" pitchFamily="34" charset="0"/>
                <a:cs typeface="Arial" panose="020B0604020202020204" pitchFamily="34" charset="0"/>
              </a:rPr>
              <a:t>This project was a good learning exercise:  it could have gone in many different directions and used </a:t>
            </a:r>
            <a:r>
              <a:rPr lang="en-US" sz="2000" dirty="0" smtClean="0">
                <a:latin typeface="Arial" panose="020B0604020202020204" pitchFamily="34" charset="0"/>
                <a:cs typeface="Arial" panose="020B0604020202020204" pitchFamily="34" charset="0"/>
              </a:rPr>
              <a:t>several other </a:t>
            </a:r>
            <a:r>
              <a:rPr lang="en-US" sz="2000" dirty="0" smtClean="0">
                <a:latin typeface="Arial" panose="020B0604020202020204" pitchFamily="34" charset="0"/>
                <a:cs typeface="Arial" panose="020B0604020202020204" pitchFamily="34" charset="0"/>
              </a:rPr>
              <a:t>tools </a:t>
            </a:r>
          </a:p>
          <a:p>
            <a:pPr marL="342900" indent="-342900">
              <a:buAutoNum type="arabicPeriod"/>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280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316506" y="1801149"/>
            <a:ext cx="3160059" cy="923330"/>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BACKUP</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371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506506" y="1248751"/>
            <a:ext cx="36576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Rectangle 1"/>
          <p:cNvSpPr/>
          <p:nvPr/>
        </p:nvSpPr>
        <p:spPr>
          <a:xfrm>
            <a:off x="1160929" y="831361"/>
            <a:ext cx="9825319" cy="5078313"/>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Background               </a:t>
            </a:r>
            <a:r>
              <a:rPr lang="en-US" sz="2000" b="1" dirty="0" smtClean="0">
                <a:solidFill>
                  <a:srgbClr val="FF0000"/>
                </a:solidFill>
                <a:latin typeface="Arial" panose="020B0604020202020204" pitchFamily="34" charset="0"/>
                <a:cs typeface="Arial" panose="020B0604020202020204" pitchFamily="34" charset="0"/>
              </a:rPr>
              <a:t>DATABASE TABLE = BREED, COUNT, RANK</a:t>
            </a:r>
            <a:endParaRPr lang="en-US" sz="2000" b="1" dirty="0" smtClean="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a:t>
            </a:r>
            <a:r>
              <a:rPr lang="en-US" sz="2000" b="1" dirty="0" err="1">
                <a:latin typeface="Arial" panose="020B0604020202020204" pitchFamily="34" charset="0"/>
                <a:cs typeface="Arial" panose="020B0604020202020204" pitchFamily="34" charset="0"/>
              </a:rPr>
              <a:t>Kaggle</a:t>
            </a:r>
            <a:r>
              <a:rPr lang="en-US" sz="2000" dirty="0">
                <a:latin typeface="Arial" panose="020B0604020202020204" pitchFamily="34" charset="0"/>
                <a:cs typeface="Arial" panose="020B0604020202020204" pitchFamily="34" charset="0"/>
              </a:rPr>
              <a:t> Largest Dog Breed </a:t>
            </a:r>
            <a:r>
              <a:rPr lang="en-US" sz="2000" b="1" dirty="0">
                <a:latin typeface="Arial" panose="020B0604020202020204" pitchFamily="34" charset="0"/>
                <a:cs typeface="Arial" panose="020B0604020202020204" pitchFamily="34" charset="0"/>
              </a:rPr>
              <a:t>dataset </a:t>
            </a:r>
            <a:r>
              <a:rPr lang="en-US" sz="2000" dirty="0">
                <a:latin typeface="Arial" panose="020B0604020202020204" pitchFamily="34" charset="0"/>
                <a:cs typeface="Arial" panose="020B0604020202020204" pitchFamily="34" charset="0"/>
              </a:rPr>
              <a:t>contains</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2017 Pennsylvania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dog license renewals </a:t>
            </a:r>
            <a:r>
              <a:rPr lang="en-US" sz="2000" dirty="0">
                <a:latin typeface="Arial" panose="020B0604020202020204" pitchFamily="34" charset="0"/>
                <a:cs typeface="Arial" panose="020B0604020202020204" pitchFamily="34" charset="0"/>
              </a:rPr>
              <a:t>in the greater Pittsburgh </a:t>
            </a:r>
            <a:r>
              <a:rPr lang="en-US" sz="2000" dirty="0" smtClean="0">
                <a:latin typeface="Arial" panose="020B0604020202020204" pitchFamily="34" charset="0"/>
                <a:cs typeface="Arial" panose="020B0604020202020204" pitchFamily="34" charset="0"/>
              </a:rPr>
              <a:t>area.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excerpt from the dataset above was imported into a Sqlite3 database table as a .csv file.  A </a:t>
            </a:r>
            <a:r>
              <a:rPr lang="en-US" sz="2000" dirty="0">
                <a:latin typeface="Arial" panose="020B0604020202020204" pitchFamily="34" charset="0"/>
                <a:cs typeface="Arial" panose="020B0604020202020204" pitchFamily="34" charset="0"/>
              </a:rPr>
              <a:t>GUI will be used to extract the top 10 breeds by count from the database table</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189 </a:t>
            </a:r>
            <a:r>
              <a:rPr lang="en-US" sz="2000" b="1" dirty="0" smtClean="0">
                <a:latin typeface="Arial" panose="020B0604020202020204" pitchFamily="34" charset="0"/>
                <a:cs typeface="Arial" panose="020B0604020202020204" pitchFamily="34" charset="0"/>
              </a:rPr>
              <a:t>different breeds of dogs </a:t>
            </a:r>
            <a:r>
              <a:rPr lang="en-US" sz="2000" dirty="0" smtClean="0">
                <a:latin typeface="Arial" panose="020B0604020202020204" pitchFamily="34" charset="0"/>
                <a:cs typeface="Arial" panose="020B0604020202020204" pitchFamily="34" charset="0"/>
              </a:rPr>
              <a:t>are recognized by the American Kennel Club (</a:t>
            </a:r>
            <a:r>
              <a:rPr lang="en-US" sz="2000" b="1" dirty="0" smtClean="0">
                <a:latin typeface="Arial" panose="020B0604020202020204" pitchFamily="34" charset="0"/>
                <a:cs typeface="Arial" panose="020B0604020202020204" pitchFamily="34" charset="0"/>
              </a:rPr>
              <a:t>AKC</a:t>
            </a:r>
            <a:r>
              <a:rPr lang="en-US" sz="2000" dirty="0" smtClean="0">
                <a:latin typeface="Arial" panose="020B0604020202020204" pitchFamily="34" charset="0"/>
                <a:cs typeface="Arial" panose="020B0604020202020204" pitchFamily="34" charset="0"/>
              </a:rPr>
              <a:t>) but the file contains 212 unique breeds.</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AKC </a:t>
            </a:r>
            <a:r>
              <a:rPr lang="en-US" sz="2000" b="1" dirty="0" smtClean="0">
                <a:latin typeface="Arial" panose="020B0604020202020204" pitchFamily="34" charset="0"/>
                <a:cs typeface="Arial" panose="020B0604020202020204" pitchFamily="34" charset="0"/>
              </a:rPr>
              <a:t>list is not static</a:t>
            </a:r>
            <a:r>
              <a:rPr lang="en-US" sz="2000" dirty="0" smtClean="0">
                <a:latin typeface="Arial" panose="020B0604020202020204" pitchFamily="34" charset="0"/>
                <a:cs typeface="Arial" panose="020B0604020202020204" pitchFamily="34" charset="0"/>
              </a:rPr>
              <a:t>: breeds are added/removed as they rise and fall in popularity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1828822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506506" y="1248751"/>
            <a:ext cx="36576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Rectangle 1"/>
          <p:cNvSpPr/>
          <p:nvPr/>
        </p:nvSpPr>
        <p:spPr>
          <a:xfrm>
            <a:off x="609599" y="414502"/>
            <a:ext cx="10833847" cy="627864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Background         </a:t>
            </a:r>
            <a:r>
              <a:rPr lang="en-US" dirty="0" smtClean="0">
                <a:solidFill>
                  <a:srgbClr val="FF0000"/>
                </a:solidFill>
                <a:latin typeface="Arial" panose="020B0604020202020204" pitchFamily="34" charset="0"/>
                <a:cs typeface="Arial" panose="020B0604020202020204" pitchFamily="34" charset="0"/>
              </a:rPr>
              <a:t>Print these two pages for myself</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As of December 2016, there are 189 different breeds of dogs are recognized by the American Kennel Club.  Each falls into 7 different categories based on the type of dog and/or function for which they were bred:  Terrier, Toy, Working, Sporting, Hound, Non-sporting, Herding,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Breeds are added to and removed from the list of AKC recognized dogs as they rise and fall in popularity.  Mixes or cross-breeds like Labradoodles (Labrador retriever + poodle) and not on the list, and the American Pit Bull Terrier was removed the list in the early 70s due to breeding practices; they were and still are being bred to fight other dogs so there is an ethical consideration and they no longer fit the breed category = “ratters” (= hunt vermin and dig them from their holes).  The version of the breed that </a:t>
            </a:r>
            <a:r>
              <a:rPr lang="en-US" b="1" dirty="0" smtClean="0">
                <a:latin typeface="Arial" panose="020B0604020202020204" pitchFamily="34" charset="0"/>
                <a:cs typeface="Arial" panose="020B0604020202020204" pitchFamily="34" charset="0"/>
              </a:rPr>
              <a:t>is</a:t>
            </a:r>
            <a:r>
              <a:rPr lang="en-US" dirty="0" smtClean="0">
                <a:latin typeface="Arial" panose="020B0604020202020204" pitchFamily="34" charset="0"/>
                <a:cs typeface="Arial" panose="020B0604020202020204" pitchFamily="34" charset="0"/>
              </a:rPr>
              <a:t> recognized is the Staffordshire Bull Terrier.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Kaggle</a:t>
            </a:r>
            <a:r>
              <a:rPr lang="en-US" dirty="0" smtClean="0">
                <a:latin typeface="Arial" panose="020B0604020202020204" pitchFamily="34" charset="0"/>
                <a:cs typeface="Arial" panose="020B0604020202020204" pitchFamily="34" charset="0"/>
              </a:rPr>
              <a:t> Largest </a:t>
            </a:r>
            <a:r>
              <a:rPr lang="en-US" dirty="0">
                <a:latin typeface="Arial" panose="020B0604020202020204" pitchFamily="34" charset="0"/>
                <a:cs typeface="Arial" panose="020B0604020202020204" pitchFamily="34" charset="0"/>
              </a:rPr>
              <a:t>Dog Breed </a:t>
            </a:r>
            <a:r>
              <a:rPr lang="en-US" dirty="0" smtClean="0">
                <a:latin typeface="Arial" panose="020B0604020202020204" pitchFamily="34" charset="0"/>
                <a:cs typeface="Arial" panose="020B0604020202020204" pitchFamily="34" charset="0"/>
              </a:rPr>
              <a:t>Data (REFERENCE) consists of .csv </a:t>
            </a:r>
            <a:r>
              <a:rPr lang="en-US" dirty="0">
                <a:latin typeface="Arial" panose="020B0604020202020204" pitchFamily="34" charset="0"/>
                <a:cs typeface="Arial" panose="020B0604020202020204" pitchFamily="34" charset="0"/>
              </a:rPr>
              <a:t>files </a:t>
            </a:r>
            <a:r>
              <a:rPr lang="en-US" dirty="0" smtClean="0">
                <a:latin typeface="Arial" panose="020B0604020202020204" pitchFamily="34" charset="0"/>
                <a:cs typeface="Arial" panose="020B0604020202020204" pitchFamily="34" charset="0"/>
              </a:rPr>
              <a:t>for the years  </a:t>
            </a:r>
            <a:r>
              <a:rPr lang="en-US" dirty="0">
                <a:latin typeface="Arial" panose="020B0604020202020204" pitchFamily="34" charset="0"/>
                <a:cs typeface="Arial" panose="020B0604020202020204" pitchFamily="34" charset="0"/>
              </a:rPr>
              <a:t>2007 through </a:t>
            </a:r>
            <a:r>
              <a:rPr lang="en-US" dirty="0" smtClean="0">
                <a:latin typeface="Arial" panose="020B0604020202020204" pitchFamily="34" charset="0"/>
                <a:cs typeface="Arial" panose="020B0604020202020204" pitchFamily="34" charset="0"/>
              </a:rPr>
              <a:t>2017.  I used the 2017 dataset which contains about 20,000 rows, each row represents a dog PA dog license renewal  There are millions of dogs in PA.  There are 212 unique breeds in the dataset.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.csv file containing 2017 data for breed, count and rank was imported into an Sqlite3 database.  A GUI will be used to show top 10 breeds by count in the greater Pittsburgh area.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2025273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506506" y="1248751"/>
            <a:ext cx="36576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Rectangle 1"/>
          <p:cNvSpPr/>
          <p:nvPr/>
        </p:nvSpPr>
        <p:spPr>
          <a:xfrm>
            <a:off x="506506" y="1710416"/>
            <a:ext cx="10833847" cy="3508653"/>
          </a:xfrm>
          <a:prstGeom prst="rect">
            <a:avLst/>
          </a:prstGeom>
        </p:spPr>
        <p:txBody>
          <a:bodyPr wrap="square">
            <a:spAutoFit/>
          </a:bodyPr>
          <a:lstStyle/>
          <a:p>
            <a:pPr lvl="0"/>
            <a:r>
              <a:rPr lang="en-US" dirty="0" smtClean="0"/>
              <a:t>Quiz ANSWERS:  Top </a:t>
            </a:r>
            <a:r>
              <a:rPr lang="en-US" dirty="0"/>
              <a:t>breed </a:t>
            </a:r>
            <a:r>
              <a:rPr lang="en-US" dirty="0" smtClean="0"/>
              <a:t>(29% by count in these data) is </a:t>
            </a:r>
            <a:r>
              <a:rPr lang="en-US" dirty="0"/>
              <a:t>not “a” breed” (mixed) – typically healthier than AKC pure bred “show dogs</a:t>
            </a:r>
            <a:r>
              <a:rPr lang="en-US" dirty="0" smtClean="0"/>
              <a:t>” because pure bred dogs have a greater chance of inheriting recessive genes for genetic disorders.  For example, hip dysplasia appears in dogs over 60 pounds, like Retrievers and German Shepherds.</a:t>
            </a:r>
            <a:endParaRPr lang="en-US" dirty="0"/>
          </a:p>
          <a:p>
            <a:pPr lvl="0"/>
            <a:r>
              <a:rPr lang="en-US" dirty="0"/>
              <a:t>2</a:t>
            </a:r>
            <a:r>
              <a:rPr lang="en-US" baseline="30000" dirty="0"/>
              <a:t>nd</a:t>
            </a:r>
            <a:r>
              <a:rPr lang="en-US" dirty="0"/>
              <a:t> (or first if you don’t count mixed) is lab/golden retriever = 1 in 10 of all dogs!  Same as in the US for the past 12 years.  It used to be the </a:t>
            </a:r>
            <a:r>
              <a:rPr lang="en-US" dirty="0" smtClean="0"/>
              <a:t>poodle(now ranked 12</a:t>
            </a:r>
            <a:r>
              <a:rPr lang="en-US" baseline="30000" dirty="0" smtClean="0"/>
              <a:t>th</a:t>
            </a:r>
            <a:r>
              <a:rPr lang="en-US" dirty="0" smtClean="0"/>
              <a:t>).  </a:t>
            </a:r>
            <a:r>
              <a:rPr lang="en-US" dirty="0"/>
              <a:t>The trend is believed to be due to doubling of home size since the 70s and the delightful nature of the </a:t>
            </a:r>
            <a:r>
              <a:rPr lang="en-US" dirty="0" smtClean="0"/>
              <a:t>retriever.</a:t>
            </a:r>
            <a:endParaRPr lang="en-US" dirty="0"/>
          </a:p>
          <a:p>
            <a:pPr lvl="0"/>
            <a:r>
              <a:rPr lang="en-US" dirty="0" err="1"/>
              <a:t>male:female</a:t>
            </a:r>
            <a:r>
              <a:rPr lang="en-US" dirty="0"/>
              <a:t>     1:1</a:t>
            </a:r>
          </a:p>
          <a:p>
            <a:pPr lvl="0"/>
            <a:r>
              <a:rPr lang="en-US" dirty="0" err="1"/>
              <a:t>small:medium:large</a:t>
            </a:r>
            <a:r>
              <a:rPr lang="en-US" dirty="0"/>
              <a:t>   </a:t>
            </a:r>
            <a:r>
              <a:rPr lang="en-US" dirty="0" smtClean="0"/>
              <a:t>by breed type = 1:1:1, by count =2:1:2</a:t>
            </a:r>
            <a:endParaRPr lang="en-US" dirty="0"/>
          </a:p>
          <a:p>
            <a:pPr lvl="0"/>
            <a:r>
              <a:rPr lang="en-US" dirty="0"/>
              <a:t>Top 25 make up 77% of total 20691 dogs</a:t>
            </a:r>
          </a:p>
          <a:p>
            <a:pPr lvl="0"/>
            <a:r>
              <a:rPr lang="en-US" dirty="0"/>
              <a:t>87 breeds have a count of 5 or less</a:t>
            </a:r>
          </a:p>
          <a:p>
            <a:endParaRPr lang="en-US" dirty="0">
              <a:latin typeface="Arial" panose="020B0604020202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3738977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2393788" y="2095916"/>
            <a:ext cx="7414025" cy="4154984"/>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  8  </a:t>
            </a:r>
            <a:r>
              <a:rPr lang="en-US" sz="2400" dirty="0" smtClean="0">
                <a:latin typeface="Arial" panose="020B0604020202020204" pitchFamily="34" charset="0"/>
                <a:cs typeface="Arial" panose="020B0604020202020204" pitchFamily="34" charset="0"/>
              </a:rPr>
              <a:t>Beagle (Hound)</a:t>
            </a:r>
            <a:br>
              <a:rPr lang="en-US" sz="2400"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10</a:t>
            </a:r>
            <a:r>
              <a:rPr lang="en-US" sz="2400" dirty="0" smtClean="0">
                <a:latin typeface="Arial" panose="020B0604020202020204" pitchFamily="34" charset="0"/>
                <a:cs typeface="Arial" panose="020B0604020202020204" pitchFamily="34" charset="0"/>
              </a:rPr>
              <a:t>  Boxer (Working)</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6</a:t>
            </a:r>
            <a:r>
              <a:rPr lang="en-US" sz="2400" dirty="0" smtClean="0">
                <a:latin typeface="Arial" panose="020B0604020202020204" pitchFamily="34" charset="0"/>
                <a:cs typeface="Arial" panose="020B0604020202020204" pitchFamily="34" charset="0"/>
              </a:rPr>
              <a:t>  Chihuahua (Toy)</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3</a:t>
            </a:r>
            <a:r>
              <a:rPr lang="en-US" sz="2400" dirty="0" smtClean="0">
                <a:latin typeface="Arial" panose="020B0604020202020204" pitchFamily="34" charset="0"/>
                <a:cs typeface="Arial" panose="020B0604020202020204" pitchFamily="34" charset="0"/>
              </a:rPr>
              <a:t>  German Shepherd (Herding)</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4</a:t>
            </a:r>
            <a:r>
              <a:rPr lang="en-US" sz="2400" dirty="0" smtClean="0">
                <a:latin typeface="Arial" panose="020B0604020202020204" pitchFamily="34" charset="0"/>
                <a:cs typeface="Arial" panose="020B0604020202020204" pitchFamily="34" charset="0"/>
              </a:rPr>
              <a:t>  Golden Retriever (Sporting)</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2</a:t>
            </a:r>
            <a:r>
              <a:rPr lang="en-US" sz="2400" dirty="0" smtClean="0">
                <a:latin typeface="Arial" panose="020B0604020202020204" pitchFamily="34" charset="0"/>
                <a:cs typeface="Arial" panose="020B0604020202020204" pitchFamily="34" charset="0"/>
              </a:rPr>
              <a:t>  Labrador Retriever (Sporting)</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1</a:t>
            </a:r>
            <a:r>
              <a:rPr lang="en-US" sz="2400" dirty="0" smtClean="0">
                <a:latin typeface="Arial" panose="020B0604020202020204" pitchFamily="34" charset="0"/>
                <a:cs typeface="Arial" panose="020B0604020202020204" pitchFamily="34" charset="0"/>
              </a:rPr>
              <a:t>  Mixed (N/A)</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7</a:t>
            </a:r>
            <a:r>
              <a:rPr lang="en-US" sz="2400" dirty="0" smtClean="0">
                <a:latin typeface="Arial" panose="020B0604020202020204" pitchFamily="34" charset="0"/>
                <a:cs typeface="Arial" panose="020B0604020202020204" pitchFamily="34" charset="0"/>
              </a:rPr>
              <a:t>  Pit Bull Terrier </a:t>
            </a:r>
            <a:r>
              <a:rPr lang="en-US" sz="2400" dirty="0" smtClean="0">
                <a:latin typeface="Arial" panose="020B0604020202020204" pitchFamily="34" charset="0"/>
                <a:cs typeface="Arial" panose="020B0604020202020204" pitchFamily="34" charset="0"/>
              </a:rPr>
              <a:t>(formerly Terrier</a:t>
            </a:r>
            <a:r>
              <a:rPr lang="en-US" sz="2400" dirty="0" smtClean="0">
                <a:latin typeface="Arial" panose="020B0604020202020204" pitchFamily="34" charset="0"/>
                <a:cs typeface="Arial" panose="020B0604020202020204" pitchFamily="34" charset="0"/>
              </a:rPr>
              <a:t>)</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5</a:t>
            </a:r>
            <a:r>
              <a:rPr lang="en-US" sz="2400" dirty="0" smtClean="0">
                <a:latin typeface="Arial" panose="020B0604020202020204" pitchFamily="34" charset="0"/>
                <a:cs typeface="Arial" panose="020B0604020202020204" pitchFamily="34" charset="0"/>
              </a:rPr>
              <a:t>  Shih Tzu (Toy)</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9</a:t>
            </a:r>
            <a:r>
              <a:rPr lang="en-US" sz="2400" dirty="0" smtClean="0">
                <a:latin typeface="Arial" panose="020B0604020202020204" pitchFamily="34" charset="0"/>
                <a:cs typeface="Arial" panose="020B0604020202020204" pitchFamily="34" charset="0"/>
              </a:rPr>
              <a:t>  Yorkshire Terrier (Toy)</a:t>
            </a:r>
            <a:br>
              <a:rPr lang="en-US" sz="2400" dirty="0" smtClean="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2" name="Rectangle 1"/>
          <p:cNvSpPr/>
          <p:nvPr/>
        </p:nvSpPr>
        <p:spPr>
          <a:xfrm>
            <a:off x="2393788" y="1033066"/>
            <a:ext cx="7933552" cy="830997"/>
          </a:xfrm>
          <a:prstGeom prst="rect">
            <a:avLst/>
          </a:prstGeom>
        </p:spPr>
        <p:txBody>
          <a:bodyPr wrap="square">
            <a:spAutoFit/>
          </a:bodyPr>
          <a:lstStyle/>
          <a:p>
            <a:r>
              <a:rPr lang="en-US" sz="2400" i="1" dirty="0" smtClean="0">
                <a:latin typeface="Arial" panose="020B0604020202020204" pitchFamily="34" charset="0"/>
                <a:cs typeface="Arial" panose="020B0604020202020204" pitchFamily="34" charset="0"/>
              </a:rPr>
              <a:t>Rank order the dog breeds below </a:t>
            </a:r>
            <a:br>
              <a:rPr lang="en-US" sz="2400" i="1" dirty="0" smtClean="0">
                <a:latin typeface="Arial" panose="020B0604020202020204" pitchFamily="34" charset="0"/>
                <a:cs typeface="Arial" panose="020B0604020202020204" pitchFamily="34" charset="0"/>
              </a:rPr>
            </a:br>
            <a:r>
              <a:rPr lang="en-US" sz="2400" i="1" dirty="0" smtClean="0">
                <a:latin typeface="Arial" panose="020B0604020202020204" pitchFamily="34" charset="0"/>
                <a:cs typeface="Arial" panose="020B0604020202020204" pitchFamily="34" charset="0"/>
              </a:rPr>
              <a:t>where 1 = most popular (AKC Group is in parenthesis):   </a:t>
            </a:r>
            <a:endParaRPr lang="en-US" sz="2400" dirty="0"/>
          </a:p>
        </p:txBody>
      </p:sp>
    </p:spTree>
    <p:extLst>
      <p:ext uri="{BB962C8B-B14F-4D97-AF65-F5344CB8AC3E}">
        <p14:creationId xmlns:p14="http://schemas.microsoft.com/office/powerpoint/2010/main" val="319031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123585" y="117693"/>
            <a:ext cx="11413992" cy="6740307"/>
          </a:xfrm>
          <a:prstGeom prst="rect">
            <a:avLst/>
          </a:prstGeom>
        </p:spPr>
        <p:txBody>
          <a:bodyPr wrap="square">
            <a:spAutoFit/>
          </a:bodyPr>
          <a:lstStyle/>
          <a:p>
            <a:pPr fontAlgn="base"/>
            <a:r>
              <a:rPr lang="en-US" sz="1200" b="1" dirty="0" smtClean="0"/>
              <a:t>THE </a:t>
            </a:r>
            <a:r>
              <a:rPr lang="en-US" sz="1200" b="1" dirty="0"/>
              <a:t>SEVEN GROUPS           </a:t>
            </a:r>
            <a:r>
              <a:rPr lang="en-US" sz="1200" b="1" dirty="0">
                <a:solidFill>
                  <a:srgbClr val="0070C0"/>
                </a:solidFill>
              </a:rPr>
              <a:t> http://www.nds.nationaldogshow.com/event-info-groups.php</a:t>
            </a:r>
          </a:p>
          <a:p>
            <a:pPr fontAlgn="base"/>
            <a:r>
              <a:rPr lang="en-US" sz="1200" dirty="0"/>
              <a:t>Each of the more than 190 AKC registered breeds and varieties are assigned to one of seven groups representing characteristics and functions the breeds were originally bred for. The First In Group from among each of these seven groups compete against each other for Best In Show</a:t>
            </a:r>
            <a:r>
              <a:rPr lang="en-US" sz="1200" dirty="0" smtClean="0"/>
              <a:t>.</a:t>
            </a:r>
          </a:p>
          <a:p>
            <a:pPr fontAlgn="base"/>
            <a:endParaRPr lang="en-US" sz="1200" dirty="0"/>
          </a:p>
          <a:p>
            <a:pPr fontAlgn="base"/>
            <a:r>
              <a:rPr lang="en-US" sz="1200" dirty="0"/>
              <a:t>TERRIER GROUP</a:t>
            </a:r>
            <a:br>
              <a:rPr lang="en-US" sz="1200" dirty="0"/>
            </a:br>
            <a:r>
              <a:rPr lang="en-US" sz="1200" dirty="0"/>
              <a:t>All but two of the terriers evolved in the British Isles. The geography of the specific area (water, rocky terrain) helped to determine the exact duties of each breed, but it usually involved hunting vermin and varmints ranging from rats to badgers to otters and more. These are dogs of great determination, courage and self-confidence, with a great willingness to go to ground in search of its quarry</a:t>
            </a:r>
            <a:r>
              <a:rPr lang="en-US" sz="1200" dirty="0" smtClean="0"/>
              <a:t>.</a:t>
            </a:r>
          </a:p>
          <a:p>
            <a:pPr fontAlgn="base"/>
            <a:r>
              <a:rPr lang="en-US" sz="1200" dirty="0"/>
              <a:t/>
            </a:r>
            <a:br>
              <a:rPr lang="en-US" sz="1200" dirty="0"/>
            </a:br>
            <a:r>
              <a:rPr lang="en-US" sz="1200" dirty="0" smtClean="0"/>
              <a:t>TOY </a:t>
            </a:r>
            <a:r>
              <a:rPr lang="en-US" sz="1200" dirty="0"/>
              <a:t>GROUP</a:t>
            </a:r>
            <a:br>
              <a:rPr lang="en-US" sz="1200" dirty="0"/>
            </a:br>
            <a:r>
              <a:rPr lang="en-US" sz="1200" dirty="0"/>
              <a:t>Toy dogs have been around for centuries, and are bred for one purpose: to be companions for their humans. Many have been bred down from and still resemble their larger cousins</a:t>
            </a:r>
            <a:r>
              <a:rPr lang="en-US" sz="1200" dirty="0" smtClean="0"/>
              <a:t>. Their </a:t>
            </a:r>
            <a:r>
              <a:rPr lang="en-US" sz="1200" dirty="0"/>
              <a:t>small size and portability make them ideal for city dwellers and those with limited space</a:t>
            </a:r>
            <a:r>
              <a:rPr lang="en-US" sz="1200" dirty="0" smtClean="0"/>
              <a:t>.</a:t>
            </a:r>
          </a:p>
          <a:p>
            <a:pPr fontAlgn="base"/>
            <a:r>
              <a:rPr lang="en-US" sz="1200" dirty="0"/>
              <a:t/>
            </a:r>
            <a:br>
              <a:rPr lang="en-US" sz="1200" dirty="0"/>
            </a:br>
            <a:r>
              <a:rPr lang="en-US" sz="1200" dirty="0" smtClean="0"/>
              <a:t>WORKING </a:t>
            </a:r>
            <a:r>
              <a:rPr lang="en-US" sz="1200" dirty="0"/>
              <a:t>GROUP</a:t>
            </a:r>
            <a:br>
              <a:rPr lang="en-US" sz="1200" dirty="0"/>
            </a:br>
            <a:r>
              <a:rPr lang="en-US" sz="1200" dirty="0"/>
              <a:t>While the uses and appearances of the dogs in the Working Group vary, most are powerfully built and intelligent, performing various tasks for their people. These dogs are working farm and draft animals. They guard homes and livestock, serve heroically as police and military dogs, security dogs, guide and service dogs and hunters</a:t>
            </a:r>
            <a:r>
              <a:rPr lang="en-US" sz="1200" dirty="0" smtClean="0"/>
              <a:t>.</a:t>
            </a:r>
          </a:p>
          <a:p>
            <a:pPr fontAlgn="base"/>
            <a:r>
              <a:rPr lang="en-US" sz="1200" dirty="0"/>
              <a:t/>
            </a:r>
            <a:br>
              <a:rPr lang="en-US" sz="1200" dirty="0"/>
            </a:br>
            <a:r>
              <a:rPr lang="en-US" sz="1200" dirty="0" smtClean="0"/>
              <a:t>SPORTING </a:t>
            </a:r>
            <a:r>
              <a:rPr lang="en-US" sz="1200" dirty="0"/>
              <a:t>GROUP</a:t>
            </a:r>
            <a:br>
              <a:rPr lang="en-US" sz="1200" dirty="0"/>
            </a:br>
            <a:r>
              <a:rPr lang="en-US" sz="1200" dirty="0"/>
              <a:t>The invention of the gun led to the development of the sporting, or gun dogs, to aid in hunting upland game birds or waterfowl, performing at the direction of the hunter</a:t>
            </a:r>
            <a:r>
              <a:rPr lang="en-US" sz="1200" dirty="0" smtClean="0"/>
              <a:t>.  While </a:t>
            </a:r>
            <a:r>
              <a:rPr lang="en-US" sz="1200" dirty="0"/>
              <a:t>a number of these breeds perform more than one task, it is generally the duty of pointers and setters to point and mark game; for spaniels to flush game; and for retrievers to recover dead and wounded game</a:t>
            </a:r>
            <a:r>
              <a:rPr lang="en-US" sz="1200" dirty="0" smtClean="0"/>
              <a:t>.</a:t>
            </a:r>
          </a:p>
          <a:p>
            <a:pPr fontAlgn="base"/>
            <a:r>
              <a:rPr lang="en-US" sz="1200" dirty="0"/>
              <a:t/>
            </a:r>
            <a:br>
              <a:rPr lang="en-US" sz="1200" dirty="0"/>
            </a:br>
            <a:r>
              <a:rPr lang="en-US" sz="1200" dirty="0" smtClean="0"/>
              <a:t>HOUND </a:t>
            </a:r>
            <a:r>
              <a:rPr lang="en-US" sz="1200" dirty="0"/>
              <a:t>GROUP</a:t>
            </a:r>
            <a:br>
              <a:rPr lang="en-US" sz="1200" dirty="0"/>
            </a:br>
            <a:r>
              <a:rPr lang="en-US" sz="1200" dirty="0"/>
              <a:t>Originally classified as sporting dogs because of their function as hunters, breeds in the Hound Group are of a great variety of size, shape and coat. Most of these breeds were developed to hunt somewhat independently for their humans, who usually followed on foot or on horseback as the hounds chased down the prey. This group informally consists of scent hounds, dogs that hunt by tracking a scent, and sight hounds, who spot their game and run it down</a:t>
            </a:r>
            <a:r>
              <a:rPr lang="en-US" sz="1200" dirty="0" smtClean="0"/>
              <a:t>.</a:t>
            </a:r>
          </a:p>
          <a:p>
            <a:pPr fontAlgn="base"/>
            <a:r>
              <a:rPr lang="en-US" sz="1200" dirty="0"/>
              <a:t/>
            </a:r>
            <a:br>
              <a:rPr lang="en-US" sz="1200" dirty="0"/>
            </a:br>
            <a:r>
              <a:rPr lang="en-US" sz="1200" dirty="0" smtClean="0"/>
              <a:t>NON-SPORTING </a:t>
            </a:r>
            <a:r>
              <a:rPr lang="en-US" sz="1200" dirty="0"/>
              <a:t>GROUP</a:t>
            </a:r>
            <a:br>
              <a:rPr lang="en-US" sz="1200" dirty="0"/>
            </a:br>
            <a:r>
              <a:rPr lang="en-US" sz="1200" dirty="0"/>
              <a:t>The AKC originally registered dogs as either Sporting or Non-Sporting. Eventually, hounds and terriers were split from the Sporting Group, and the Toys and Working dogs were split off from Non-Sporting, with the Herding Group eventually splitting from Working. Today, the Non-Sporting Group is literally every breed that is left, resulting in a wide variety of sizes, shapes, hair, function and history</a:t>
            </a:r>
            <a:r>
              <a:rPr lang="en-US" sz="1200" dirty="0" smtClean="0"/>
              <a:t>.</a:t>
            </a:r>
          </a:p>
          <a:p>
            <a:pPr fontAlgn="base"/>
            <a:r>
              <a:rPr lang="en-US" sz="1200" dirty="0"/>
              <a:t/>
            </a:r>
            <a:br>
              <a:rPr lang="en-US" sz="1200" dirty="0"/>
            </a:br>
            <a:r>
              <a:rPr lang="en-US" sz="1200" dirty="0" smtClean="0"/>
              <a:t>HERDING </a:t>
            </a:r>
            <a:r>
              <a:rPr lang="en-US" sz="1200" dirty="0"/>
              <a:t>GROUP</a:t>
            </a:r>
            <a:br>
              <a:rPr lang="en-US" sz="1200" dirty="0"/>
            </a:br>
            <a:r>
              <a:rPr lang="en-US" sz="1200" dirty="0"/>
              <a:t>Herding is a natural </a:t>
            </a:r>
            <a:r>
              <a:rPr lang="en-US" sz="1200" dirty="0" smtClean="0"/>
              <a:t>instinct </a:t>
            </a:r>
            <a:r>
              <a:rPr lang="en-US" sz="1200" dirty="0"/>
              <a:t>in dogs that is seen in the wild. Humans have used that instinct to their advantage on farms and ranches with herding dogs who have the sole purpose of gathering and moving livestock from one place to another.</a:t>
            </a:r>
          </a:p>
          <a:p>
            <a:endParaRPr lang="en-US" sz="1200" dirty="0">
              <a:solidFill>
                <a:srgbClr val="FF0000"/>
              </a:solidFill>
            </a:endParaRPr>
          </a:p>
        </p:txBody>
      </p:sp>
    </p:spTree>
    <p:extLst>
      <p:ext uri="{BB962C8B-B14F-4D97-AF65-F5344CB8AC3E}">
        <p14:creationId xmlns:p14="http://schemas.microsoft.com/office/powerpoint/2010/main" val="1744236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2027092" y="1221003"/>
            <a:ext cx="8811237" cy="4401205"/>
          </a:xfrm>
          <a:prstGeom prst="rect">
            <a:avLst/>
          </a:prstGeom>
        </p:spPr>
        <p:txBody>
          <a:bodyPr wrap="square">
            <a:spAutoFit/>
          </a:bodyPr>
          <a:lstStyle/>
          <a:p>
            <a:r>
              <a:rPr lang="en-US" sz="2800" b="1" dirty="0" smtClean="0">
                <a:latin typeface="Arial" panose="020B0604020202020204" pitchFamily="34" charset="0"/>
                <a:cs typeface="Arial" panose="020B0604020202020204" pitchFamily="34" charset="0"/>
              </a:rPr>
              <a:t>How much do you know about dog breeds?</a:t>
            </a:r>
          </a:p>
          <a:p>
            <a:endParaRPr lang="en-US" sz="2800" dirty="0">
              <a:latin typeface="Arial" panose="020B0604020202020204" pitchFamily="34" charset="0"/>
              <a:cs typeface="Arial" panose="020B0604020202020204" pitchFamily="34" charset="0"/>
            </a:endParaRPr>
          </a:p>
          <a:p>
            <a:pPr marL="742950" indent="-742950">
              <a:buAutoNum type="alphaUcPeriod"/>
            </a:pPr>
            <a:r>
              <a:rPr lang="en-US" sz="2800" dirty="0" smtClean="0">
                <a:latin typeface="Arial" panose="020B0604020202020204" pitchFamily="34" charset="0"/>
                <a:cs typeface="Arial" panose="020B0604020202020204" pitchFamily="34" charset="0"/>
              </a:rPr>
              <a:t>I wouldn’t know a poodle from a Ramen noodle</a:t>
            </a:r>
          </a:p>
          <a:p>
            <a:pPr marL="742950" indent="-742950">
              <a:buAutoNum type="alphaUcPeriod"/>
            </a:pPr>
            <a:endParaRPr lang="en-US" sz="2800" dirty="0" smtClean="0">
              <a:latin typeface="Arial" panose="020B0604020202020204" pitchFamily="34" charset="0"/>
              <a:cs typeface="Arial" panose="020B0604020202020204" pitchFamily="34" charset="0"/>
            </a:endParaRPr>
          </a:p>
          <a:p>
            <a:pPr marL="742950" indent="-742950">
              <a:buAutoNum type="alphaUcPeriod"/>
            </a:pPr>
            <a:r>
              <a:rPr lang="en-US" sz="2800" dirty="0" smtClean="0">
                <a:latin typeface="Arial" panose="020B0604020202020204" pitchFamily="34" charset="0"/>
                <a:cs typeface="Arial" panose="020B0604020202020204" pitchFamily="34" charset="0"/>
              </a:rPr>
              <a:t>I own or have owned a dog</a:t>
            </a:r>
          </a:p>
          <a:p>
            <a:pPr marL="742950" indent="-742950">
              <a:buAutoNum type="alphaUcPeriod"/>
            </a:pPr>
            <a:endParaRPr lang="en-US" sz="2800" dirty="0" smtClean="0">
              <a:latin typeface="Arial" panose="020B0604020202020204" pitchFamily="34" charset="0"/>
              <a:cs typeface="Arial" panose="020B0604020202020204" pitchFamily="34" charset="0"/>
            </a:endParaRPr>
          </a:p>
          <a:p>
            <a:pPr marL="742950" indent="-742950">
              <a:buAutoNum type="alphaUcPeriod"/>
            </a:pPr>
            <a:r>
              <a:rPr lang="en-US" sz="2800" dirty="0" smtClean="0">
                <a:latin typeface="Arial" panose="020B0604020202020204" pitchFamily="34" charset="0"/>
                <a:cs typeface="Arial" panose="020B0604020202020204" pitchFamily="34" charset="0"/>
              </a:rPr>
              <a:t>I can recognize several different breed types</a:t>
            </a:r>
          </a:p>
          <a:p>
            <a:pPr marL="742950" indent="-742950">
              <a:buAutoNum type="alphaUcPeriod"/>
            </a:pPr>
            <a:endParaRPr lang="en-US" sz="2800" dirty="0" smtClean="0">
              <a:latin typeface="Arial" panose="020B0604020202020204" pitchFamily="34" charset="0"/>
              <a:cs typeface="Arial" panose="020B0604020202020204" pitchFamily="34" charset="0"/>
            </a:endParaRPr>
          </a:p>
          <a:p>
            <a:pPr marL="742950" indent="-742950">
              <a:buAutoNum type="alphaUcPeriod"/>
            </a:pPr>
            <a:r>
              <a:rPr lang="en-US" sz="2800" dirty="0" smtClean="0">
                <a:latin typeface="Arial" panose="020B0604020202020204" pitchFamily="34" charset="0"/>
                <a:cs typeface="Arial" panose="020B0604020202020204" pitchFamily="34" charset="0"/>
              </a:rPr>
              <a:t>I could be a judge at the Westminster Kennel Club annual dog show  </a:t>
            </a:r>
          </a:p>
        </p:txBody>
      </p:sp>
    </p:spTree>
    <p:extLst>
      <p:ext uri="{BB962C8B-B14F-4D97-AF65-F5344CB8AC3E}">
        <p14:creationId xmlns:p14="http://schemas.microsoft.com/office/powerpoint/2010/main" val="353095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572000" y="1801149"/>
            <a:ext cx="2904565" cy="923330"/>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  QUIZ</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1598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0" name="Rectangle 29"/>
          <p:cNvSpPr/>
          <p:nvPr/>
        </p:nvSpPr>
        <p:spPr>
          <a:xfrm>
            <a:off x="5276543" y="3722630"/>
            <a:ext cx="1751626" cy="1281633"/>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Pit </a:t>
            </a: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Bull Terrier</a:t>
            </a: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rotWithShape="1">
          <a:blip r:embed="rId2"/>
          <a:srcRect l="6728" t="29794" r="82794" b="49019"/>
          <a:stretch/>
        </p:blipFill>
        <p:spPr>
          <a:xfrm>
            <a:off x="1454964" y="1468186"/>
            <a:ext cx="1777293" cy="2020500"/>
          </a:xfrm>
          <a:prstGeom prst="rect">
            <a:avLst/>
          </a:prstGeom>
        </p:spPr>
      </p:pic>
      <p:sp>
        <p:nvSpPr>
          <p:cNvPr id="4" name="Rectangle 3"/>
          <p:cNvSpPr/>
          <p:nvPr/>
        </p:nvSpPr>
        <p:spPr>
          <a:xfrm>
            <a:off x="1454963" y="622344"/>
            <a:ext cx="1777293" cy="873316"/>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Beagle</a:t>
            </a: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p:cNvPicPr>
            <a:picLocks noChangeAspect="1"/>
          </p:cNvPicPr>
          <p:nvPr/>
        </p:nvPicPr>
        <p:blipFill rotWithShape="1">
          <a:blip r:embed="rId3"/>
          <a:srcRect l="6397" t="63144" r="82684" b="15473"/>
          <a:stretch/>
        </p:blipFill>
        <p:spPr>
          <a:xfrm>
            <a:off x="3341713" y="1480585"/>
            <a:ext cx="1812610" cy="1995701"/>
          </a:xfrm>
          <a:prstGeom prst="rect">
            <a:avLst/>
          </a:prstGeom>
        </p:spPr>
      </p:pic>
      <p:pic>
        <p:nvPicPr>
          <p:cNvPr id="23" name="Picture 22"/>
          <p:cNvPicPr>
            <a:picLocks noChangeAspect="1"/>
          </p:cNvPicPr>
          <p:nvPr/>
        </p:nvPicPr>
        <p:blipFill rotWithShape="1">
          <a:blip r:embed="rId4"/>
          <a:srcRect l="6732" t="35401" r="82879" b="44118"/>
          <a:stretch/>
        </p:blipFill>
        <p:spPr>
          <a:xfrm>
            <a:off x="7166066" y="4442930"/>
            <a:ext cx="1845810" cy="1880745"/>
          </a:xfrm>
          <a:prstGeom prst="rect">
            <a:avLst/>
          </a:prstGeom>
        </p:spPr>
      </p:pic>
      <p:sp>
        <p:nvSpPr>
          <p:cNvPr id="25" name="TextBox 24"/>
          <p:cNvSpPr txBox="1"/>
          <p:nvPr/>
        </p:nvSpPr>
        <p:spPr>
          <a:xfrm>
            <a:off x="3379602" y="4445066"/>
            <a:ext cx="1738793" cy="1846659"/>
          </a:xfrm>
          <a:prstGeom prst="rect">
            <a:avLst/>
          </a:prstGeom>
          <a:noFill/>
          <a:ln>
            <a:solidFill>
              <a:schemeClr val="tx1"/>
            </a:solidFill>
          </a:ln>
        </p:spPr>
        <p:txBody>
          <a:bodyPr wrap="square" rtlCol="0">
            <a:spAutoFit/>
          </a:bodyPr>
          <a:lstStyle/>
          <a:p>
            <a:endParaRPr lang="en-US" dirty="0" smtClean="0"/>
          </a:p>
          <a:p>
            <a:pPr algn="ctr"/>
            <a:endParaRPr lang="en-US" dirty="0" smtClean="0"/>
          </a:p>
          <a:p>
            <a:pPr algn="ctr"/>
            <a:r>
              <a:rPr lang="en-US" sz="6000" b="1" dirty="0" smtClean="0"/>
              <a:t>?</a:t>
            </a:r>
            <a:endParaRPr lang="en-US" dirty="0" smtClean="0"/>
          </a:p>
          <a:p>
            <a:endParaRPr lang="en-US" dirty="0"/>
          </a:p>
        </p:txBody>
      </p:sp>
      <p:sp>
        <p:nvSpPr>
          <p:cNvPr id="26" name="Rectangle 25"/>
          <p:cNvSpPr/>
          <p:nvPr/>
        </p:nvSpPr>
        <p:spPr>
          <a:xfrm>
            <a:off x="3377030" y="619887"/>
            <a:ext cx="1777293" cy="873316"/>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Boxer</a:t>
            </a: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5262552" y="614747"/>
            <a:ext cx="1777293" cy="985270"/>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Chihuahua</a:t>
            </a:r>
          </a:p>
          <a:p>
            <a:pPr algn="ctr">
              <a:lnSpc>
                <a:spcPct val="107000"/>
              </a:lnSpc>
              <a:spcAft>
                <a:spcPts val="800"/>
              </a:spcAft>
            </a:pP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8" name="Rectangle 27"/>
          <p:cNvSpPr/>
          <p:nvPr/>
        </p:nvSpPr>
        <p:spPr>
          <a:xfrm>
            <a:off x="7184619" y="608313"/>
            <a:ext cx="1800364" cy="1483035"/>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German</a:t>
            </a:r>
          </a:p>
          <a:p>
            <a:pPr algn="ctr">
              <a:lnSpc>
                <a:spcPct val="107000"/>
              </a:lnSpc>
              <a:spcAft>
                <a:spcPts val="800"/>
              </a:spcAft>
            </a:pP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Shepherd</a:t>
            </a: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9" name="Rectangle 28"/>
          <p:cNvSpPr/>
          <p:nvPr/>
        </p:nvSpPr>
        <p:spPr>
          <a:xfrm>
            <a:off x="9125703" y="603551"/>
            <a:ext cx="1777293" cy="1483035"/>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Golden</a:t>
            </a:r>
          </a:p>
          <a:p>
            <a:pPr algn="ctr">
              <a:lnSpc>
                <a:spcPct val="107000"/>
              </a:lnSpc>
              <a:spcAft>
                <a:spcPts val="800"/>
              </a:spcAft>
            </a:pP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Retriever</a:t>
            </a: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19" name="Picture 18"/>
          <p:cNvPicPr>
            <a:picLocks noChangeAspect="1"/>
          </p:cNvPicPr>
          <p:nvPr/>
        </p:nvPicPr>
        <p:blipFill rotWithShape="1">
          <a:blip r:embed="rId5"/>
          <a:srcRect l="6587" t="33717" r="82839" b="45096"/>
          <a:stretch/>
        </p:blipFill>
        <p:spPr>
          <a:xfrm>
            <a:off x="9133036" y="1531042"/>
            <a:ext cx="1785976" cy="1894885"/>
          </a:xfrm>
          <a:prstGeom prst="rect">
            <a:avLst/>
          </a:prstGeom>
        </p:spPr>
      </p:pic>
      <p:pic>
        <p:nvPicPr>
          <p:cNvPr id="18" name="Picture 17"/>
          <p:cNvPicPr>
            <a:picLocks noChangeAspect="1"/>
          </p:cNvPicPr>
          <p:nvPr/>
        </p:nvPicPr>
        <p:blipFill rotWithShape="1">
          <a:blip r:embed="rId6"/>
          <a:srcRect l="6686" t="37458" r="82684" b="44282"/>
          <a:stretch/>
        </p:blipFill>
        <p:spPr>
          <a:xfrm>
            <a:off x="7175144" y="1546552"/>
            <a:ext cx="1818766" cy="1914222"/>
          </a:xfrm>
          <a:prstGeom prst="rect">
            <a:avLst/>
          </a:prstGeom>
        </p:spPr>
      </p:pic>
      <p:sp>
        <p:nvSpPr>
          <p:cNvPr id="31" name="Rectangle 30"/>
          <p:cNvSpPr/>
          <p:nvPr/>
        </p:nvSpPr>
        <p:spPr>
          <a:xfrm>
            <a:off x="1472805" y="3729168"/>
            <a:ext cx="1751626" cy="1384225"/>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Labrador</a:t>
            </a:r>
          </a:p>
          <a:p>
            <a:pPr algn="ctr">
              <a:lnSpc>
                <a:spcPct val="107000"/>
              </a:lnSpc>
              <a:spcAft>
                <a:spcPts val="800"/>
              </a:spcAft>
            </a:pP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Retriever</a:t>
            </a:r>
            <a:endPar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p:cNvPicPr>
            <a:picLocks noChangeAspect="1"/>
          </p:cNvPicPr>
          <p:nvPr/>
        </p:nvPicPr>
        <p:blipFill rotWithShape="1">
          <a:blip r:embed="rId7"/>
          <a:srcRect l="6507" t="51852" r="82684" b="27048"/>
          <a:stretch/>
        </p:blipFill>
        <p:spPr>
          <a:xfrm>
            <a:off x="1471536" y="4639235"/>
            <a:ext cx="1760720" cy="1666155"/>
          </a:xfrm>
          <a:prstGeom prst="rect">
            <a:avLst/>
          </a:prstGeom>
        </p:spPr>
      </p:pic>
      <p:sp>
        <p:nvSpPr>
          <p:cNvPr id="32" name="Rectangle 31"/>
          <p:cNvSpPr/>
          <p:nvPr/>
        </p:nvSpPr>
        <p:spPr>
          <a:xfrm>
            <a:off x="3381283" y="3719342"/>
            <a:ext cx="1751626" cy="886461"/>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Mixed</a:t>
            </a: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7170419" y="3707375"/>
            <a:ext cx="1841457" cy="886461"/>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Shih Tzu</a:t>
            </a:r>
          </a:p>
          <a:p>
            <a:pPr algn="ct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p:cNvSpPr/>
          <p:nvPr/>
        </p:nvSpPr>
        <p:spPr>
          <a:xfrm>
            <a:off x="9151370" y="3704764"/>
            <a:ext cx="1751626" cy="985270"/>
          </a:xfrm>
          <a:prstGeom prst="rect">
            <a:avLst/>
          </a:prstGeom>
          <a:solidFill>
            <a:srgbClr val="0070C0"/>
          </a:solidFill>
        </p:spPr>
        <p:txBody>
          <a:bodyPr wrap="square">
            <a:spAutoFit/>
          </a:bodyPr>
          <a:lstStyle/>
          <a:p>
            <a:pPr algn="ctr">
              <a:lnSpc>
                <a:spcPct val="107000"/>
              </a:lnSpc>
              <a:spcAft>
                <a:spcPts val="800"/>
              </a:spcAft>
            </a:pPr>
            <a:r>
              <a:rPr lang="en-US"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Yorkshire</a:t>
            </a:r>
          </a:p>
          <a:p>
            <a:pPr algn="ctr">
              <a:lnSpc>
                <a:spcPct val="107000"/>
              </a:lnSpc>
              <a:spcAft>
                <a:spcPts val="800"/>
              </a:spcAft>
            </a:pPr>
            <a:r>
              <a:rPr lang="en-US"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Terrier</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p:cNvPicPr>
            <a:picLocks noChangeAspect="1"/>
          </p:cNvPicPr>
          <p:nvPr/>
        </p:nvPicPr>
        <p:blipFill rotWithShape="1">
          <a:blip r:embed="rId8"/>
          <a:srcRect l="6507" t="43843" r="82684" b="35678"/>
          <a:stretch/>
        </p:blipFill>
        <p:spPr>
          <a:xfrm>
            <a:off x="9153225" y="4666129"/>
            <a:ext cx="1764285" cy="1637125"/>
          </a:xfrm>
          <a:prstGeom prst="rect">
            <a:avLst/>
          </a:prstGeom>
        </p:spPr>
      </p:pic>
      <p:pic>
        <p:nvPicPr>
          <p:cNvPr id="16" name="Picture 15"/>
          <p:cNvPicPr>
            <a:picLocks noChangeAspect="1"/>
          </p:cNvPicPr>
          <p:nvPr/>
        </p:nvPicPr>
        <p:blipFill rotWithShape="1">
          <a:blip r:embed="rId9"/>
          <a:srcRect l="6507" t="68326" r="82684" b="10765"/>
          <a:stretch/>
        </p:blipFill>
        <p:spPr>
          <a:xfrm>
            <a:off x="5263779" y="1531042"/>
            <a:ext cx="1777988" cy="1945243"/>
          </a:xfrm>
          <a:prstGeom prst="rect">
            <a:avLst/>
          </a:prstGeom>
        </p:spPr>
      </p:pic>
      <p:pic>
        <p:nvPicPr>
          <p:cNvPr id="21" name="Picture 20"/>
          <p:cNvPicPr>
            <a:picLocks noChangeAspect="1"/>
          </p:cNvPicPr>
          <p:nvPr/>
        </p:nvPicPr>
        <p:blipFill rotWithShape="1">
          <a:blip r:embed="rId10"/>
          <a:srcRect l="21901" t="27207" r="45743" b="22284"/>
          <a:stretch/>
        </p:blipFill>
        <p:spPr>
          <a:xfrm>
            <a:off x="5262029" y="4632697"/>
            <a:ext cx="1758411" cy="1652490"/>
          </a:xfrm>
          <a:prstGeom prst="rect">
            <a:avLst/>
          </a:prstGeom>
        </p:spPr>
      </p:pic>
    </p:spTree>
    <p:extLst>
      <p:ext uri="{BB962C8B-B14F-4D97-AF65-F5344CB8AC3E}">
        <p14:creationId xmlns:p14="http://schemas.microsoft.com/office/powerpoint/2010/main" val="1992509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572000" y="1801149"/>
            <a:ext cx="2904565" cy="2585323"/>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DEMO 1</a:t>
            </a:r>
          </a:p>
          <a:p>
            <a:endParaRPr lang="en-US" sz="5400" dirty="0" smtClean="0">
              <a:latin typeface="Arial" panose="020B0604020202020204" pitchFamily="34" charset="0"/>
              <a:cs typeface="Arial" panose="020B0604020202020204" pitchFamily="34" charset="0"/>
            </a:endParaRPr>
          </a:p>
          <a:p>
            <a:r>
              <a:rPr lang="en-US" sz="5400" dirty="0" smtClean="0">
                <a:latin typeface="Arial" panose="020B0604020202020204" pitchFamily="34" charset="0"/>
                <a:cs typeface="Arial" panose="020B0604020202020204" pitchFamily="34" charset="0"/>
              </a:rPr>
              <a:t>   GUI</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8754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572000" y="1801149"/>
            <a:ext cx="2904565" cy="2585323"/>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DEMO 2</a:t>
            </a:r>
          </a:p>
          <a:p>
            <a:endParaRPr lang="en-US" sz="5400" dirty="0" smtClean="0">
              <a:latin typeface="Arial" panose="020B0604020202020204" pitchFamily="34" charset="0"/>
              <a:cs typeface="Arial" panose="020B0604020202020204" pitchFamily="34" charset="0"/>
            </a:endParaRPr>
          </a:p>
          <a:p>
            <a:r>
              <a:rPr lang="en-US" sz="5400" dirty="0" smtClean="0">
                <a:latin typeface="Arial" panose="020B0604020202020204" pitchFamily="34" charset="0"/>
                <a:cs typeface="Arial" panose="020B0604020202020204" pitchFamily="34" charset="0"/>
              </a:rPr>
              <a:t> Sqlite3</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104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4572000" y="1801149"/>
            <a:ext cx="2904565" cy="923330"/>
          </a:xfrm>
          <a:prstGeom prst="rect">
            <a:avLst/>
          </a:prstGeom>
        </p:spPr>
        <p:txBody>
          <a:bodyPr wrap="square">
            <a:spAutoFit/>
          </a:bodyPr>
          <a:lstStyle/>
          <a:p>
            <a:r>
              <a:rPr lang="en-US" sz="5400" dirty="0" smtClean="0">
                <a:latin typeface="Arial" panose="020B0604020202020204" pitchFamily="34" charset="0"/>
                <a:cs typeface="Arial" panose="020B0604020202020204" pitchFamily="34" charset="0"/>
              </a:rPr>
              <a:t>CODES</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26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2132" t="12997" r="42594" b="52995"/>
          <a:stretch/>
        </p:blipFill>
        <p:spPr>
          <a:xfrm>
            <a:off x="658907" y="1094178"/>
            <a:ext cx="10134064" cy="4279680"/>
          </a:xfrm>
          <a:prstGeom prst="rect">
            <a:avLst/>
          </a:prstGeom>
        </p:spPr>
      </p:pic>
      <p:sp>
        <p:nvSpPr>
          <p:cNvPr id="5" name="Rectangle 4"/>
          <p:cNvSpPr/>
          <p:nvPr/>
        </p:nvSpPr>
        <p:spPr>
          <a:xfrm>
            <a:off x="537881" y="367587"/>
            <a:ext cx="9480177"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Code 1</a:t>
            </a:r>
            <a:r>
              <a:rPr lang="en-US" sz="3200" dirty="0" smtClean="0">
                <a:latin typeface="Arial" panose="020B0604020202020204" pitchFamily="34" charset="0"/>
                <a:cs typeface="Arial" panose="020B0604020202020204" pitchFamily="34" charset="0"/>
              </a:rPr>
              <a:t>:  import .csv file into Sqlite3 database table</a:t>
            </a:r>
            <a:endParaRPr lang="en-US" sz="3200" dirty="0">
              <a:latin typeface="Arial" panose="020B0604020202020204" pitchFamily="34" charset="0"/>
              <a:cs typeface="Arial" panose="020B0604020202020204" pitchFamily="34" charset="0"/>
            </a:endParaRPr>
          </a:p>
        </p:txBody>
      </p:sp>
      <p:sp>
        <p:nvSpPr>
          <p:cNvPr id="4" name="TextBox 3"/>
          <p:cNvSpPr txBox="1"/>
          <p:nvPr/>
        </p:nvSpPr>
        <p:spPr>
          <a:xfrm>
            <a:off x="5598116" y="1864373"/>
            <a:ext cx="5195653"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Create database, database table and empty table (placeholder)</a:t>
            </a:r>
            <a:endParaRPr lang="en-US" sz="1400" i="1" dirty="0">
              <a:solidFill>
                <a:srgbClr val="0033CC"/>
              </a:solidFill>
              <a:latin typeface="Arial" panose="020B0604020202020204" pitchFamily="34" charset="0"/>
              <a:cs typeface="Arial" panose="020B0604020202020204" pitchFamily="34" charset="0"/>
            </a:endParaRPr>
          </a:p>
        </p:txBody>
      </p:sp>
      <p:sp>
        <p:nvSpPr>
          <p:cNvPr id="8" name="TextBox 7"/>
          <p:cNvSpPr txBox="1"/>
          <p:nvPr/>
        </p:nvSpPr>
        <p:spPr>
          <a:xfrm>
            <a:off x="8692394" y="2942345"/>
            <a:ext cx="2024913"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Open and read .csv file</a:t>
            </a:r>
            <a:endParaRPr lang="en-US" sz="1400" i="1" dirty="0">
              <a:solidFill>
                <a:srgbClr val="0033CC"/>
              </a:solidFill>
              <a:latin typeface="Arial" panose="020B0604020202020204" pitchFamily="34" charset="0"/>
              <a:cs typeface="Arial" panose="020B0604020202020204" pitchFamily="34" charset="0"/>
            </a:endParaRPr>
          </a:p>
        </p:txBody>
      </p:sp>
      <p:sp>
        <p:nvSpPr>
          <p:cNvPr id="9" name="TextBox 8"/>
          <p:cNvSpPr txBox="1"/>
          <p:nvPr/>
        </p:nvSpPr>
        <p:spPr>
          <a:xfrm>
            <a:off x="6630693" y="3954941"/>
            <a:ext cx="4115229"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Add each row in .csv file to empty table as a tuple</a:t>
            </a:r>
            <a:endParaRPr lang="en-US" sz="1400" i="1" dirty="0">
              <a:solidFill>
                <a:srgbClr val="0033CC"/>
              </a:solidFill>
              <a:latin typeface="Arial" panose="020B0604020202020204" pitchFamily="34" charset="0"/>
              <a:cs typeface="Arial" panose="020B0604020202020204" pitchFamily="34" charset="0"/>
            </a:endParaRPr>
          </a:p>
        </p:txBody>
      </p:sp>
      <p:sp>
        <p:nvSpPr>
          <p:cNvPr id="10" name="TextBox 9"/>
          <p:cNvSpPr txBox="1"/>
          <p:nvPr/>
        </p:nvSpPr>
        <p:spPr>
          <a:xfrm>
            <a:off x="8776981" y="3422368"/>
            <a:ext cx="1936749"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Skip column headings</a:t>
            </a:r>
            <a:endParaRPr lang="en-US" sz="1400" i="1" dirty="0">
              <a:solidFill>
                <a:srgbClr val="0033CC"/>
              </a:solidFill>
              <a:latin typeface="Arial" panose="020B0604020202020204" pitchFamily="34" charset="0"/>
              <a:cs typeface="Arial" panose="020B0604020202020204" pitchFamily="34" charset="0"/>
            </a:endParaRPr>
          </a:p>
        </p:txBody>
      </p:sp>
      <p:sp>
        <p:nvSpPr>
          <p:cNvPr id="11" name="TextBox 10"/>
          <p:cNvSpPr txBox="1"/>
          <p:nvPr/>
        </p:nvSpPr>
        <p:spPr>
          <a:xfrm>
            <a:off x="7417767" y="4510684"/>
            <a:ext cx="3328155"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Add each row in table to database table</a:t>
            </a:r>
            <a:endParaRPr lang="en-US" sz="1400" i="1" dirty="0">
              <a:solidFill>
                <a:srgbClr val="0033CC"/>
              </a:solidFill>
              <a:latin typeface="Arial" panose="020B0604020202020204" pitchFamily="34" charset="0"/>
              <a:cs typeface="Arial" panose="020B0604020202020204" pitchFamily="34" charset="0"/>
            </a:endParaRPr>
          </a:p>
        </p:txBody>
      </p:sp>
      <p:sp>
        <p:nvSpPr>
          <p:cNvPr id="12" name="TextBox 11"/>
          <p:cNvSpPr txBox="1"/>
          <p:nvPr/>
        </p:nvSpPr>
        <p:spPr>
          <a:xfrm>
            <a:off x="8913307" y="5066081"/>
            <a:ext cx="1866217"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Save database table</a:t>
            </a:r>
            <a:endParaRPr lang="en-US" sz="1400" i="1"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6368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537881" y="367587"/>
            <a:ext cx="8901953"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Code 2</a:t>
            </a: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Sqlite3 </a:t>
            </a:r>
            <a:r>
              <a:rPr lang="en-US" sz="3200" dirty="0">
                <a:latin typeface="Arial" panose="020B0604020202020204" pitchFamily="34" charset="0"/>
                <a:cs typeface="Arial" panose="020B0604020202020204" pitchFamily="34" charset="0"/>
              </a:rPr>
              <a:t>database </a:t>
            </a:r>
            <a:r>
              <a:rPr lang="en-US" sz="3200" dirty="0" smtClean="0">
                <a:latin typeface="Arial" panose="020B0604020202020204" pitchFamily="34" charset="0"/>
                <a:cs typeface="Arial" panose="020B0604020202020204" pitchFamily="34" charset="0"/>
              </a:rPr>
              <a:t>table/queries, </a:t>
            </a:r>
            <a:r>
              <a:rPr lang="en-US" sz="3200" dirty="0" smtClean="0">
                <a:solidFill>
                  <a:srgbClr val="0033CC"/>
                </a:solidFill>
                <a:latin typeface="Arial" panose="020B0604020202020204" pitchFamily="34" charset="0"/>
                <a:cs typeface="Arial" panose="020B0604020202020204" pitchFamily="34" charset="0"/>
              </a:rPr>
              <a:t>Part 1</a:t>
            </a:r>
            <a:endParaRPr lang="en-US" sz="3200" dirty="0">
              <a:solidFill>
                <a:srgbClr val="0033CC"/>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srcRect l="4412" t="17178" r="40551" b="35165"/>
          <a:stretch/>
        </p:blipFill>
        <p:spPr>
          <a:xfrm>
            <a:off x="645459" y="1145069"/>
            <a:ext cx="10878696" cy="5296072"/>
          </a:xfrm>
          <a:prstGeom prst="rect">
            <a:avLst/>
          </a:prstGeom>
        </p:spPr>
      </p:pic>
      <p:sp>
        <p:nvSpPr>
          <p:cNvPr id="4" name="TextBox 3"/>
          <p:cNvSpPr txBox="1"/>
          <p:nvPr/>
        </p:nvSpPr>
        <p:spPr>
          <a:xfrm>
            <a:off x="9749102" y="1306434"/>
            <a:ext cx="1835759"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Connect to database</a:t>
            </a:r>
            <a:endParaRPr lang="en-US" sz="1400" i="1" dirty="0">
              <a:solidFill>
                <a:srgbClr val="0033CC"/>
              </a:solidFill>
              <a:latin typeface="Arial" panose="020B0604020202020204" pitchFamily="34" charset="0"/>
              <a:cs typeface="Arial" panose="020B0604020202020204" pitchFamily="34" charset="0"/>
            </a:endParaRPr>
          </a:p>
        </p:txBody>
      </p:sp>
      <p:sp>
        <p:nvSpPr>
          <p:cNvPr id="6" name="TextBox 5"/>
          <p:cNvSpPr txBox="1"/>
          <p:nvPr/>
        </p:nvSpPr>
        <p:spPr>
          <a:xfrm>
            <a:off x="9858210" y="1555015"/>
            <a:ext cx="1696298"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Connect the cursor</a:t>
            </a:r>
            <a:endParaRPr lang="en-US" sz="1400" i="1" dirty="0">
              <a:solidFill>
                <a:srgbClr val="0033CC"/>
              </a:solidFill>
              <a:latin typeface="Arial" panose="020B0604020202020204" pitchFamily="34" charset="0"/>
              <a:cs typeface="Arial" panose="020B0604020202020204" pitchFamily="34" charset="0"/>
            </a:endParaRPr>
          </a:p>
        </p:txBody>
      </p:sp>
      <p:sp>
        <p:nvSpPr>
          <p:cNvPr id="7" name="TextBox 6"/>
          <p:cNvSpPr txBox="1"/>
          <p:nvPr/>
        </p:nvSpPr>
        <p:spPr>
          <a:xfrm>
            <a:off x="9620641" y="1801131"/>
            <a:ext cx="1933478" cy="307777"/>
          </a:xfrm>
          <a:prstGeom prst="rect">
            <a:avLst/>
          </a:prstGeom>
          <a:noFill/>
        </p:spPr>
        <p:txBody>
          <a:bodyPr wrap="none" rtlCol="0">
            <a:spAutoFit/>
          </a:bodyPr>
          <a:lstStyle/>
          <a:p>
            <a:r>
              <a:rPr lang="en-US" sz="1400" i="1" dirty="0" smtClean="0">
                <a:solidFill>
                  <a:srgbClr val="0033CC"/>
                </a:solidFill>
                <a:latin typeface="Arial" panose="020B0604020202020204" pitchFamily="34" charset="0"/>
                <a:cs typeface="Arial" panose="020B0604020202020204" pitchFamily="34" charset="0"/>
              </a:rPr>
              <a:t>View contents of table</a:t>
            </a:r>
            <a:endParaRPr lang="en-US" sz="1400" i="1"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480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537882" y="367587"/>
            <a:ext cx="9466730"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Code 2</a:t>
            </a:r>
            <a:r>
              <a:rPr lang="en-US" sz="3200" dirty="0">
                <a:latin typeface="Arial" panose="020B0604020202020204" pitchFamily="34" charset="0"/>
                <a:cs typeface="Arial" panose="020B0604020202020204" pitchFamily="34" charset="0"/>
              </a:rPr>
              <a:t>:  Sqlite3 database table/queries, </a:t>
            </a:r>
            <a:r>
              <a:rPr lang="en-US" sz="3200" dirty="0">
                <a:solidFill>
                  <a:srgbClr val="0033CC"/>
                </a:solidFill>
                <a:latin typeface="Arial" panose="020B0604020202020204" pitchFamily="34" charset="0"/>
                <a:cs typeface="Arial" panose="020B0604020202020204" pitchFamily="34" charset="0"/>
              </a:rPr>
              <a:t>Part </a:t>
            </a:r>
            <a:r>
              <a:rPr lang="en-US" sz="3200" dirty="0" smtClean="0">
                <a:solidFill>
                  <a:srgbClr val="0033CC"/>
                </a:solidFill>
                <a:latin typeface="Arial" panose="020B0604020202020204" pitchFamily="34" charset="0"/>
                <a:cs typeface="Arial" panose="020B0604020202020204" pitchFamily="34" charset="0"/>
              </a:rPr>
              <a:t>2</a:t>
            </a:r>
            <a:endParaRPr lang="en-US" sz="3200" dirty="0">
              <a:solidFill>
                <a:srgbClr val="0033CC"/>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srcRect l="226" t="9786" r="51432" b="31713"/>
          <a:stretch/>
        </p:blipFill>
        <p:spPr>
          <a:xfrm>
            <a:off x="662422" y="1084611"/>
            <a:ext cx="8965671" cy="5596922"/>
          </a:xfrm>
          <a:prstGeom prst="rect">
            <a:avLst/>
          </a:prstGeom>
        </p:spPr>
      </p:pic>
    </p:spTree>
    <p:extLst>
      <p:ext uri="{BB962C8B-B14F-4D97-AF65-F5344CB8AC3E}">
        <p14:creationId xmlns:p14="http://schemas.microsoft.com/office/powerpoint/2010/main" val="1605717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997</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 Minichelli</dc:creator>
  <cp:lastModifiedBy>Judy Minichelli</cp:lastModifiedBy>
  <cp:revision>67</cp:revision>
  <dcterms:created xsi:type="dcterms:W3CDTF">2017-11-30T20:45:35Z</dcterms:created>
  <dcterms:modified xsi:type="dcterms:W3CDTF">2017-12-03T01:43:09Z</dcterms:modified>
</cp:coreProperties>
</file>