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86" r:id="rId4"/>
    <p:sldId id="256" r:id="rId5"/>
    <p:sldId id="284" r:id="rId6"/>
    <p:sldId id="279" r:id="rId7"/>
    <p:sldId id="258" r:id="rId8"/>
    <p:sldId id="283" r:id="rId9"/>
    <p:sldId id="282" r:id="rId10"/>
    <p:sldId id="271" r:id="rId11"/>
    <p:sldId id="281" r:id="rId12"/>
    <p:sldId id="275" r:id="rId13"/>
    <p:sldId id="277" r:id="rId14"/>
    <p:sldId id="278" r:id="rId15"/>
    <p:sldId id="260" r:id="rId16"/>
    <p:sldId id="280" r:id="rId17"/>
    <p:sldId id="288" r:id="rId18"/>
    <p:sldId id="287" r:id="rId19"/>
    <p:sldId id="262"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53" autoAdjust="0"/>
    <p:restoredTop sz="94660"/>
  </p:normalViewPr>
  <p:slideViewPr>
    <p:cSldViewPr snapToGrid="0">
      <p:cViewPr varScale="1">
        <p:scale>
          <a:sx n="71" d="100"/>
          <a:sy n="71" d="100"/>
        </p:scale>
        <p:origin x="8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D8FD51-F697-495B-AD2E-985EC8FF4E6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2159427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8FD51-F697-495B-AD2E-985EC8FF4E6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41980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8FD51-F697-495B-AD2E-985EC8FF4E6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82424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8FD51-F697-495B-AD2E-985EC8FF4E6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2358531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D8FD51-F697-495B-AD2E-985EC8FF4E6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120615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D8FD51-F697-495B-AD2E-985EC8FF4E66}"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207092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D8FD51-F697-495B-AD2E-985EC8FF4E66}"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56441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D8FD51-F697-495B-AD2E-985EC8FF4E66}"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405386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8FD51-F697-495B-AD2E-985EC8FF4E66}"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203539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8FD51-F697-495B-AD2E-985EC8FF4E66}"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647810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8FD51-F697-495B-AD2E-985EC8FF4E66}"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354254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8FD51-F697-495B-AD2E-985EC8FF4E66}" type="datetimeFigureOut">
              <a:rPr lang="en-US" smtClean="0"/>
              <a:t>12/4/2017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BBF3A-E51D-4658-AF07-5E7FB6A2205A}" type="slidenum">
              <a:rPr lang="en-US" smtClean="0"/>
              <a:t>‹#›</a:t>
            </a:fld>
            <a:endParaRPr lang="en-US"/>
          </a:p>
        </p:txBody>
      </p:sp>
    </p:spTree>
    <p:extLst>
      <p:ext uri="{BB962C8B-B14F-4D97-AF65-F5344CB8AC3E}">
        <p14:creationId xmlns:p14="http://schemas.microsoft.com/office/powerpoint/2010/main" val="276656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akc.org/dog-bree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1381632" y="844487"/>
            <a:ext cx="8142514" cy="3662541"/>
          </a:xfrm>
          <a:prstGeom prst="rect">
            <a:avLst/>
          </a:prstGeom>
        </p:spPr>
        <p:txBody>
          <a:bodyPr wrap="square">
            <a:spAutoFit/>
          </a:bodyPr>
          <a:lstStyle/>
          <a:p>
            <a:r>
              <a:rPr lang="en-US" sz="2800" dirty="0" smtClean="0">
                <a:latin typeface="Arial" panose="020B0604020202020204" pitchFamily="34" charset="0"/>
                <a:cs typeface="Arial" panose="020B0604020202020204" pitchFamily="34" charset="0"/>
              </a:rPr>
              <a:t>Data 520 </a:t>
            </a:r>
          </a:p>
          <a:p>
            <a:r>
              <a:rPr lang="en-US" sz="2800" dirty="0" smtClean="0">
                <a:latin typeface="Arial" panose="020B0604020202020204" pitchFamily="34" charset="0"/>
                <a:cs typeface="Arial" panose="020B0604020202020204" pitchFamily="34" charset="0"/>
              </a:rPr>
              <a:t>Introduction To Programming</a:t>
            </a:r>
          </a:p>
          <a:p>
            <a:endParaRPr lang="en-US" sz="2800" dirty="0" smtClean="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Project:  Most popular dog breeds </a:t>
            </a:r>
          </a:p>
          <a:p>
            <a:r>
              <a:rPr lang="en-US" sz="2800" dirty="0" smtClean="0">
                <a:latin typeface="Arial" panose="020B0604020202020204" pitchFamily="34" charset="0"/>
                <a:cs typeface="Arial" panose="020B0604020202020204" pitchFamily="34" charset="0"/>
              </a:rPr>
              <a:t>Judy Minichelli</a:t>
            </a:r>
          </a:p>
          <a:p>
            <a:r>
              <a:rPr lang="en-US" sz="2800" dirty="0">
                <a:latin typeface="Arial" panose="020B0604020202020204" pitchFamily="34" charset="0"/>
                <a:cs typeface="Arial" panose="020B0604020202020204" pitchFamily="34" charset="0"/>
              </a:rPr>
              <a:t>December 4, 2017</a:t>
            </a:r>
          </a:p>
          <a:p>
            <a:endParaRPr lang="en-US" sz="2800" dirty="0" smtClean="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sp>
        <p:nvSpPr>
          <p:cNvPr id="4" name="Rectangle 3"/>
          <p:cNvSpPr/>
          <p:nvPr/>
        </p:nvSpPr>
        <p:spPr>
          <a:xfrm>
            <a:off x="1381632" y="3883854"/>
            <a:ext cx="9456697" cy="2246769"/>
          </a:xfrm>
          <a:prstGeom prst="rect">
            <a:avLst/>
          </a:prstGeom>
        </p:spPr>
        <p:txBody>
          <a:bodyPr wrap="square">
            <a:spAutoFit/>
          </a:bodyPr>
          <a:lstStyle/>
          <a:p>
            <a:r>
              <a:rPr lang="en-US" sz="2800" b="1" dirty="0" smtClean="0">
                <a:latin typeface="Arial" panose="020B0604020202020204" pitchFamily="34" charset="0"/>
                <a:cs typeface="Arial" panose="020B0604020202020204" pitchFamily="34" charset="0"/>
              </a:rPr>
              <a:t>Technical objectives:</a:t>
            </a:r>
          </a:p>
          <a:p>
            <a:r>
              <a:rPr lang="en-US" sz="2800" dirty="0" smtClean="0">
                <a:latin typeface="Arial" panose="020B0604020202020204" pitchFamily="34" charset="0"/>
                <a:cs typeface="Arial" panose="020B0604020202020204" pitchFamily="34" charset="0"/>
              </a:rPr>
              <a:t>1.  Import .csv file into SQLite3 database table</a:t>
            </a:r>
          </a:p>
          <a:p>
            <a:r>
              <a:rPr lang="en-US" sz="2800" dirty="0" smtClean="0">
                <a:latin typeface="Arial" panose="020B0604020202020204" pitchFamily="34" charset="0"/>
                <a:cs typeface="Arial" panose="020B0604020202020204" pitchFamily="34" charset="0"/>
              </a:rPr>
              <a:t>2.  Query database table, perform calculations</a:t>
            </a:r>
          </a:p>
          <a:p>
            <a:r>
              <a:rPr lang="en-US" sz="2800" dirty="0" smtClean="0">
                <a:latin typeface="Arial" panose="020B0604020202020204" pitchFamily="34" charset="0"/>
                <a:cs typeface="Arial" panose="020B0604020202020204" pitchFamily="34" charset="0"/>
              </a:rPr>
              <a:t>3.  Build GUI using </a:t>
            </a:r>
            <a:r>
              <a:rPr lang="en-US" sz="2800" dirty="0" err="1" smtClean="0">
                <a:latin typeface="Arial" panose="020B0604020202020204" pitchFamily="34" charset="0"/>
                <a:cs typeface="Arial" panose="020B0604020202020204" pitchFamily="34" charset="0"/>
              </a:rPr>
              <a:t>Tkinter</a:t>
            </a:r>
            <a:r>
              <a:rPr lang="en-US" sz="2800" dirty="0" smtClean="0">
                <a:latin typeface="Arial" panose="020B0604020202020204" pitchFamily="34" charset="0"/>
                <a:cs typeface="Arial" panose="020B0604020202020204" pitchFamily="34" charset="0"/>
              </a:rPr>
              <a:t> to display top 10 breeds in PA  </a:t>
            </a:r>
            <a:endParaRPr lang="en-US" sz="2800" dirty="0"/>
          </a:p>
          <a:p>
            <a:endParaRPr lang="en-US" sz="2800" dirty="0"/>
          </a:p>
        </p:txBody>
      </p:sp>
    </p:spTree>
    <p:extLst>
      <p:ext uri="{BB962C8B-B14F-4D97-AF65-F5344CB8AC3E}">
        <p14:creationId xmlns:p14="http://schemas.microsoft.com/office/powerpoint/2010/main" val="696329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2132" t="12997" r="42594" b="52995"/>
          <a:stretch/>
        </p:blipFill>
        <p:spPr>
          <a:xfrm>
            <a:off x="658907" y="1094178"/>
            <a:ext cx="10134064" cy="4279680"/>
          </a:xfrm>
          <a:prstGeom prst="rect">
            <a:avLst/>
          </a:prstGeom>
        </p:spPr>
      </p:pic>
      <p:sp>
        <p:nvSpPr>
          <p:cNvPr id="5" name="Rectangle 4"/>
          <p:cNvSpPr/>
          <p:nvPr/>
        </p:nvSpPr>
        <p:spPr>
          <a:xfrm>
            <a:off x="551328" y="359576"/>
            <a:ext cx="9897037"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Code 1</a:t>
            </a:r>
            <a:r>
              <a:rPr lang="en-US" sz="3200" dirty="0" smtClean="0">
                <a:latin typeface="Arial" panose="020B0604020202020204" pitchFamily="34" charset="0"/>
                <a:cs typeface="Arial" panose="020B0604020202020204" pitchFamily="34" charset="0"/>
              </a:rPr>
              <a:t>:  import .csv file into SQLite3 database table</a:t>
            </a:r>
            <a:endParaRPr lang="en-US" sz="3200" dirty="0">
              <a:latin typeface="Arial" panose="020B0604020202020204" pitchFamily="34" charset="0"/>
              <a:cs typeface="Arial" panose="020B0604020202020204" pitchFamily="34" charset="0"/>
            </a:endParaRPr>
          </a:p>
        </p:txBody>
      </p:sp>
      <p:sp>
        <p:nvSpPr>
          <p:cNvPr id="4" name="TextBox 3"/>
          <p:cNvSpPr txBox="1"/>
          <p:nvPr/>
        </p:nvSpPr>
        <p:spPr>
          <a:xfrm>
            <a:off x="5598116" y="1864373"/>
            <a:ext cx="5195653"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Create database, database table and empty table (placeholder)</a:t>
            </a:r>
            <a:endParaRPr lang="en-US" sz="1400" i="1" dirty="0">
              <a:solidFill>
                <a:srgbClr val="0033CC"/>
              </a:solidFill>
              <a:latin typeface="Arial" panose="020B0604020202020204" pitchFamily="34" charset="0"/>
              <a:cs typeface="Arial" panose="020B0604020202020204" pitchFamily="34" charset="0"/>
            </a:endParaRPr>
          </a:p>
        </p:txBody>
      </p:sp>
      <p:sp>
        <p:nvSpPr>
          <p:cNvPr id="8" name="TextBox 7"/>
          <p:cNvSpPr txBox="1"/>
          <p:nvPr/>
        </p:nvSpPr>
        <p:spPr>
          <a:xfrm>
            <a:off x="8692394" y="2942345"/>
            <a:ext cx="2024913"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Open and read .csv file</a:t>
            </a:r>
            <a:endParaRPr lang="en-US" sz="1400" i="1" dirty="0">
              <a:solidFill>
                <a:srgbClr val="0033CC"/>
              </a:solidFill>
              <a:latin typeface="Arial" panose="020B0604020202020204" pitchFamily="34" charset="0"/>
              <a:cs typeface="Arial" panose="020B0604020202020204" pitchFamily="34" charset="0"/>
            </a:endParaRPr>
          </a:p>
        </p:txBody>
      </p:sp>
      <p:sp>
        <p:nvSpPr>
          <p:cNvPr id="9" name="TextBox 8"/>
          <p:cNvSpPr txBox="1"/>
          <p:nvPr/>
        </p:nvSpPr>
        <p:spPr>
          <a:xfrm>
            <a:off x="6630693" y="3954941"/>
            <a:ext cx="4115229"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Add each row in .csv file to empty table as a tuple</a:t>
            </a:r>
            <a:endParaRPr lang="en-US" sz="1400" i="1" dirty="0">
              <a:solidFill>
                <a:srgbClr val="0033CC"/>
              </a:solidFill>
              <a:latin typeface="Arial" panose="020B0604020202020204" pitchFamily="34" charset="0"/>
              <a:cs typeface="Arial" panose="020B0604020202020204" pitchFamily="34" charset="0"/>
            </a:endParaRPr>
          </a:p>
        </p:txBody>
      </p:sp>
      <p:sp>
        <p:nvSpPr>
          <p:cNvPr id="10" name="TextBox 9"/>
          <p:cNvSpPr txBox="1"/>
          <p:nvPr/>
        </p:nvSpPr>
        <p:spPr>
          <a:xfrm>
            <a:off x="8776981" y="3422368"/>
            <a:ext cx="1936749"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Skip column headings</a:t>
            </a:r>
            <a:endParaRPr lang="en-US" sz="1400" i="1" dirty="0">
              <a:solidFill>
                <a:srgbClr val="0033CC"/>
              </a:solidFill>
              <a:latin typeface="Arial" panose="020B0604020202020204" pitchFamily="34" charset="0"/>
              <a:cs typeface="Arial" panose="020B0604020202020204" pitchFamily="34" charset="0"/>
            </a:endParaRPr>
          </a:p>
        </p:txBody>
      </p:sp>
      <p:sp>
        <p:nvSpPr>
          <p:cNvPr id="11" name="TextBox 10"/>
          <p:cNvSpPr txBox="1"/>
          <p:nvPr/>
        </p:nvSpPr>
        <p:spPr>
          <a:xfrm>
            <a:off x="7417767" y="4510684"/>
            <a:ext cx="3328155"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Add each row in table to database table</a:t>
            </a:r>
            <a:endParaRPr lang="en-US" sz="1400" i="1" dirty="0">
              <a:solidFill>
                <a:srgbClr val="0033CC"/>
              </a:solidFill>
              <a:latin typeface="Arial" panose="020B0604020202020204" pitchFamily="34" charset="0"/>
              <a:cs typeface="Arial" panose="020B0604020202020204" pitchFamily="34" charset="0"/>
            </a:endParaRPr>
          </a:p>
        </p:txBody>
      </p:sp>
      <p:sp>
        <p:nvSpPr>
          <p:cNvPr id="12" name="TextBox 11"/>
          <p:cNvSpPr txBox="1"/>
          <p:nvPr/>
        </p:nvSpPr>
        <p:spPr>
          <a:xfrm>
            <a:off x="8913307" y="5066081"/>
            <a:ext cx="1866217"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Save database table</a:t>
            </a:r>
            <a:endParaRPr lang="en-US" sz="1400" i="1" dirty="0">
              <a:solidFill>
                <a:srgbClr val="0033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6368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537881" y="367587"/>
            <a:ext cx="8901953"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Code 2</a:t>
            </a:r>
            <a:r>
              <a:rPr lang="en-US" sz="3200" dirty="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SQLite3 </a:t>
            </a:r>
            <a:r>
              <a:rPr lang="en-US" sz="3200" dirty="0">
                <a:latin typeface="Arial" panose="020B0604020202020204" pitchFamily="34" charset="0"/>
                <a:cs typeface="Arial" panose="020B0604020202020204" pitchFamily="34" charset="0"/>
              </a:rPr>
              <a:t>database </a:t>
            </a:r>
            <a:r>
              <a:rPr lang="en-US" sz="3200" dirty="0" smtClean="0">
                <a:latin typeface="Arial" panose="020B0604020202020204" pitchFamily="34" charset="0"/>
                <a:cs typeface="Arial" panose="020B0604020202020204" pitchFamily="34" charset="0"/>
              </a:rPr>
              <a:t>table/queries, </a:t>
            </a:r>
            <a:r>
              <a:rPr lang="en-US" sz="3200" dirty="0" smtClean="0">
                <a:solidFill>
                  <a:srgbClr val="0033CC"/>
                </a:solidFill>
                <a:latin typeface="Arial" panose="020B0604020202020204" pitchFamily="34" charset="0"/>
                <a:cs typeface="Arial" panose="020B0604020202020204" pitchFamily="34" charset="0"/>
              </a:rPr>
              <a:t>Part 1</a:t>
            </a:r>
            <a:endParaRPr lang="en-US" sz="3200" dirty="0">
              <a:solidFill>
                <a:srgbClr val="0033CC"/>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srcRect l="4412" t="17178" r="40551" b="35165"/>
          <a:stretch/>
        </p:blipFill>
        <p:spPr>
          <a:xfrm>
            <a:off x="645459" y="1145069"/>
            <a:ext cx="10878696" cy="5296072"/>
          </a:xfrm>
          <a:prstGeom prst="rect">
            <a:avLst/>
          </a:prstGeom>
        </p:spPr>
      </p:pic>
      <p:sp>
        <p:nvSpPr>
          <p:cNvPr id="4" name="TextBox 3"/>
          <p:cNvSpPr txBox="1"/>
          <p:nvPr/>
        </p:nvSpPr>
        <p:spPr>
          <a:xfrm>
            <a:off x="9749102" y="1306434"/>
            <a:ext cx="1835759"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Connect to database</a:t>
            </a:r>
            <a:endParaRPr lang="en-US" sz="1400" i="1" dirty="0">
              <a:solidFill>
                <a:srgbClr val="0033CC"/>
              </a:solidFill>
              <a:latin typeface="Arial" panose="020B0604020202020204" pitchFamily="34" charset="0"/>
              <a:cs typeface="Arial" panose="020B0604020202020204" pitchFamily="34" charset="0"/>
            </a:endParaRPr>
          </a:p>
        </p:txBody>
      </p:sp>
      <p:sp>
        <p:nvSpPr>
          <p:cNvPr id="6" name="TextBox 5"/>
          <p:cNvSpPr txBox="1"/>
          <p:nvPr/>
        </p:nvSpPr>
        <p:spPr>
          <a:xfrm>
            <a:off x="9858210" y="1555015"/>
            <a:ext cx="1696298"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Connect the cursor</a:t>
            </a:r>
            <a:endParaRPr lang="en-US" sz="1400" i="1" dirty="0">
              <a:solidFill>
                <a:srgbClr val="0033CC"/>
              </a:solidFill>
              <a:latin typeface="Arial" panose="020B0604020202020204" pitchFamily="34" charset="0"/>
              <a:cs typeface="Arial" panose="020B0604020202020204" pitchFamily="34" charset="0"/>
            </a:endParaRPr>
          </a:p>
        </p:txBody>
      </p:sp>
      <p:sp>
        <p:nvSpPr>
          <p:cNvPr id="7" name="TextBox 6"/>
          <p:cNvSpPr txBox="1"/>
          <p:nvPr/>
        </p:nvSpPr>
        <p:spPr>
          <a:xfrm>
            <a:off x="9620641" y="1801131"/>
            <a:ext cx="1933478"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View contents of table</a:t>
            </a:r>
            <a:endParaRPr lang="en-US" sz="1400" i="1" dirty="0">
              <a:solidFill>
                <a:srgbClr val="0033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480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537882" y="367587"/>
            <a:ext cx="9466730"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Code 2</a:t>
            </a:r>
            <a:r>
              <a:rPr lang="en-US" sz="3200" dirty="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SQLite3 </a:t>
            </a:r>
            <a:r>
              <a:rPr lang="en-US" sz="3200" dirty="0">
                <a:latin typeface="Arial" panose="020B0604020202020204" pitchFamily="34" charset="0"/>
                <a:cs typeface="Arial" panose="020B0604020202020204" pitchFamily="34" charset="0"/>
              </a:rPr>
              <a:t>database table/queries, </a:t>
            </a:r>
            <a:r>
              <a:rPr lang="en-US" sz="3200" dirty="0">
                <a:solidFill>
                  <a:srgbClr val="0033CC"/>
                </a:solidFill>
                <a:latin typeface="Arial" panose="020B0604020202020204" pitchFamily="34" charset="0"/>
                <a:cs typeface="Arial" panose="020B0604020202020204" pitchFamily="34" charset="0"/>
              </a:rPr>
              <a:t>Part </a:t>
            </a:r>
            <a:r>
              <a:rPr lang="en-US" sz="3200" dirty="0" smtClean="0">
                <a:solidFill>
                  <a:srgbClr val="0033CC"/>
                </a:solidFill>
                <a:latin typeface="Arial" panose="020B0604020202020204" pitchFamily="34" charset="0"/>
                <a:cs typeface="Arial" panose="020B0604020202020204" pitchFamily="34" charset="0"/>
              </a:rPr>
              <a:t>2</a:t>
            </a:r>
            <a:endParaRPr lang="en-US" sz="3200" dirty="0">
              <a:solidFill>
                <a:srgbClr val="0033CC"/>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srcRect l="226" t="9786" r="51432" b="31713"/>
          <a:stretch/>
        </p:blipFill>
        <p:spPr>
          <a:xfrm>
            <a:off x="662422" y="1084611"/>
            <a:ext cx="8965671" cy="5596922"/>
          </a:xfrm>
          <a:prstGeom prst="rect">
            <a:avLst/>
          </a:prstGeom>
        </p:spPr>
      </p:pic>
      <p:sp>
        <p:nvSpPr>
          <p:cNvPr id="4" name="TextBox 3"/>
          <p:cNvSpPr txBox="1"/>
          <p:nvPr/>
        </p:nvSpPr>
        <p:spPr>
          <a:xfrm>
            <a:off x="7515014" y="2866293"/>
            <a:ext cx="2113079"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Count for top ten breeds</a:t>
            </a:r>
            <a:endParaRPr lang="en-US" sz="1400" i="1" dirty="0">
              <a:solidFill>
                <a:srgbClr val="0033CC"/>
              </a:solidFill>
              <a:latin typeface="Arial" panose="020B0604020202020204" pitchFamily="34" charset="0"/>
              <a:cs typeface="Arial" panose="020B0604020202020204" pitchFamily="34" charset="0"/>
            </a:endParaRPr>
          </a:p>
        </p:txBody>
      </p:sp>
      <p:sp>
        <p:nvSpPr>
          <p:cNvPr id="6" name="TextBox 5"/>
          <p:cNvSpPr txBox="1"/>
          <p:nvPr/>
        </p:nvSpPr>
        <p:spPr>
          <a:xfrm>
            <a:off x="7893654" y="3648501"/>
            <a:ext cx="1745991"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Count for all breeds</a:t>
            </a:r>
            <a:endParaRPr lang="en-US" sz="1400" i="1" dirty="0">
              <a:solidFill>
                <a:srgbClr val="0033CC"/>
              </a:solidFill>
              <a:latin typeface="Arial" panose="020B0604020202020204" pitchFamily="34" charset="0"/>
              <a:cs typeface="Arial" panose="020B0604020202020204" pitchFamily="34" charset="0"/>
            </a:endParaRPr>
          </a:p>
        </p:txBody>
      </p:sp>
      <p:sp>
        <p:nvSpPr>
          <p:cNvPr id="7" name="TextBox 6"/>
          <p:cNvSpPr txBox="1"/>
          <p:nvPr/>
        </p:nvSpPr>
        <p:spPr>
          <a:xfrm>
            <a:off x="5007167" y="4411416"/>
            <a:ext cx="4671472"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Calculate % of total for top ten breeds to 1 decimal place</a:t>
            </a:r>
            <a:endParaRPr lang="en-US" sz="1400" i="1" dirty="0">
              <a:solidFill>
                <a:srgbClr val="0033CC"/>
              </a:solidFill>
              <a:latin typeface="Arial" panose="020B0604020202020204" pitchFamily="34" charset="0"/>
              <a:cs typeface="Arial" panose="020B0604020202020204" pitchFamily="34" charset="0"/>
            </a:endParaRPr>
          </a:p>
        </p:txBody>
      </p:sp>
      <p:sp>
        <p:nvSpPr>
          <p:cNvPr id="8" name="TextBox 7"/>
          <p:cNvSpPr txBox="1"/>
          <p:nvPr/>
        </p:nvSpPr>
        <p:spPr>
          <a:xfrm>
            <a:off x="5952939" y="6360433"/>
            <a:ext cx="3725700"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Same exercise as above but for single breed</a:t>
            </a:r>
            <a:endParaRPr lang="en-US" sz="1400" i="1" dirty="0">
              <a:solidFill>
                <a:srgbClr val="0033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5717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537882" y="367587"/>
            <a:ext cx="8511990"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Code 3</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Tkinter</a:t>
            </a:r>
            <a:r>
              <a:rPr lang="en-US" sz="3200" dirty="0" smtClean="0">
                <a:latin typeface="Arial" panose="020B0604020202020204" pitchFamily="34" charset="0"/>
                <a:cs typeface="Arial" panose="020B0604020202020204" pitchFamily="34" charset="0"/>
              </a:rPr>
              <a:t> GUI, </a:t>
            </a:r>
            <a:r>
              <a:rPr lang="en-US" sz="3200" dirty="0" smtClean="0">
                <a:solidFill>
                  <a:srgbClr val="0033CC"/>
                </a:solidFill>
                <a:latin typeface="Arial" panose="020B0604020202020204" pitchFamily="34" charset="0"/>
                <a:cs typeface="Arial" panose="020B0604020202020204" pitchFamily="34" charset="0"/>
              </a:rPr>
              <a:t>Part 1</a:t>
            </a:r>
            <a:endParaRPr lang="en-US" sz="3200" dirty="0">
              <a:solidFill>
                <a:srgbClr val="0033CC"/>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srcRect l="246" t="6057" r="44565" b="65498"/>
          <a:stretch/>
        </p:blipFill>
        <p:spPr>
          <a:xfrm>
            <a:off x="676490" y="1141950"/>
            <a:ext cx="10593709" cy="3069823"/>
          </a:xfrm>
          <a:prstGeom prst="rect">
            <a:avLst/>
          </a:prstGeom>
        </p:spPr>
      </p:pic>
      <p:sp>
        <p:nvSpPr>
          <p:cNvPr id="6" name="TextBox 5"/>
          <p:cNvSpPr txBox="1"/>
          <p:nvPr/>
        </p:nvSpPr>
        <p:spPr>
          <a:xfrm>
            <a:off x="10426342" y="1762633"/>
            <a:ext cx="870751"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Function</a:t>
            </a:r>
            <a:endParaRPr lang="en-US" sz="1400" i="1" dirty="0">
              <a:solidFill>
                <a:srgbClr val="0033CC"/>
              </a:solidFill>
              <a:latin typeface="Arial" panose="020B0604020202020204" pitchFamily="34" charset="0"/>
              <a:cs typeface="Arial" panose="020B0604020202020204" pitchFamily="34" charset="0"/>
            </a:endParaRPr>
          </a:p>
        </p:txBody>
      </p:sp>
      <p:sp>
        <p:nvSpPr>
          <p:cNvPr id="7" name="TextBox 6"/>
          <p:cNvSpPr txBox="1"/>
          <p:nvPr/>
        </p:nvSpPr>
        <p:spPr>
          <a:xfrm>
            <a:off x="9862708" y="2186791"/>
            <a:ext cx="1447832"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Read user input</a:t>
            </a:r>
            <a:endParaRPr lang="en-US" sz="1400" i="1" dirty="0">
              <a:solidFill>
                <a:srgbClr val="0033CC"/>
              </a:solidFill>
              <a:latin typeface="Arial" panose="020B0604020202020204" pitchFamily="34" charset="0"/>
              <a:cs typeface="Arial" panose="020B0604020202020204" pitchFamily="34" charset="0"/>
            </a:endParaRPr>
          </a:p>
        </p:txBody>
      </p:sp>
      <p:sp>
        <p:nvSpPr>
          <p:cNvPr id="8" name="TextBox 7"/>
          <p:cNvSpPr txBox="1"/>
          <p:nvPr/>
        </p:nvSpPr>
        <p:spPr>
          <a:xfrm>
            <a:off x="9096707" y="3101804"/>
            <a:ext cx="2223686"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Find input in tuple in table</a:t>
            </a:r>
            <a:endParaRPr lang="en-US" sz="1400" i="1" dirty="0">
              <a:solidFill>
                <a:srgbClr val="0033CC"/>
              </a:solidFill>
              <a:latin typeface="Arial" panose="020B0604020202020204" pitchFamily="34" charset="0"/>
              <a:cs typeface="Arial" panose="020B0604020202020204" pitchFamily="34" charset="0"/>
            </a:endParaRPr>
          </a:p>
        </p:txBody>
      </p:sp>
      <p:sp>
        <p:nvSpPr>
          <p:cNvPr id="9" name="TextBox 8"/>
          <p:cNvSpPr txBox="1"/>
          <p:nvPr/>
        </p:nvSpPr>
        <p:spPr>
          <a:xfrm>
            <a:off x="9468144" y="2658640"/>
            <a:ext cx="1885453"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Connect to database </a:t>
            </a:r>
            <a:endParaRPr lang="en-US" sz="1400" i="1" dirty="0">
              <a:solidFill>
                <a:srgbClr val="0033CC"/>
              </a:solidFill>
              <a:latin typeface="Arial" panose="020B0604020202020204" pitchFamily="34" charset="0"/>
              <a:cs typeface="Arial" panose="020B0604020202020204" pitchFamily="34" charset="0"/>
            </a:endParaRPr>
          </a:p>
        </p:txBody>
      </p:sp>
      <p:sp>
        <p:nvSpPr>
          <p:cNvPr id="11" name="TextBox 10"/>
          <p:cNvSpPr txBox="1"/>
          <p:nvPr/>
        </p:nvSpPr>
        <p:spPr>
          <a:xfrm>
            <a:off x="7601868" y="3805250"/>
            <a:ext cx="3762568"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Return breed that corresponds to input (rank)</a:t>
            </a:r>
            <a:endParaRPr lang="en-US" sz="1400" i="1" dirty="0">
              <a:solidFill>
                <a:srgbClr val="0033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0528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31" t="34110" r="41209" b="14296"/>
          <a:stretch/>
        </p:blipFill>
        <p:spPr>
          <a:xfrm>
            <a:off x="691092" y="1006149"/>
            <a:ext cx="11061783" cy="5488779"/>
          </a:xfrm>
          <a:prstGeom prst="rect">
            <a:avLst/>
          </a:prstGeom>
        </p:spPr>
      </p:pic>
      <p:sp>
        <p:nvSpPr>
          <p:cNvPr id="5" name="Rectangle 4"/>
          <p:cNvSpPr/>
          <p:nvPr/>
        </p:nvSpPr>
        <p:spPr>
          <a:xfrm>
            <a:off x="537882" y="367587"/>
            <a:ext cx="8511990"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Code 3</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Tkinter</a:t>
            </a:r>
            <a:r>
              <a:rPr lang="en-US" sz="3200" dirty="0" smtClean="0">
                <a:latin typeface="Arial" panose="020B0604020202020204" pitchFamily="34" charset="0"/>
                <a:cs typeface="Arial" panose="020B0604020202020204" pitchFamily="34" charset="0"/>
              </a:rPr>
              <a:t> GUI, </a:t>
            </a:r>
            <a:r>
              <a:rPr lang="en-US" sz="3200" dirty="0" smtClean="0">
                <a:solidFill>
                  <a:srgbClr val="0033CC"/>
                </a:solidFill>
                <a:latin typeface="Arial" panose="020B0604020202020204" pitchFamily="34" charset="0"/>
                <a:cs typeface="Arial" panose="020B0604020202020204" pitchFamily="34" charset="0"/>
              </a:rPr>
              <a:t>Part 2</a:t>
            </a:r>
            <a:endParaRPr lang="en-US" sz="3200" dirty="0">
              <a:solidFill>
                <a:srgbClr val="0033CC"/>
              </a:solidFill>
              <a:latin typeface="Arial" panose="020B0604020202020204" pitchFamily="34" charset="0"/>
              <a:cs typeface="Arial" panose="020B0604020202020204" pitchFamily="34" charset="0"/>
            </a:endParaRPr>
          </a:p>
        </p:txBody>
      </p:sp>
      <p:sp>
        <p:nvSpPr>
          <p:cNvPr id="4" name="TextBox 3"/>
          <p:cNvSpPr txBox="1"/>
          <p:nvPr/>
        </p:nvSpPr>
        <p:spPr>
          <a:xfrm>
            <a:off x="8643572" y="1017799"/>
            <a:ext cx="3268844"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Create root window (visible container)</a:t>
            </a:r>
            <a:endParaRPr lang="en-US" sz="1400" i="1" dirty="0">
              <a:solidFill>
                <a:srgbClr val="0033CC"/>
              </a:solidFill>
              <a:latin typeface="Arial" panose="020B0604020202020204" pitchFamily="34" charset="0"/>
              <a:cs typeface="Arial" panose="020B0604020202020204" pitchFamily="34" charset="0"/>
            </a:endParaRPr>
          </a:p>
        </p:txBody>
      </p:sp>
      <p:sp>
        <p:nvSpPr>
          <p:cNvPr id="7" name="TextBox 6"/>
          <p:cNvSpPr txBox="1"/>
          <p:nvPr/>
        </p:nvSpPr>
        <p:spPr>
          <a:xfrm>
            <a:off x="6208411" y="1506358"/>
            <a:ext cx="5615640"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Call method “pack” for all widgets, to place them in the parent widget </a:t>
            </a:r>
            <a:endParaRPr lang="en-US" sz="1400" i="1" dirty="0">
              <a:solidFill>
                <a:srgbClr val="0033CC"/>
              </a:solidFill>
              <a:latin typeface="Arial" panose="020B0604020202020204" pitchFamily="34" charset="0"/>
              <a:cs typeface="Arial" panose="020B0604020202020204" pitchFamily="34" charset="0"/>
            </a:endParaRPr>
          </a:p>
        </p:txBody>
      </p:sp>
      <p:sp>
        <p:nvSpPr>
          <p:cNvPr id="8" name="TextBox 7"/>
          <p:cNvSpPr txBox="1"/>
          <p:nvPr/>
        </p:nvSpPr>
        <p:spPr>
          <a:xfrm>
            <a:off x="8108293" y="1259846"/>
            <a:ext cx="3735318"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Create frame (invisible container for widgets)</a:t>
            </a:r>
            <a:endParaRPr lang="en-US" sz="1400" i="1" dirty="0">
              <a:solidFill>
                <a:srgbClr val="0033CC"/>
              </a:solidFill>
              <a:latin typeface="Arial" panose="020B0604020202020204" pitchFamily="34" charset="0"/>
              <a:cs typeface="Arial" panose="020B0604020202020204" pitchFamily="34" charset="0"/>
            </a:endParaRPr>
          </a:p>
        </p:txBody>
      </p:sp>
      <p:sp>
        <p:nvSpPr>
          <p:cNvPr id="9" name="TextBox 8"/>
          <p:cNvSpPr txBox="1"/>
          <p:nvPr/>
        </p:nvSpPr>
        <p:spPr>
          <a:xfrm>
            <a:off x="8968438" y="1951559"/>
            <a:ext cx="2855012"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Variables change with each input</a:t>
            </a:r>
            <a:endParaRPr lang="en-US" sz="1400" i="1" dirty="0">
              <a:solidFill>
                <a:srgbClr val="0033CC"/>
              </a:solidFill>
              <a:latin typeface="Arial" panose="020B0604020202020204" pitchFamily="34" charset="0"/>
              <a:cs typeface="Arial" panose="020B0604020202020204" pitchFamily="34" charset="0"/>
            </a:endParaRPr>
          </a:p>
        </p:txBody>
      </p:sp>
      <p:sp>
        <p:nvSpPr>
          <p:cNvPr id="11" name="TextBox 10"/>
          <p:cNvSpPr txBox="1"/>
          <p:nvPr/>
        </p:nvSpPr>
        <p:spPr>
          <a:xfrm>
            <a:off x="8912162" y="3268443"/>
            <a:ext cx="2898550"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Entry box for rank input (centered)</a:t>
            </a:r>
            <a:endParaRPr lang="en-US" sz="1400" i="1" dirty="0">
              <a:solidFill>
                <a:srgbClr val="0033CC"/>
              </a:solidFill>
              <a:latin typeface="Arial" panose="020B0604020202020204" pitchFamily="34" charset="0"/>
              <a:cs typeface="Arial" panose="020B0604020202020204" pitchFamily="34" charset="0"/>
            </a:endParaRPr>
          </a:p>
        </p:txBody>
      </p:sp>
      <p:sp>
        <p:nvSpPr>
          <p:cNvPr id="12" name="TextBox 11"/>
          <p:cNvSpPr txBox="1"/>
          <p:nvPr/>
        </p:nvSpPr>
        <p:spPr>
          <a:xfrm>
            <a:off x="10106290" y="4585327"/>
            <a:ext cx="1686680"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Create two buttons</a:t>
            </a:r>
            <a:endParaRPr lang="en-US" sz="1400" i="1" dirty="0">
              <a:solidFill>
                <a:srgbClr val="0033CC"/>
              </a:solidFill>
              <a:latin typeface="Arial" panose="020B0604020202020204" pitchFamily="34" charset="0"/>
              <a:cs typeface="Arial" panose="020B0604020202020204" pitchFamily="34" charset="0"/>
            </a:endParaRPr>
          </a:p>
        </p:txBody>
      </p:sp>
      <p:sp>
        <p:nvSpPr>
          <p:cNvPr id="13" name="TextBox 12"/>
          <p:cNvSpPr txBox="1"/>
          <p:nvPr/>
        </p:nvSpPr>
        <p:spPr>
          <a:xfrm>
            <a:off x="8732539" y="6153387"/>
            <a:ext cx="3090911"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Allows the code to run multiple times</a:t>
            </a:r>
            <a:endParaRPr lang="en-US" sz="1400" i="1" dirty="0">
              <a:solidFill>
                <a:srgbClr val="0033CC"/>
              </a:solidFill>
              <a:latin typeface="Arial" panose="020B0604020202020204" pitchFamily="34" charset="0"/>
              <a:cs typeface="Arial" panose="020B0604020202020204" pitchFamily="34" charset="0"/>
            </a:endParaRPr>
          </a:p>
        </p:txBody>
      </p:sp>
      <p:sp>
        <p:nvSpPr>
          <p:cNvPr id="14" name="TextBox 13"/>
          <p:cNvSpPr txBox="1"/>
          <p:nvPr/>
        </p:nvSpPr>
        <p:spPr>
          <a:xfrm>
            <a:off x="9508312" y="3947199"/>
            <a:ext cx="2302233"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Output label for breed type</a:t>
            </a:r>
            <a:endParaRPr lang="en-US" sz="1400" i="1" dirty="0">
              <a:solidFill>
                <a:srgbClr val="0033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3516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551332" y="5026454"/>
            <a:ext cx="10945692" cy="1015663"/>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1.  </a:t>
            </a:r>
            <a:r>
              <a:rPr lang="en-US" sz="2000" dirty="0" err="1" smtClean="0">
                <a:latin typeface="Arial" panose="020B0604020202020204" pitchFamily="34" charset="0"/>
                <a:cs typeface="Arial" panose="020B0604020202020204" pitchFamily="34" charset="0"/>
              </a:rPr>
              <a:t>Kaggle</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dataset:  </a:t>
            </a:r>
            <a:r>
              <a:rPr lang="en-US" sz="2000" dirty="0">
                <a:solidFill>
                  <a:srgbClr val="0066CC"/>
                </a:solidFill>
                <a:latin typeface="Arial" panose="020B0604020202020204" pitchFamily="34" charset="0"/>
                <a:cs typeface="Arial" panose="020B0604020202020204" pitchFamily="34" charset="0"/>
              </a:rPr>
              <a:t>https://www.kaggle.com/kingburrito666/largest-dog-breed-data-set</a:t>
            </a:r>
          </a:p>
          <a:p>
            <a:r>
              <a:rPr lang="en-US" sz="2000" dirty="0" smtClean="0">
                <a:latin typeface="Arial" panose="020B0604020202020204" pitchFamily="34" charset="0"/>
                <a:cs typeface="Arial" panose="020B0604020202020204" pitchFamily="34" charset="0"/>
              </a:rPr>
              <a:t>2.  Pictures of dogs on Slide 6:</a:t>
            </a:r>
            <a:r>
              <a:rPr lang="en-US" sz="2000" dirty="0" smtClean="0">
                <a:solidFill>
                  <a:srgbClr val="FF0000"/>
                </a:solidFill>
                <a:latin typeface="Arial" panose="020B0604020202020204" pitchFamily="34" charset="0"/>
                <a:cs typeface="Arial" panose="020B0604020202020204" pitchFamily="34" charset="0"/>
              </a:rPr>
              <a:t>  </a:t>
            </a:r>
            <a:r>
              <a:rPr lang="en-US" sz="2000" dirty="0" smtClean="0">
                <a:solidFill>
                  <a:srgbClr val="FF0000"/>
                </a:solidFill>
                <a:latin typeface="Arial" panose="020B0604020202020204" pitchFamily="34" charset="0"/>
                <a:cs typeface="Arial" panose="020B0604020202020204" pitchFamily="34" charset="0"/>
                <a:hlinkClick r:id="rId2"/>
              </a:rPr>
              <a:t>http://www.akc.org/dog-breeds/</a:t>
            </a:r>
            <a:endParaRPr lang="en-US" sz="2000" dirty="0" smtClean="0">
              <a:solidFill>
                <a:srgbClr val="FF0000"/>
              </a:solidFill>
              <a:latin typeface="Arial" panose="020B0604020202020204" pitchFamily="34" charset="0"/>
              <a:cs typeface="Arial" panose="020B0604020202020204" pitchFamily="34" charset="0"/>
            </a:endParaRPr>
          </a:p>
          <a:p>
            <a:endParaRPr lang="en-US" sz="2000" dirty="0">
              <a:solidFill>
                <a:srgbClr val="FF0000"/>
              </a:solidFill>
            </a:endParaRPr>
          </a:p>
        </p:txBody>
      </p:sp>
      <p:sp>
        <p:nvSpPr>
          <p:cNvPr id="2" name="Rectangle 1"/>
          <p:cNvSpPr/>
          <p:nvPr/>
        </p:nvSpPr>
        <p:spPr>
          <a:xfrm>
            <a:off x="551331" y="4400449"/>
            <a:ext cx="6096000" cy="461665"/>
          </a:xfrm>
          <a:prstGeom prst="rect">
            <a:avLst/>
          </a:prstGeom>
        </p:spPr>
        <p:txBody>
          <a:bodyPr>
            <a:spAutoFit/>
          </a:bodyPr>
          <a:lstStyle/>
          <a:p>
            <a:r>
              <a:rPr lang="en-US" sz="2400" b="1" dirty="0" smtClean="0">
                <a:latin typeface="Arial" panose="020B0604020202020204" pitchFamily="34" charset="0"/>
                <a:cs typeface="Arial" panose="020B0604020202020204" pitchFamily="34" charset="0"/>
              </a:rPr>
              <a:t>References</a:t>
            </a:r>
            <a:endParaRPr lang="en-US" sz="2400" b="1" dirty="0"/>
          </a:p>
        </p:txBody>
      </p:sp>
      <p:sp>
        <p:nvSpPr>
          <p:cNvPr id="4" name="Rectangle 3"/>
          <p:cNvSpPr/>
          <p:nvPr/>
        </p:nvSpPr>
        <p:spPr>
          <a:xfrm>
            <a:off x="550550" y="2922253"/>
            <a:ext cx="3074881" cy="461665"/>
          </a:xfrm>
          <a:prstGeom prst="rect">
            <a:avLst/>
          </a:prstGeom>
        </p:spPr>
        <p:txBody>
          <a:bodyPr wrap="none">
            <a:spAutoFit/>
          </a:bodyPr>
          <a:lstStyle/>
          <a:p>
            <a:r>
              <a:rPr lang="en-US" sz="2400" b="1" dirty="0">
                <a:latin typeface="Arial" panose="020B0604020202020204" pitchFamily="34" charset="0"/>
                <a:cs typeface="Arial" panose="020B0604020202020204" pitchFamily="34" charset="0"/>
              </a:rPr>
              <a:t>Acknowledgements</a:t>
            </a:r>
          </a:p>
        </p:txBody>
      </p:sp>
      <p:sp>
        <p:nvSpPr>
          <p:cNvPr id="5" name="Rectangle 4"/>
          <p:cNvSpPr/>
          <p:nvPr/>
        </p:nvSpPr>
        <p:spPr>
          <a:xfrm>
            <a:off x="550550" y="3536957"/>
            <a:ext cx="11200973" cy="400110"/>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BIG thank you to Justin </a:t>
            </a:r>
            <a:r>
              <a:rPr lang="en-US" sz="2000" b="1" dirty="0" smtClean="0">
                <a:latin typeface="Arial" panose="020B0604020202020204" pitchFamily="34" charset="0"/>
                <a:cs typeface="Arial" panose="020B0604020202020204" pitchFamily="34" charset="0"/>
              </a:rPr>
              <a:t>Minsk </a:t>
            </a:r>
            <a:r>
              <a:rPr lang="en-US" sz="2000" dirty="0" smtClean="0">
                <a:latin typeface="Arial" panose="020B0604020202020204" pitchFamily="34" charset="0"/>
                <a:cs typeface="Arial" panose="020B0604020202020204" pitchFamily="34" charset="0"/>
              </a:rPr>
              <a:t>for .csv file import code on Slide 10 plus tweaks to other codes!</a:t>
            </a:r>
            <a:endParaRPr lang="en-US" sz="2000" dirty="0">
              <a:latin typeface="Arial" panose="020B0604020202020204" pitchFamily="34" charset="0"/>
              <a:cs typeface="Arial" panose="020B0604020202020204" pitchFamily="34" charset="0"/>
            </a:endParaRPr>
          </a:p>
        </p:txBody>
      </p:sp>
      <p:sp>
        <p:nvSpPr>
          <p:cNvPr id="7" name="Rectangle 6"/>
          <p:cNvSpPr/>
          <p:nvPr/>
        </p:nvSpPr>
        <p:spPr>
          <a:xfrm>
            <a:off x="551331" y="562658"/>
            <a:ext cx="2029723"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Conclusions</a:t>
            </a:r>
            <a:endParaRPr lang="en-US" sz="2400" b="1" dirty="0">
              <a:latin typeface="Arial" panose="020B0604020202020204" pitchFamily="34" charset="0"/>
              <a:cs typeface="Arial" panose="020B0604020202020204" pitchFamily="34" charset="0"/>
            </a:endParaRPr>
          </a:p>
        </p:txBody>
      </p:sp>
      <p:sp>
        <p:nvSpPr>
          <p:cNvPr id="9" name="Rectangle 8"/>
          <p:cNvSpPr/>
          <p:nvPr/>
        </p:nvSpPr>
        <p:spPr>
          <a:xfrm>
            <a:off x="564991" y="1185793"/>
            <a:ext cx="11039821" cy="1631216"/>
          </a:xfrm>
          <a:prstGeom prst="rect">
            <a:avLst/>
          </a:prstGeom>
        </p:spPr>
        <p:txBody>
          <a:bodyPr wrap="square">
            <a:spAutoFit/>
          </a:bodyPr>
          <a:lstStyle/>
          <a:p>
            <a:pPr marL="342900" indent="-342900">
              <a:buAutoNum type="arabicPeriod"/>
            </a:pPr>
            <a:r>
              <a:rPr lang="en-US" sz="2000" dirty="0" smtClean="0">
                <a:latin typeface="Arial" panose="020B0604020202020204" pitchFamily="34" charset="0"/>
                <a:cs typeface="Arial" panose="020B0604020202020204" pitchFamily="34" charset="0"/>
              </a:rPr>
              <a:t>Singularity is already here (my computer is smarter than I am)</a:t>
            </a:r>
          </a:p>
          <a:p>
            <a:pPr marL="342900" indent="-342900">
              <a:buAutoNum type="arabicPeriod"/>
            </a:pPr>
            <a:r>
              <a:rPr lang="en-US" sz="2000" u="sng" dirty="0" smtClean="0">
                <a:latin typeface="Arial" panose="020B0604020202020204" pitchFamily="34" charset="0"/>
                <a:cs typeface="Arial" panose="020B0604020202020204" pitchFamily="34" charset="0"/>
              </a:rPr>
              <a:t>Great</a:t>
            </a:r>
            <a:r>
              <a:rPr lang="en-US" sz="2000" dirty="0" smtClean="0">
                <a:latin typeface="Arial" panose="020B0604020202020204" pitchFamily="34" charset="0"/>
                <a:cs typeface="Arial" panose="020B0604020202020204" pitchFamily="34" charset="0"/>
              </a:rPr>
              <a:t> learning exercise:  </a:t>
            </a:r>
          </a:p>
          <a:p>
            <a:pPr marL="685800" lvl="1" indent="-2286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Project could have gone in many different directions and used other applications</a:t>
            </a:r>
          </a:p>
          <a:p>
            <a:pPr marL="685800" lvl="1" indent="-2286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Know dataset/objectives before committing to app, method, visualization type </a:t>
            </a:r>
          </a:p>
          <a:p>
            <a:pPr marL="342900" indent="-342900">
              <a:buAutoNum type="arabicPeriod"/>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8280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3792071" y="1935619"/>
            <a:ext cx="4921622" cy="2585323"/>
          </a:xfrm>
          <a:prstGeom prst="rect">
            <a:avLst/>
          </a:prstGeom>
        </p:spPr>
        <p:txBody>
          <a:bodyPr wrap="square">
            <a:spAutoFit/>
          </a:bodyPr>
          <a:lstStyle/>
          <a:p>
            <a:r>
              <a:rPr lang="en-US" sz="5400" dirty="0" smtClean="0">
                <a:latin typeface="Arial" panose="020B0604020202020204" pitchFamily="34" charset="0"/>
                <a:cs typeface="Arial" panose="020B0604020202020204" pitchFamily="34" charset="0"/>
              </a:rPr>
              <a:t>QUESTIONS?</a:t>
            </a:r>
          </a:p>
          <a:p>
            <a:endParaRPr lang="en-US" sz="5400" dirty="0">
              <a:latin typeface="Arial" panose="020B0604020202020204" pitchFamily="34" charset="0"/>
              <a:cs typeface="Arial" panose="020B0604020202020204" pitchFamily="34" charset="0"/>
            </a:endParaRPr>
          </a:p>
          <a:p>
            <a:r>
              <a:rPr lang="en-US" sz="5400" dirty="0" smtClean="0">
                <a:latin typeface="Arial" panose="020B0604020202020204" pitchFamily="34" charset="0"/>
                <a:cs typeface="Arial" panose="020B0604020202020204" pitchFamily="34" charset="0"/>
              </a:rPr>
              <a:t>  Thank you!</a:t>
            </a: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371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4316506" y="1801149"/>
            <a:ext cx="3160059" cy="923330"/>
          </a:xfrm>
          <a:prstGeom prst="rect">
            <a:avLst/>
          </a:prstGeom>
        </p:spPr>
        <p:txBody>
          <a:bodyPr wrap="square">
            <a:spAutoFit/>
          </a:bodyPr>
          <a:lstStyle/>
          <a:p>
            <a:r>
              <a:rPr lang="en-US" sz="5400" dirty="0" smtClean="0">
                <a:latin typeface="Arial" panose="020B0604020202020204" pitchFamily="34" charset="0"/>
                <a:cs typeface="Arial" panose="020B0604020202020204" pitchFamily="34" charset="0"/>
              </a:rPr>
              <a:t>BACKUP</a:t>
            </a: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0279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578223" y="1055151"/>
            <a:ext cx="9708777" cy="3539430"/>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8  </a:t>
            </a:r>
            <a:r>
              <a:rPr lang="en-US" sz="2000" dirty="0" smtClean="0">
                <a:latin typeface="Arial" panose="020B0604020202020204" pitchFamily="34" charset="0"/>
                <a:cs typeface="Arial" panose="020B0604020202020204" pitchFamily="34" charset="0"/>
              </a:rPr>
              <a:t>Beagle (Hound)</a:t>
            </a:r>
            <a:br>
              <a:rPr lang="en-US" sz="2000"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10</a:t>
            </a:r>
            <a:r>
              <a:rPr lang="en-US" sz="2000" dirty="0" smtClean="0">
                <a:latin typeface="Arial" panose="020B0604020202020204" pitchFamily="34" charset="0"/>
                <a:cs typeface="Arial" panose="020B0604020202020204" pitchFamily="34" charset="0"/>
              </a:rPr>
              <a:t>  Boxer (Working)</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6</a:t>
            </a:r>
            <a:r>
              <a:rPr lang="en-US" sz="2000" dirty="0" smtClean="0">
                <a:latin typeface="Arial" panose="020B0604020202020204" pitchFamily="34" charset="0"/>
                <a:cs typeface="Arial" panose="020B0604020202020204" pitchFamily="34" charset="0"/>
              </a:rPr>
              <a:t>  Chihuahua (Toy)</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3</a:t>
            </a:r>
            <a:r>
              <a:rPr lang="en-US" sz="2000" dirty="0" smtClean="0">
                <a:latin typeface="Arial" panose="020B0604020202020204" pitchFamily="34" charset="0"/>
                <a:cs typeface="Arial" panose="020B0604020202020204" pitchFamily="34" charset="0"/>
              </a:rPr>
              <a:t>  German Shepherd (Herding)</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4</a:t>
            </a:r>
            <a:r>
              <a:rPr lang="en-US" sz="2000" dirty="0" smtClean="0">
                <a:latin typeface="Arial" panose="020B0604020202020204" pitchFamily="34" charset="0"/>
                <a:cs typeface="Arial" panose="020B0604020202020204" pitchFamily="34" charset="0"/>
              </a:rPr>
              <a:t>  Golden Retriever (Sporting)</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2</a:t>
            </a:r>
            <a:r>
              <a:rPr lang="en-US" sz="2000" dirty="0" smtClean="0">
                <a:latin typeface="Arial" panose="020B0604020202020204" pitchFamily="34" charset="0"/>
                <a:cs typeface="Arial" panose="020B0604020202020204" pitchFamily="34" charset="0"/>
              </a:rPr>
              <a:t>  Labrador Retriever (Sporting) – 10% of total count, used to be Poodle (now #12)</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  Mixed (N/A) – 29% of total count, includes “designer dogs”, ex. Labradoodle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7</a:t>
            </a:r>
            <a:r>
              <a:rPr lang="en-US" sz="2000" dirty="0" smtClean="0">
                <a:latin typeface="Arial" panose="020B0604020202020204" pitchFamily="34" charset="0"/>
                <a:cs typeface="Arial" panose="020B0604020202020204" pitchFamily="34" charset="0"/>
              </a:rPr>
              <a:t>  Pit Bull Terrier (formerly Terrier) – no longer recognized by AKC</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5</a:t>
            </a:r>
            <a:r>
              <a:rPr lang="en-US" sz="2000" dirty="0" smtClean="0">
                <a:latin typeface="Arial" panose="020B0604020202020204" pitchFamily="34" charset="0"/>
                <a:cs typeface="Arial" panose="020B0604020202020204" pitchFamily="34" charset="0"/>
              </a:rPr>
              <a:t>  Shih Tzu (Toy)</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9</a:t>
            </a:r>
            <a:r>
              <a:rPr lang="en-US" sz="2000" dirty="0" smtClean="0">
                <a:latin typeface="Arial" panose="020B0604020202020204" pitchFamily="34" charset="0"/>
                <a:cs typeface="Arial" panose="020B0604020202020204" pitchFamily="34" charset="0"/>
              </a:rPr>
              <a:t>  Yorkshire Terrier (Toy)</a:t>
            </a:r>
            <a:br>
              <a:rPr lang="en-US" sz="2000" dirty="0" smtClean="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2" name="Rectangle 1"/>
          <p:cNvSpPr/>
          <p:nvPr/>
        </p:nvSpPr>
        <p:spPr>
          <a:xfrm>
            <a:off x="578223" y="347265"/>
            <a:ext cx="7933552" cy="707886"/>
          </a:xfrm>
          <a:prstGeom prst="rect">
            <a:avLst/>
          </a:prstGeom>
        </p:spPr>
        <p:txBody>
          <a:bodyPr wrap="square">
            <a:spAutoFit/>
          </a:bodyPr>
          <a:lstStyle/>
          <a:p>
            <a:r>
              <a:rPr lang="en-US" sz="2000" i="1" dirty="0" smtClean="0">
                <a:latin typeface="Arial" panose="020B0604020202020204" pitchFamily="34" charset="0"/>
                <a:cs typeface="Arial" panose="020B0604020202020204" pitchFamily="34" charset="0"/>
              </a:rPr>
              <a:t>Rank order the dog breeds below </a:t>
            </a:r>
            <a:br>
              <a:rPr lang="en-US" sz="2000" i="1" dirty="0" smtClean="0">
                <a:latin typeface="Arial" panose="020B0604020202020204" pitchFamily="34" charset="0"/>
                <a:cs typeface="Arial" panose="020B0604020202020204" pitchFamily="34" charset="0"/>
              </a:rPr>
            </a:br>
            <a:r>
              <a:rPr lang="en-US" sz="2000" i="1" dirty="0" smtClean="0">
                <a:latin typeface="Arial" panose="020B0604020202020204" pitchFamily="34" charset="0"/>
                <a:cs typeface="Arial" panose="020B0604020202020204" pitchFamily="34" charset="0"/>
              </a:rPr>
              <a:t>where 1 = most popular (AKC Group is in parenthesis):   </a:t>
            </a:r>
            <a:endParaRPr lang="en-US" sz="2000" dirty="0"/>
          </a:p>
        </p:txBody>
      </p:sp>
      <p:sp>
        <p:nvSpPr>
          <p:cNvPr id="4" name="Rectangle 3"/>
          <p:cNvSpPr/>
          <p:nvPr/>
        </p:nvSpPr>
        <p:spPr>
          <a:xfrm>
            <a:off x="578223" y="4397154"/>
            <a:ext cx="7933552" cy="2523768"/>
          </a:xfrm>
          <a:prstGeom prst="rect">
            <a:avLst/>
          </a:prstGeom>
        </p:spPr>
        <p:txBody>
          <a:bodyPr wrap="square">
            <a:spAutoFit/>
          </a:bodyPr>
          <a:lstStyle/>
          <a:p>
            <a:r>
              <a:rPr lang="en-US" sz="2000" i="1" dirty="0" smtClean="0">
                <a:latin typeface="Arial" panose="020B0604020202020204" pitchFamily="34" charset="0"/>
                <a:cs typeface="Arial" panose="020B0604020202020204" pitchFamily="34" charset="0"/>
              </a:rPr>
              <a:t>Other facts:  </a:t>
            </a:r>
          </a:p>
          <a:p>
            <a:endParaRPr lang="en-US" sz="1000" i="1"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male:female</a:t>
            </a:r>
            <a:r>
              <a:rPr lang="en-US" sz="2000" dirty="0" smtClean="0">
                <a:latin typeface="Arial" panose="020B0604020202020204" pitchFamily="34" charset="0"/>
                <a:cs typeface="Arial" panose="020B0604020202020204" pitchFamily="34" charset="0"/>
              </a:rPr>
              <a:t> = 1:1</a:t>
            </a:r>
          </a:p>
          <a:p>
            <a:pPr marL="342900" lvl="0" indent="-342900">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small:large</a:t>
            </a:r>
            <a:r>
              <a:rPr lang="en-US" sz="2000" dirty="0" smtClean="0">
                <a:latin typeface="Arial" panose="020B0604020202020204" pitchFamily="34" charset="0"/>
                <a:cs typeface="Arial" panose="020B0604020202020204" pitchFamily="34" charset="0"/>
              </a:rPr>
              <a:t> = 1:1</a:t>
            </a:r>
            <a:endParaRPr lang="en-US" sz="20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Top 25 </a:t>
            </a:r>
            <a:r>
              <a:rPr lang="en-US" sz="2000" dirty="0" smtClean="0">
                <a:latin typeface="Arial" panose="020B0604020202020204" pitchFamily="34" charset="0"/>
                <a:cs typeface="Arial" panose="020B0604020202020204" pitchFamily="34" charset="0"/>
              </a:rPr>
              <a:t>breeds = 77</a:t>
            </a:r>
            <a:r>
              <a:rPr lang="en-US" sz="2000" dirty="0">
                <a:latin typeface="Arial" panose="020B0604020202020204" pitchFamily="34" charset="0"/>
                <a:cs typeface="Arial" panose="020B0604020202020204" pitchFamily="34" charset="0"/>
              </a:rPr>
              <a:t>% of total </a:t>
            </a:r>
            <a:r>
              <a:rPr lang="en-US" sz="2000" dirty="0" smtClean="0">
                <a:latin typeface="Arial" panose="020B0604020202020204" pitchFamily="34" charset="0"/>
                <a:cs typeface="Arial" panose="020B0604020202020204" pitchFamily="34" charset="0"/>
              </a:rPr>
              <a:t>count</a:t>
            </a:r>
            <a:endParaRPr lang="en-US" sz="20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Bottom 87 </a:t>
            </a:r>
            <a:r>
              <a:rPr lang="en-US" sz="2000" dirty="0">
                <a:latin typeface="Arial" panose="020B0604020202020204" pitchFamily="34" charset="0"/>
                <a:cs typeface="Arial" panose="020B0604020202020204" pitchFamily="34" charset="0"/>
              </a:rPr>
              <a:t>breeds </a:t>
            </a:r>
            <a:r>
              <a:rPr lang="en-US" sz="2000" dirty="0" smtClean="0">
                <a:latin typeface="Arial" panose="020B0604020202020204" pitchFamily="34" charset="0"/>
                <a:cs typeface="Arial" panose="020B0604020202020204" pitchFamily="34" charset="0"/>
              </a:rPr>
              <a:t>= count </a:t>
            </a:r>
            <a:r>
              <a:rPr lang="en-US" sz="2000" dirty="0">
                <a:latin typeface="Arial" panose="020B0604020202020204" pitchFamily="34" charset="0"/>
                <a:cs typeface="Arial" panose="020B0604020202020204" pitchFamily="34" charset="0"/>
              </a:rPr>
              <a:t>of 5 or less</a:t>
            </a:r>
          </a:p>
          <a:p>
            <a:endParaRPr lang="en-US" sz="2400" dirty="0">
              <a:latin typeface="Arial" panose="020B0604020202020204" pitchFamily="34" charset="0"/>
              <a:cs typeface="Arial" panose="020B0604020202020204" pitchFamily="34" charset="0"/>
            </a:endParaRPr>
          </a:p>
          <a:p>
            <a:r>
              <a:rPr lang="en-US" sz="2400" i="1" dirty="0" smtClean="0">
                <a:latin typeface="Arial" panose="020B0604020202020204" pitchFamily="34" charset="0"/>
                <a:cs typeface="Arial" panose="020B0604020202020204" pitchFamily="34" charset="0"/>
              </a:rPr>
              <a:t> </a:t>
            </a:r>
            <a:endParaRPr lang="en-US" sz="2400" dirty="0"/>
          </a:p>
        </p:txBody>
      </p:sp>
    </p:spTree>
    <p:extLst>
      <p:ext uri="{BB962C8B-B14F-4D97-AF65-F5344CB8AC3E}">
        <p14:creationId xmlns:p14="http://schemas.microsoft.com/office/powerpoint/2010/main" val="2024634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123585" y="117693"/>
            <a:ext cx="11413992" cy="6740307"/>
          </a:xfrm>
          <a:prstGeom prst="rect">
            <a:avLst/>
          </a:prstGeom>
        </p:spPr>
        <p:txBody>
          <a:bodyPr wrap="square">
            <a:spAutoFit/>
          </a:bodyPr>
          <a:lstStyle/>
          <a:p>
            <a:pPr fontAlgn="base"/>
            <a:r>
              <a:rPr lang="en-US" sz="1200" b="1" dirty="0" smtClean="0"/>
              <a:t>THE </a:t>
            </a:r>
            <a:r>
              <a:rPr lang="en-US" sz="1200" b="1" dirty="0"/>
              <a:t>SEVEN GROUPS           </a:t>
            </a:r>
            <a:r>
              <a:rPr lang="en-US" sz="1200" b="1" dirty="0">
                <a:solidFill>
                  <a:srgbClr val="0070C0"/>
                </a:solidFill>
              </a:rPr>
              <a:t> http://www.nds.nationaldogshow.com/event-info-groups.php</a:t>
            </a:r>
          </a:p>
          <a:p>
            <a:pPr fontAlgn="base"/>
            <a:r>
              <a:rPr lang="en-US" sz="1200" dirty="0"/>
              <a:t>Each of the more than 190 AKC registered breeds and varieties are assigned to one of seven groups representing characteristics and functions the breeds were originally bred for. The First In Group from among each of these seven groups compete against each other for Best In Show</a:t>
            </a:r>
            <a:r>
              <a:rPr lang="en-US" sz="1200" dirty="0" smtClean="0"/>
              <a:t>.</a:t>
            </a:r>
          </a:p>
          <a:p>
            <a:pPr fontAlgn="base"/>
            <a:endParaRPr lang="en-US" sz="1200" dirty="0"/>
          </a:p>
          <a:p>
            <a:pPr fontAlgn="base"/>
            <a:r>
              <a:rPr lang="en-US" sz="1200" dirty="0"/>
              <a:t>TERRIER GROUP</a:t>
            </a:r>
            <a:br>
              <a:rPr lang="en-US" sz="1200" dirty="0"/>
            </a:br>
            <a:r>
              <a:rPr lang="en-US" sz="1200" dirty="0"/>
              <a:t>All but two of the terriers evolved in the British Isles. The geography of the specific area (water, rocky terrain) helped to determine the exact duties of each breed, but it usually involved hunting vermin and varmints ranging from rats to badgers to otters and more. These are dogs of great determination, courage and self-confidence, with a great willingness to go to ground in search of its quarry</a:t>
            </a:r>
            <a:r>
              <a:rPr lang="en-US" sz="1200" dirty="0" smtClean="0"/>
              <a:t>.</a:t>
            </a:r>
          </a:p>
          <a:p>
            <a:pPr fontAlgn="base"/>
            <a:r>
              <a:rPr lang="en-US" sz="1200" dirty="0"/>
              <a:t/>
            </a:r>
            <a:br>
              <a:rPr lang="en-US" sz="1200" dirty="0"/>
            </a:br>
            <a:r>
              <a:rPr lang="en-US" sz="1200" dirty="0" smtClean="0"/>
              <a:t>TOY </a:t>
            </a:r>
            <a:r>
              <a:rPr lang="en-US" sz="1200" dirty="0"/>
              <a:t>GROUP</a:t>
            </a:r>
            <a:br>
              <a:rPr lang="en-US" sz="1200" dirty="0"/>
            </a:br>
            <a:r>
              <a:rPr lang="en-US" sz="1200" dirty="0"/>
              <a:t>Toy dogs have been around for centuries, and are bred for one purpose: to be companions for their humans. Many have been bred down from and still resemble their larger cousins</a:t>
            </a:r>
            <a:r>
              <a:rPr lang="en-US" sz="1200" dirty="0" smtClean="0"/>
              <a:t>. Their </a:t>
            </a:r>
            <a:r>
              <a:rPr lang="en-US" sz="1200" dirty="0"/>
              <a:t>small size and portability make them ideal for city dwellers and those with limited space</a:t>
            </a:r>
            <a:r>
              <a:rPr lang="en-US" sz="1200" dirty="0" smtClean="0"/>
              <a:t>.</a:t>
            </a:r>
          </a:p>
          <a:p>
            <a:pPr fontAlgn="base"/>
            <a:r>
              <a:rPr lang="en-US" sz="1200" dirty="0"/>
              <a:t/>
            </a:r>
            <a:br>
              <a:rPr lang="en-US" sz="1200" dirty="0"/>
            </a:br>
            <a:r>
              <a:rPr lang="en-US" sz="1200" dirty="0" smtClean="0"/>
              <a:t>WORKING </a:t>
            </a:r>
            <a:r>
              <a:rPr lang="en-US" sz="1200" dirty="0"/>
              <a:t>GROUP</a:t>
            </a:r>
            <a:br>
              <a:rPr lang="en-US" sz="1200" dirty="0"/>
            </a:br>
            <a:r>
              <a:rPr lang="en-US" sz="1200" dirty="0"/>
              <a:t>While the uses and appearances of the dogs in the Working Group vary, most are powerfully built and intelligent, performing various tasks for their people. These dogs are working farm and draft animals. They guard homes and livestock, serve heroically as police and military dogs, security dogs, guide and service dogs and hunters</a:t>
            </a:r>
            <a:r>
              <a:rPr lang="en-US" sz="1200" dirty="0" smtClean="0"/>
              <a:t>.</a:t>
            </a:r>
          </a:p>
          <a:p>
            <a:pPr fontAlgn="base"/>
            <a:r>
              <a:rPr lang="en-US" sz="1200" dirty="0"/>
              <a:t/>
            </a:r>
            <a:br>
              <a:rPr lang="en-US" sz="1200" dirty="0"/>
            </a:br>
            <a:r>
              <a:rPr lang="en-US" sz="1200" dirty="0" smtClean="0"/>
              <a:t>SPORTING </a:t>
            </a:r>
            <a:r>
              <a:rPr lang="en-US" sz="1200" dirty="0"/>
              <a:t>GROUP</a:t>
            </a:r>
            <a:br>
              <a:rPr lang="en-US" sz="1200" dirty="0"/>
            </a:br>
            <a:r>
              <a:rPr lang="en-US" sz="1200" dirty="0"/>
              <a:t>The invention of the gun led to the development of the sporting, or gun dogs, to aid in hunting upland game birds or waterfowl, performing at the direction of the hunter</a:t>
            </a:r>
            <a:r>
              <a:rPr lang="en-US" sz="1200" dirty="0" smtClean="0"/>
              <a:t>.  While </a:t>
            </a:r>
            <a:r>
              <a:rPr lang="en-US" sz="1200" dirty="0"/>
              <a:t>a number of these breeds perform more than one task, it is generally the duty of pointers and setters to point and mark game; for spaniels to flush game; and for retrievers to recover dead and wounded game</a:t>
            </a:r>
            <a:r>
              <a:rPr lang="en-US" sz="1200" dirty="0" smtClean="0"/>
              <a:t>.</a:t>
            </a:r>
          </a:p>
          <a:p>
            <a:pPr fontAlgn="base"/>
            <a:r>
              <a:rPr lang="en-US" sz="1200" dirty="0"/>
              <a:t/>
            </a:r>
            <a:br>
              <a:rPr lang="en-US" sz="1200" dirty="0"/>
            </a:br>
            <a:r>
              <a:rPr lang="en-US" sz="1200" dirty="0" smtClean="0"/>
              <a:t>HOUND </a:t>
            </a:r>
            <a:r>
              <a:rPr lang="en-US" sz="1200" dirty="0"/>
              <a:t>GROUP</a:t>
            </a:r>
            <a:br>
              <a:rPr lang="en-US" sz="1200" dirty="0"/>
            </a:br>
            <a:r>
              <a:rPr lang="en-US" sz="1200" dirty="0"/>
              <a:t>Originally classified as sporting dogs because of their function as hunters, breeds in the Hound Group are of a great variety of size, shape and coat. Most of these breeds were developed to hunt somewhat independently for their humans, who usually followed on foot or on horseback as the hounds chased down the prey. This group informally consists of scent hounds, dogs that hunt by tracking a scent, and sight hounds, who spot their game and run it down</a:t>
            </a:r>
            <a:r>
              <a:rPr lang="en-US" sz="1200" dirty="0" smtClean="0"/>
              <a:t>.</a:t>
            </a:r>
          </a:p>
          <a:p>
            <a:pPr fontAlgn="base"/>
            <a:r>
              <a:rPr lang="en-US" sz="1200" dirty="0"/>
              <a:t/>
            </a:r>
            <a:br>
              <a:rPr lang="en-US" sz="1200" dirty="0"/>
            </a:br>
            <a:r>
              <a:rPr lang="en-US" sz="1200" dirty="0" smtClean="0"/>
              <a:t>NON-SPORTING </a:t>
            </a:r>
            <a:r>
              <a:rPr lang="en-US" sz="1200" dirty="0"/>
              <a:t>GROUP</a:t>
            </a:r>
            <a:br>
              <a:rPr lang="en-US" sz="1200" dirty="0"/>
            </a:br>
            <a:r>
              <a:rPr lang="en-US" sz="1200" dirty="0"/>
              <a:t>The AKC originally registered dogs as either Sporting or Non-Sporting. Eventually, hounds and terriers were split from the Sporting Group, and the Toys and Working dogs were split off from Non-Sporting, with the Herding Group eventually splitting from Working. Today, the Non-Sporting Group is literally every breed that is left, resulting in a wide variety of sizes, shapes, hair, function and history</a:t>
            </a:r>
            <a:r>
              <a:rPr lang="en-US" sz="1200" dirty="0" smtClean="0"/>
              <a:t>.</a:t>
            </a:r>
          </a:p>
          <a:p>
            <a:pPr fontAlgn="base"/>
            <a:r>
              <a:rPr lang="en-US" sz="1200" dirty="0"/>
              <a:t/>
            </a:r>
            <a:br>
              <a:rPr lang="en-US" sz="1200" dirty="0"/>
            </a:br>
            <a:r>
              <a:rPr lang="en-US" sz="1200" dirty="0" smtClean="0"/>
              <a:t>HERDING </a:t>
            </a:r>
            <a:r>
              <a:rPr lang="en-US" sz="1200" dirty="0"/>
              <a:t>GROUP</a:t>
            </a:r>
            <a:br>
              <a:rPr lang="en-US" sz="1200" dirty="0"/>
            </a:br>
            <a:r>
              <a:rPr lang="en-US" sz="1200" dirty="0"/>
              <a:t>Herding is a natural </a:t>
            </a:r>
            <a:r>
              <a:rPr lang="en-US" sz="1200" dirty="0" smtClean="0"/>
              <a:t>instinct </a:t>
            </a:r>
            <a:r>
              <a:rPr lang="en-US" sz="1200" dirty="0"/>
              <a:t>in dogs that is seen in the wild. Humans have used that instinct to their advantage on farms and ranches with herding dogs who have the sole purpose of gathering and moving livestock from one place to another.</a:t>
            </a:r>
          </a:p>
          <a:p>
            <a:endParaRPr lang="en-US" sz="1200" dirty="0">
              <a:solidFill>
                <a:srgbClr val="FF0000"/>
              </a:solidFill>
            </a:endParaRPr>
          </a:p>
        </p:txBody>
      </p:sp>
    </p:spTree>
    <p:extLst>
      <p:ext uri="{BB962C8B-B14F-4D97-AF65-F5344CB8AC3E}">
        <p14:creationId xmlns:p14="http://schemas.microsoft.com/office/powerpoint/2010/main" val="1744236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506506" y="1248751"/>
            <a:ext cx="36576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Rectangle 1"/>
          <p:cNvSpPr/>
          <p:nvPr/>
        </p:nvSpPr>
        <p:spPr>
          <a:xfrm>
            <a:off x="1107141" y="857863"/>
            <a:ext cx="10134600" cy="5262979"/>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About the dataset…</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The </a:t>
            </a:r>
            <a:r>
              <a:rPr lang="en-US" sz="2400" b="1" dirty="0" err="1">
                <a:latin typeface="Arial" panose="020B0604020202020204" pitchFamily="34" charset="0"/>
                <a:cs typeface="Arial" panose="020B0604020202020204" pitchFamily="34" charset="0"/>
              </a:rPr>
              <a:t>Kaggle</a:t>
            </a:r>
            <a:r>
              <a:rPr lang="en-US" sz="2400" dirty="0">
                <a:latin typeface="Arial" panose="020B0604020202020204" pitchFamily="34" charset="0"/>
                <a:cs typeface="Arial" panose="020B0604020202020204" pitchFamily="34" charset="0"/>
              </a:rPr>
              <a:t> Largest Dog Breed </a:t>
            </a:r>
            <a:r>
              <a:rPr lang="en-US" sz="2400" b="1" dirty="0">
                <a:latin typeface="Arial" panose="020B0604020202020204" pitchFamily="34" charset="0"/>
                <a:cs typeface="Arial" panose="020B0604020202020204" pitchFamily="34" charset="0"/>
              </a:rPr>
              <a:t>dataset </a:t>
            </a:r>
            <a:r>
              <a:rPr lang="en-US" sz="2400" dirty="0">
                <a:latin typeface="Arial" panose="020B0604020202020204" pitchFamily="34" charset="0"/>
                <a:cs typeface="Arial" panose="020B0604020202020204" pitchFamily="34" charset="0"/>
              </a:rPr>
              <a:t>contains</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2017 </a:t>
            </a:r>
            <a:r>
              <a:rPr lang="en-US" sz="2400" b="1" dirty="0" smtClean="0">
                <a:latin typeface="Arial" panose="020B0604020202020204" pitchFamily="34" charset="0"/>
                <a:cs typeface="Arial" panose="020B0604020202020204" pitchFamily="34" charset="0"/>
              </a:rPr>
              <a:t>Pennsylvania</a:t>
            </a:r>
            <a:r>
              <a:rPr lang="en-US" sz="2400" dirty="0" smtClean="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dog license renewals </a:t>
            </a:r>
            <a:r>
              <a:rPr lang="en-US" sz="2400" dirty="0" smtClean="0">
                <a:latin typeface="Arial" panose="020B0604020202020204" pitchFamily="34" charset="0"/>
                <a:cs typeface="Arial" panose="020B0604020202020204" pitchFamily="34" charset="0"/>
              </a:rPr>
              <a:t>(20,000+) in </a:t>
            </a:r>
            <a:r>
              <a:rPr lang="en-US" sz="2400" dirty="0">
                <a:latin typeface="Arial" panose="020B0604020202020204" pitchFamily="34" charset="0"/>
                <a:cs typeface="Arial" panose="020B0604020202020204" pitchFamily="34" charset="0"/>
              </a:rPr>
              <a:t>the greater Pittsburgh </a:t>
            </a:r>
            <a:r>
              <a:rPr lang="en-US" sz="2400" dirty="0" smtClean="0">
                <a:latin typeface="Arial" panose="020B0604020202020204" pitchFamily="34" charset="0"/>
                <a:cs typeface="Arial" panose="020B0604020202020204" pitchFamily="34" charset="0"/>
              </a:rPr>
              <a:t>area.   </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An excerpt from the dataset above was imported into SQLite3 dogs89.db table </a:t>
            </a:r>
            <a:r>
              <a:rPr lang="en-US" sz="2400" dirty="0" err="1" smtClean="0">
                <a:latin typeface="Arial" panose="020B0604020202020204" pitchFamily="34" charset="0"/>
                <a:cs typeface="Arial" panose="020B0604020202020204" pitchFamily="34" charset="0"/>
              </a:rPr>
              <a:t>Dog_Licc</a:t>
            </a:r>
            <a:r>
              <a:rPr lang="en-US" sz="2400" dirty="0" smtClean="0">
                <a:latin typeface="Arial" panose="020B0604020202020204" pitchFamily="34" charset="0"/>
                <a:cs typeface="Arial" panose="020B0604020202020204" pitchFamily="34" charset="0"/>
              </a:rPr>
              <a:t> as a .csv file:  </a:t>
            </a:r>
            <a:endParaRPr lang="en-US" sz="2400" dirty="0">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sz="2400" dirty="0" smtClean="0">
                <a:latin typeface="Arial" panose="020B0604020202020204" pitchFamily="34" charset="0"/>
                <a:cs typeface="Arial" panose="020B0604020202020204" pitchFamily="34" charset="0"/>
              </a:rPr>
              <a:t>Three columns:  Breed, Count, Rank. </a:t>
            </a:r>
          </a:p>
          <a:p>
            <a:pPr marL="800100" lvl="1" indent="-342900">
              <a:buFont typeface="Courier New" panose="02070309020205020404" pitchFamily="49" charset="0"/>
              <a:buChar char="o"/>
            </a:pPr>
            <a:r>
              <a:rPr lang="en-US" sz="2400" b="1" dirty="0" smtClean="0">
                <a:latin typeface="Arial" panose="020B0604020202020204" pitchFamily="34" charset="0"/>
                <a:cs typeface="Arial" panose="020B0604020202020204" pitchFamily="34" charset="0"/>
              </a:rPr>
              <a:t>212 rows</a:t>
            </a:r>
            <a:r>
              <a:rPr lang="en-US" sz="2400" dirty="0" smtClean="0">
                <a:latin typeface="Arial" panose="020B0604020202020204" pitchFamily="34" charset="0"/>
                <a:cs typeface="Arial" panose="020B0604020202020204" pitchFamily="34" charset="0"/>
              </a:rPr>
              <a:t>, one for each aggregated breed type but only </a:t>
            </a:r>
            <a:r>
              <a:rPr lang="en-US" sz="2400" b="1" dirty="0" smtClean="0">
                <a:latin typeface="Arial" panose="020B0604020202020204" pitchFamily="34" charset="0"/>
                <a:cs typeface="Arial" panose="020B0604020202020204" pitchFamily="34" charset="0"/>
              </a:rPr>
              <a:t>189</a:t>
            </a: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different breeds </a:t>
            </a:r>
            <a:r>
              <a:rPr lang="en-US" sz="2400" dirty="0" smtClean="0">
                <a:latin typeface="Arial" panose="020B0604020202020204" pitchFamily="34" charset="0"/>
                <a:cs typeface="Arial" panose="020B0604020202020204" pitchFamily="34" charset="0"/>
              </a:rPr>
              <a:t>recognized by the American Kennel Club (</a:t>
            </a:r>
            <a:r>
              <a:rPr lang="en-US" sz="2400" b="1" dirty="0" smtClean="0">
                <a:latin typeface="Arial" panose="020B0604020202020204" pitchFamily="34" charset="0"/>
                <a:cs typeface="Arial" panose="020B0604020202020204" pitchFamily="34" charset="0"/>
              </a:rPr>
              <a:t>AKC</a:t>
            </a:r>
            <a:r>
              <a:rPr lang="en-US" sz="2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Top 3 same as in US</a:t>
            </a:r>
            <a:endParaRPr lang="en-US" sz="2000" dirty="0">
              <a:latin typeface="Arial" panose="020B060402020202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1828822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2027092" y="1221003"/>
            <a:ext cx="8811237" cy="4401205"/>
          </a:xfrm>
          <a:prstGeom prst="rect">
            <a:avLst/>
          </a:prstGeom>
        </p:spPr>
        <p:txBody>
          <a:bodyPr wrap="square">
            <a:spAutoFit/>
          </a:bodyPr>
          <a:lstStyle/>
          <a:p>
            <a:r>
              <a:rPr lang="en-US" sz="2800" b="1" dirty="0" smtClean="0">
                <a:latin typeface="Arial" panose="020B0604020202020204" pitchFamily="34" charset="0"/>
                <a:cs typeface="Arial" panose="020B0604020202020204" pitchFamily="34" charset="0"/>
              </a:rPr>
              <a:t>How much do you know about dog breeds?</a:t>
            </a:r>
          </a:p>
          <a:p>
            <a:endParaRPr lang="en-US" sz="2800" dirty="0">
              <a:latin typeface="Arial" panose="020B0604020202020204" pitchFamily="34" charset="0"/>
              <a:cs typeface="Arial" panose="020B0604020202020204" pitchFamily="34" charset="0"/>
            </a:endParaRPr>
          </a:p>
          <a:p>
            <a:pPr marL="742950" indent="-742950">
              <a:buAutoNum type="alphaUcPeriod"/>
            </a:pPr>
            <a:r>
              <a:rPr lang="en-US" sz="2800" dirty="0" smtClean="0">
                <a:latin typeface="Arial" panose="020B0604020202020204" pitchFamily="34" charset="0"/>
                <a:cs typeface="Arial" panose="020B0604020202020204" pitchFamily="34" charset="0"/>
              </a:rPr>
              <a:t>I wouldn’t know a poodle from a Ramen noodle</a:t>
            </a:r>
          </a:p>
          <a:p>
            <a:pPr marL="742950" indent="-742950">
              <a:buAutoNum type="alphaUcPeriod"/>
            </a:pPr>
            <a:endParaRPr lang="en-US" sz="2800" dirty="0" smtClean="0">
              <a:latin typeface="Arial" panose="020B0604020202020204" pitchFamily="34" charset="0"/>
              <a:cs typeface="Arial" panose="020B0604020202020204" pitchFamily="34" charset="0"/>
            </a:endParaRPr>
          </a:p>
          <a:p>
            <a:pPr marL="742950" indent="-742950">
              <a:buAutoNum type="alphaUcPeriod"/>
            </a:pPr>
            <a:r>
              <a:rPr lang="en-US" sz="2800" dirty="0" smtClean="0">
                <a:latin typeface="Arial" panose="020B0604020202020204" pitchFamily="34" charset="0"/>
                <a:cs typeface="Arial" panose="020B0604020202020204" pitchFamily="34" charset="0"/>
              </a:rPr>
              <a:t>I own or have owned a dog</a:t>
            </a:r>
          </a:p>
          <a:p>
            <a:pPr marL="742950" indent="-742950">
              <a:buAutoNum type="alphaUcPeriod"/>
            </a:pPr>
            <a:endParaRPr lang="en-US" sz="2800" dirty="0" smtClean="0">
              <a:latin typeface="Arial" panose="020B0604020202020204" pitchFamily="34" charset="0"/>
              <a:cs typeface="Arial" panose="020B0604020202020204" pitchFamily="34" charset="0"/>
            </a:endParaRPr>
          </a:p>
          <a:p>
            <a:pPr marL="742950" indent="-742950">
              <a:buAutoNum type="alphaUcPeriod"/>
            </a:pPr>
            <a:r>
              <a:rPr lang="en-US" sz="2800" dirty="0" smtClean="0">
                <a:latin typeface="Arial" panose="020B0604020202020204" pitchFamily="34" charset="0"/>
                <a:cs typeface="Arial" panose="020B0604020202020204" pitchFamily="34" charset="0"/>
              </a:rPr>
              <a:t>I can recognize several different breed types</a:t>
            </a:r>
          </a:p>
          <a:p>
            <a:pPr marL="742950" indent="-742950">
              <a:buAutoNum type="alphaUcPeriod"/>
            </a:pPr>
            <a:endParaRPr lang="en-US" sz="2800" dirty="0" smtClean="0">
              <a:latin typeface="Arial" panose="020B0604020202020204" pitchFamily="34" charset="0"/>
              <a:cs typeface="Arial" panose="020B0604020202020204" pitchFamily="34" charset="0"/>
            </a:endParaRPr>
          </a:p>
          <a:p>
            <a:pPr marL="742950" indent="-742950">
              <a:buAutoNum type="alphaUcPeriod"/>
            </a:pPr>
            <a:r>
              <a:rPr lang="en-US" sz="2800" dirty="0" smtClean="0">
                <a:latin typeface="Arial" panose="020B0604020202020204" pitchFamily="34" charset="0"/>
                <a:cs typeface="Arial" panose="020B0604020202020204" pitchFamily="34" charset="0"/>
              </a:rPr>
              <a:t>I could be a judge at the Westminster Kennel Club annual dog show  </a:t>
            </a:r>
          </a:p>
        </p:txBody>
      </p:sp>
    </p:spTree>
    <p:extLst>
      <p:ext uri="{BB962C8B-B14F-4D97-AF65-F5344CB8AC3E}">
        <p14:creationId xmlns:p14="http://schemas.microsoft.com/office/powerpoint/2010/main" val="353095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4572000" y="1801149"/>
            <a:ext cx="2904565" cy="923330"/>
          </a:xfrm>
          <a:prstGeom prst="rect">
            <a:avLst/>
          </a:prstGeom>
        </p:spPr>
        <p:txBody>
          <a:bodyPr wrap="square">
            <a:spAutoFit/>
          </a:bodyPr>
          <a:lstStyle/>
          <a:p>
            <a:r>
              <a:rPr lang="en-US" sz="5400" dirty="0" smtClean="0">
                <a:latin typeface="Arial" panose="020B0604020202020204" pitchFamily="34" charset="0"/>
                <a:cs typeface="Arial" panose="020B0604020202020204" pitchFamily="34" charset="0"/>
              </a:rPr>
              <a:t>  QUIZ</a:t>
            </a: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0740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0" name="Rectangle 29"/>
          <p:cNvSpPr/>
          <p:nvPr/>
        </p:nvSpPr>
        <p:spPr>
          <a:xfrm>
            <a:off x="5276543" y="3722630"/>
            <a:ext cx="1751626" cy="1281633"/>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Pit </a:t>
            </a:r>
            <a:r>
              <a:rPr lang="en-US"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Bull Terrier</a:t>
            </a:r>
            <a:endPar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rotWithShape="1">
          <a:blip r:embed="rId2"/>
          <a:srcRect l="6728" t="29794" r="82794" b="49019"/>
          <a:stretch/>
        </p:blipFill>
        <p:spPr>
          <a:xfrm>
            <a:off x="1454964" y="1468186"/>
            <a:ext cx="1777293" cy="2020500"/>
          </a:xfrm>
          <a:prstGeom prst="rect">
            <a:avLst/>
          </a:prstGeom>
        </p:spPr>
      </p:pic>
      <p:sp>
        <p:nvSpPr>
          <p:cNvPr id="4" name="Rectangle 3"/>
          <p:cNvSpPr/>
          <p:nvPr/>
        </p:nvSpPr>
        <p:spPr>
          <a:xfrm>
            <a:off x="1454963" y="622344"/>
            <a:ext cx="1777293" cy="873316"/>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Beagle</a:t>
            </a:r>
          </a:p>
          <a:p>
            <a:pPr algn="ct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p:cNvPicPr>
            <a:picLocks noChangeAspect="1"/>
          </p:cNvPicPr>
          <p:nvPr/>
        </p:nvPicPr>
        <p:blipFill rotWithShape="1">
          <a:blip r:embed="rId3"/>
          <a:srcRect l="6397" t="63144" r="82684" b="15473"/>
          <a:stretch/>
        </p:blipFill>
        <p:spPr>
          <a:xfrm>
            <a:off x="3341713" y="1480585"/>
            <a:ext cx="1812610" cy="1995701"/>
          </a:xfrm>
          <a:prstGeom prst="rect">
            <a:avLst/>
          </a:prstGeom>
        </p:spPr>
      </p:pic>
      <p:pic>
        <p:nvPicPr>
          <p:cNvPr id="23" name="Picture 22"/>
          <p:cNvPicPr>
            <a:picLocks noChangeAspect="1"/>
          </p:cNvPicPr>
          <p:nvPr/>
        </p:nvPicPr>
        <p:blipFill rotWithShape="1">
          <a:blip r:embed="rId4"/>
          <a:srcRect l="6732" t="35401" r="82879" b="44118"/>
          <a:stretch/>
        </p:blipFill>
        <p:spPr>
          <a:xfrm>
            <a:off x="7166066" y="4442930"/>
            <a:ext cx="1845810" cy="1880745"/>
          </a:xfrm>
          <a:prstGeom prst="rect">
            <a:avLst/>
          </a:prstGeom>
        </p:spPr>
      </p:pic>
      <p:sp>
        <p:nvSpPr>
          <p:cNvPr id="25" name="TextBox 24"/>
          <p:cNvSpPr txBox="1"/>
          <p:nvPr/>
        </p:nvSpPr>
        <p:spPr>
          <a:xfrm>
            <a:off x="3379602" y="4445066"/>
            <a:ext cx="1738793" cy="1846659"/>
          </a:xfrm>
          <a:prstGeom prst="rect">
            <a:avLst/>
          </a:prstGeom>
          <a:noFill/>
          <a:ln>
            <a:solidFill>
              <a:schemeClr val="tx1"/>
            </a:solidFill>
          </a:ln>
        </p:spPr>
        <p:txBody>
          <a:bodyPr wrap="square" rtlCol="0">
            <a:spAutoFit/>
          </a:bodyPr>
          <a:lstStyle/>
          <a:p>
            <a:endParaRPr lang="en-US" dirty="0" smtClean="0"/>
          </a:p>
          <a:p>
            <a:pPr algn="ctr"/>
            <a:endParaRPr lang="en-US" dirty="0" smtClean="0"/>
          </a:p>
          <a:p>
            <a:pPr algn="ctr"/>
            <a:r>
              <a:rPr lang="en-US" sz="6000" b="1" dirty="0" smtClean="0"/>
              <a:t>?</a:t>
            </a:r>
            <a:endParaRPr lang="en-US" dirty="0" smtClean="0"/>
          </a:p>
          <a:p>
            <a:endParaRPr lang="en-US" dirty="0"/>
          </a:p>
        </p:txBody>
      </p:sp>
      <p:sp>
        <p:nvSpPr>
          <p:cNvPr id="26" name="Rectangle 25"/>
          <p:cNvSpPr/>
          <p:nvPr/>
        </p:nvSpPr>
        <p:spPr>
          <a:xfrm>
            <a:off x="3377030" y="619887"/>
            <a:ext cx="1777293" cy="873316"/>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Boxer</a:t>
            </a:r>
          </a:p>
          <a:p>
            <a:pPr algn="ct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p:cNvSpPr/>
          <p:nvPr/>
        </p:nvSpPr>
        <p:spPr>
          <a:xfrm>
            <a:off x="5262552" y="614747"/>
            <a:ext cx="1777293" cy="985270"/>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Chihuahua</a:t>
            </a:r>
          </a:p>
          <a:p>
            <a:pPr algn="ctr">
              <a:lnSpc>
                <a:spcPct val="107000"/>
              </a:lnSpc>
              <a:spcAft>
                <a:spcPts val="800"/>
              </a:spcAft>
            </a:pPr>
            <a:endPar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8" name="Rectangle 27"/>
          <p:cNvSpPr/>
          <p:nvPr/>
        </p:nvSpPr>
        <p:spPr>
          <a:xfrm>
            <a:off x="7184619" y="608313"/>
            <a:ext cx="1800364" cy="1483035"/>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German</a:t>
            </a:r>
          </a:p>
          <a:p>
            <a:pPr algn="ctr">
              <a:lnSpc>
                <a:spcPct val="107000"/>
              </a:lnSpc>
              <a:spcAft>
                <a:spcPts val="800"/>
              </a:spcAft>
            </a:pPr>
            <a:r>
              <a:rPr lang="en-US"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Shepherd</a:t>
            </a:r>
            <a:endPar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endPar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9" name="Rectangle 28"/>
          <p:cNvSpPr/>
          <p:nvPr/>
        </p:nvSpPr>
        <p:spPr>
          <a:xfrm>
            <a:off x="9125703" y="603551"/>
            <a:ext cx="1777293" cy="1483035"/>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Golden</a:t>
            </a:r>
          </a:p>
          <a:p>
            <a:pPr algn="ctr">
              <a:lnSpc>
                <a:spcPct val="107000"/>
              </a:lnSpc>
              <a:spcAft>
                <a:spcPts val="800"/>
              </a:spcAft>
            </a:pPr>
            <a:r>
              <a:rPr lang="en-US"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Retriever</a:t>
            </a:r>
            <a:endPar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endPar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19" name="Picture 18"/>
          <p:cNvPicPr>
            <a:picLocks noChangeAspect="1"/>
          </p:cNvPicPr>
          <p:nvPr/>
        </p:nvPicPr>
        <p:blipFill rotWithShape="1">
          <a:blip r:embed="rId5"/>
          <a:srcRect l="6587" t="33717" r="82839" b="45096"/>
          <a:stretch/>
        </p:blipFill>
        <p:spPr>
          <a:xfrm>
            <a:off x="9133036" y="1531042"/>
            <a:ext cx="1785976" cy="1894885"/>
          </a:xfrm>
          <a:prstGeom prst="rect">
            <a:avLst/>
          </a:prstGeom>
        </p:spPr>
      </p:pic>
      <p:pic>
        <p:nvPicPr>
          <p:cNvPr id="18" name="Picture 17"/>
          <p:cNvPicPr>
            <a:picLocks noChangeAspect="1"/>
          </p:cNvPicPr>
          <p:nvPr/>
        </p:nvPicPr>
        <p:blipFill rotWithShape="1">
          <a:blip r:embed="rId6"/>
          <a:srcRect l="6686" t="37458" r="82684" b="44282"/>
          <a:stretch/>
        </p:blipFill>
        <p:spPr>
          <a:xfrm>
            <a:off x="7175144" y="1546552"/>
            <a:ext cx="1818766" cy="1914222"/>
          </a:xfrm>
          <a:prstGeom prst="rect">
            <a:avLst/>
          </a:prstGeom>
        </p:spPr>
      </p:pic>
      <p:sp>
        <p:nvSpPr>
          <p:cNvPr id="31" name="Rectangle 30"/>
          <p:cNvSpPr/>
          <p:nvPr/>
        </p:nvSpPr>
        <p:spPr>
          <a:xfrm>
            <a:off x="1472805" y="3729168"/>
            <a:ext cx="1751626" cy="1384225"/>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Labrador</a:t>
            </a:r>
          </a:p>
          <a:p>
            <a:pPr algn="ctr">
              <a:lnSpc>
                <a:spcPct val="107000"/>
              </a:lnSpc>
              <a:spcAft>
                <a:spcPts val="800"/>
              </a:spcAft>
            </a:pPr>
            <a:r>
              <a:rPr lang="en-US"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Retriever</a:t>
            </a:r>
            <a:endPar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p:cNvPicPr>
            <a:picLocks noChangeAspect="1"/>
          </p:cNvPicPr>
          <p:nvPr/>
        </p:nvPicPr>
        <p:blipFill rotWithShape="1">
          <a:blip r:embed="rId7"/>
          <a:srcRect l="6507" t="51852" r="82684" b="27048"/>
          <a:stretch/>
        </p:blipFill>
        <p:spPr>
          <a:xfrm>
            <a:off x="1471536" y="4639235"/>
            <a:ext cx="1760720" cy="1666155"/>
          </a:xfrm>
          <a:prstGeom prst="rect">
            <a:avLst/>
          </a:prstGeom>
        </p:spPr>
      </p:pic>
      <p:sp>
        <p:nvSpPr>
          <p:cNvPr id="32" name="Rectangle 31"/>
          <p:cNvSpPr/>
          <p:nvPr/>
        </p:nvSpPr>
        <p:spPr>
          <a:xfrm>
            <a:off x="3381283" y="3719342"/>
            <a:ext cx="1751626" cy="886461"/>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Mixed</a:t>
            </a:r>
          </a:p>
          <a:p>
            <a:pPr algn="ct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p:cNvSpPr/>
          <p:nvPr/>
        </p:nvSpPr>
        <p:spPr>
          <a:xfrm>
            <a:off x="7170419" y="3707375"/>
            <a:ext cx="1841457" cy="886461"/>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Shih Tzu</a:t>
            </a:r>
          </a:p>
          <a:p>
            <a:pPr algn="ct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p:cNvSpPr/>
          <p:nvPr/>
        </p:nvSpPr>
        <p:spPr>
          <a:xfrm>
            <a:off x="9151370" y="3704764"/>
            <a:ext cx="1751626" cy="985270"/>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Yorkshire</a:t>
            </a:r>
          </a:p>
          <a:p>
            <a:pPr algn="ctr">
              <a:lnSpc>
                <a:spcPct val="107000"/>
              </a:lnSpc>
              <a:spcAft>
                <a:spcPts val="800"/>
              </a:spcAft>
            </a:pPr>
            <a:r>
              <a:rPr lang="en-US"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Terrier</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4" name="Picture 23"/>
          <p:cNvPicPr>
            <a:picLocks noChangeAspect="1"/>
          </p:cNvPicPr>
          <p:nvPr/>
        </p:nvPicPr>
        <p:blipFill rotWithShape="1">
          <a:blip r:embed="rId8"/>
          <a:srcRect l="6507" t="43843" r="82684" b="35678"/>
          <a:stretch/>
        </p:blipFill>
        <p:spPr>
          <a:xfrm>
            <a:off x="9153225" y="4666129"/>
            <a:ext cx="1764285" cy="1637125"/>
          </a:xfrm>
          <a:prstGeom prst="rect">
            <a:avLst/>
          </a:prstGeom>
        </p:spPr>
      </p:pic>
      <p:pic>
        <p:nvPicPr>
          <p:cNvPr id="16" name="Picture 15"/>
          <p:cNvPicPr>
            <a:picLocks noChangeAspect="1"/>
          </p:cNvPicPr>
          <p:nvPr/>
        </p:nvPicPr>
        <p:blipFill rotWithShape="1">
          <a:blip r:embed="rId9"/>
          <a:srcRect l="6507" t="68326" r="82684" b="10765"/>
          <a:stretch/>
        </p:blipFill>
        <p:spPr>
          <a:xfrm>
            <a:off x="5263779" y="1531042"/>
            <a:ext cx="1777988" cy="1945243"/>
          </a:xfrm>
          <a:prstGeom prst="rect">
            <a:avLst/>
          </a:prstGeom>
        </p:spPr>
      </p:pic>
      <p:pic>
        <p:nvPicPr>
          <p:cNvPr id="21" name="Picture 20"/>
          <p:cNvPicPr>
            <a:picLocks noChangeAspect="1"/>
          </p:cNvPicPr>
          <p:nvPr/>
        </p:nvPicPr>
        <p:blipFill rotWithShape="1">
          <a:blip r:embed="rId10"/>
          <a:srcRect l="21901" t="27207" r="45743" b="22284"/>
          <a:stretch/>
        </p:blipFill>
        <p:spPr>
          <a:xfrm>
            <a:off x="5262029" y="4632697"/>
            <a:ext cx="1758411" cy="1652490"/>
          </a:xfrm>
          <a:prstGeom prst="rect">
            <a:avLst/>
          </a:prstGeom>
        </p:spPr>
      </p:pic>
    </p:spTree>
    <p:extLst>
      <p:ext uri="{BB962C8B-B14F-4D97-AF65-F5344CB8AC3E}">
        <p14:creationId xmlns:p14="http://schemas.microsoft.com/office/powerpoint/2010/main" val="1992509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4572000" y="1801149"/>
            <a:ext cx="2904565" cy="1754326"/>
          </a:xfrm>
          <a:prstGeom prst="rect">
            <a:avLst/>
          </a:prstGeom>
        </p:spPr>
        <p:txBody>
          <a:bodyPr wrap="square">
            <a:spAutoFit/>
          </a:bodyPr>
          <a:lstStyle/>
          <a:p>
            <a:r>
              <a:rPr lang="en-US" sz="5400" dirty="0" smtClean="0">
                <a:latin typeface="Arial" panose="020B0604020202020204" pitchFamily="34" charset="0"/>
                <a:cs typeface="Arial" panose="020B0604020202020204" pitchFamily="34" charset="0"/>
              </a:rPr>
              <a:t>DEMO 1</a:t>
            </a:r>
          </a:p>
          <a:p>
            <a:r>
              <a:rPr lang="en-US" sz="5400" dirty="0" smtClean="0">
                <a:latin typeface="Arial" panose="020B0604020202020204" pitchFamily="34" charset="0"/>
                <a:cs typeface="Arial" panose="020B0604020202020204" pitchFamily="34" charset="0"/>
              </a:rPr>
              <a:t>   GUI</a:t>
            </a: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8754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4572000" y="1801149"/>
            <a:ext cx="3348318" cy="2585323"/>
          </a:xfrm>
          <a:prstGeom prst="rect">
            <a:avLst/>
          </a:prstGeom>
        </p:spPr>
        <p:txBody>
          <a:bodyPr wrap="square">
            <a:spAutoFit/>
          </a:bodyPr>
          <a:lstStyle/>
          <a:p>
            <a:pPr algn="ctr"/>
            <a:r>
              <a:rPr lang="en-US" sz="5400" dirty="0" smtClean="0">
                <a:latin typeface="Arial" panose="020B0604020202020204" pitchFamily="34" charset="0"/>
                <a:cs typeface="Arial" panose="020B0604020202020204" pitchFamily="34" charset="0"/>
              </a:rPr>
              <a:t>QUIZ ANSWER KEY</a:t>
            </a: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1598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1062317" y="1848527"/>
            <a:ext cx="10273554" cy="4093428"/>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  8  </a:t>
            </a:r>
            <a:r>
              <a:rPr lang="en-US" sz="2400" dirty="0" smtClean="0">
                <a:latin typeface="Arial" panose="020B0604020202020204" pitchFamily="34" charset="0"/>
                <a:cs typeface="Arial" panose="020B0604020202020204" pitchFamily="34" charset="0"/>
              </a:rPr>
              <a:t>Beagle</a:t>
            </a:r>
            <a:br>
              <a:rPr lang="en-US" sz="2400" dirty="0" smtClean="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10</a:t>
            </a:r>
            <a:r>
              <a:rPr lang="en-US" sz="2400" dirty="0" smtClean="0">
                <a:latin typeface="Arial" panose="020B0604020202020204" pitchFamily="34" charset="0"/>
                <a:cs typeface="Arial" panose="020B0604020202020204" pitchFamily="34" charset="0"/>
              </a:rPr>
              <a:t>  Boxer</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6</a:t>
            </a:r>
            <a:r>
              <a:rPr lang="en-US" sz="2400" dirty="0" smtClean="0">
                <a:latin typeface="Arial" panose="020B0604020202020204" pitchFamily="34" charset="0"/>
                <a:cs typeface="Arial" panose="020B0604020202020204" pitchFamily="34" charset="0"/>
              </a:rPr>
              <a:t>  Chihuahua</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3</a:t>
            </a:r>
            <a:r>
              <a:rPr lang="en-US" sz="2400" dirty="0" smtClean="0">
                <a:latin typeface="Arial" panose="020B0604020202020204" pitchFamily="34" charset="0"/>
                <a:cs typeface="Arial" panose="020B0604020202020204" pitchFamily="34" charset="0"/>
              </a:rPr>
              <a:t>  German Shepherd</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4</a:t>
            </a:r>
            <a:r>
              <a:rPr lang="en-US" sz="2400" dirty="0" smtClean="0">
                <a:latin typeface="Arial" panose="020B0604020202020204" pitchFamily="34" charset="0"/>
                <a:cs typeface="Arial" panose="020B0604020202020204" pitchFamily="34" charset="0"/>
              </a:rPr>
              <a:t>  Golden Retriever</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2</a:t>
            </a:r>
            <a:r>
              <a:rPr lang="en-US" sz="2400" dirty="0" smtClean="0">
                <a:latin typeface="Arial" panose="020B0604020202020204" pitchFamily="34" charset="0"/>
                <a:cs typeface="Arial" panose="020B0604020202020204" pitchFamily="34" charset="0"/>
              </a:rPr>
              <a:t>  Labrador Retriever – 10% of total count, </a:t>
            </a:r>
            <a:r>
              <a:rPr lang="en-US" sz="2400" dirty="0" smtClean="0">
                <a:latin typeface="Arial" panose="020B0604020202020204" pitchFamily="34" charset="0"/>
                <a:cs typeface="Arial" panose="020B0604020202020204" pitchFamily="34" charset="0"/>
              </a:rPr>
              <a:t>(was Poodle, now #12)</a:t>
            </a: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1</a:t>
            </a:r>
            <a:r>
              <a:rPr lang="en-US" sz="2400" dirty="0" smtClean="0">
                <a:latin typeface="Arial" panose="020B0604020202020204" pitchFamily="34" charset="0"/>
                <a:cs typeface="Arial" panose="020B0604020202020204" pitchFamily="34" charset="0"/>
              </a:rPr>
              <a:t>  Mixed – 29% of total count, includes “designer dogs”, ex. Labradoodle</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7</a:t>
            </a:r>
            <a:r>
              <a:rPr lang="en-US" sz="2400" dirty="0" smtClean="0">
                <a:latin typeface="Arial" panose="020B0604020202020204" pitchFamily="34" charset="0"/>
                <a:cs typeface="Arial" panose="020B0604020202020204" pitchFamily="34" charset="0"/>
              </a:rPr>
              <a:t>  Pit Bull Terrier – no longer recognized by AKC</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5</a:t>
            </a:r>
            <a:r>
              <a:rPr lang="en-US" sz="2400" dirty="0" smtClean="0">
                <a:latin typeface="Arial" panose="020B0604020202020204" pitchFamily="34" charset="0"/>
                <a:cs typeface="Arial" panose="020B0604020202020204" pitchFamily="34" charset="0"/>
              </a:rPr>
              <a:t>  Shih Tzu</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9</a:t>
            </a:r>
            <a:r>
              <a:rPr lang="en-US" sz="2400" dirty="0" smtClean="0">
                <a:latin typeface="Arial" panose="020B0604020202020204" pitchFamily="34" charset="0"/>
                <a:cs typeface="Arial" panose="020B0604020202020204" pitchFamily="34" charset="0"/>
              </a:rPr>
              <a:t>  Yorkshire Terrier</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2" name="Rectangle 1"/>
          <p:cNvSpPr/>
          <p:nvPr/>
        </p:nvSpPr>
        <p:spPr>
          <a:xfrm>
            <a:off x="1169894" y="804465"/>
            <a:ext cx="7933552" cy="830997"/>
          </a:xfrm>
          <a:prstGeom prst="rect">
            <a:avLst/>
          </a:prstGeom>
        </p:spPr>
        <p:txBody>
          <a:bodyPr wrap="square">
            <a:spAutoFit/>
          </a:bodyPr>
          <a:lstStyle/>
          <a:p>
            <a:r>
              <a:rPr lang="en-US" sz="2400" i="1" dirty="0" smtClean="0">
                <a:latin typeface="Arial" panose="020B0604020202020204" pitchFamily="34" charset="0"/>
                <a:cs typeface="Arial" panose="020B0604020202020204" pitchFamily="34" charset="0"/>
              </a:rPr>
              <a:t>Rank order the dog breeds below </a:t>
            </a:r>
            <a:br>
              <a:rPr lang="en-US" sz="2400" i="1" dirty="0" smtClean="0">
                <a:latin typeface="Arial" panose="020B0604020202020204" pitchFamily="34" charset="0"/>
                <a:cs typeface="Arial" panose="020B0604020202020204" pitchFamily="34" charset="0"/>
              </a:rPr>
            </a:br>
            <a:r>
              <a:rPr lang="en-US" sz="2400" i="1" dirty="0" smtClean="0">
                <a:latin typeface="Arial" panose="020B0604020202020204" pitchFamily="34" charset="0"/>
                <a:cs typeface="Arial" panose="020B0604020202020204" pitchFamily="34" charset="0"/>
              </a:rPr>
              <a:t>where 1 = most popular:  </a:t>
            </a:r>
            <a:endParaRPr lang="en-US" sz="2400" dirty="0"/>
          </a:p>
        </p:txBody>
      </p:sp>
    </p:spTree>
    <p:extLst>
      <p:ext uri="{BB962C8B-B14F-4D97-AF65-F5344CB8AC3E}">
        <p14:creationId xmlns:p14="http://schemas.microsoft.com/office/powerpoint/2010/main" val="319031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4572000" y="1801149"/>
            <a:ext cx="2904565" cy="1754326"/>
          </a:xfrm>
          <a:prstGeom prst="rect">
            <a:avLst/>
          </a:prstGeom>
        </p:spPr>
        <p:txBody>
          <a:bodyPr wrap="square">
            <a:spAutoFit/>
          </a:bodyPr>
          <a:lstStyle/>
          <a:p>
            <a:r>
              <a:rPr lang="en-US" sz="5400" dirty="0" smtClean="0">
                <a:latin typeface="Arial" panose="020B0604020202020204" pitchFamily="34" charset="0"/>
                <a:cs typeface="Arial" panose="020B0604020202020204" pitchFamily="34" charset="0"/>
              </a:rPr>
              <a:t>DEMO 2</a:t>
            </a:r>
          </a:p>
          <a:p>
            <a:r>
              <a:rPr lang="en-US" sz="2000" dirty="0" smtClean="0">
                <a:latin typeface="Arial" panose="020B0604020202020204" pitchFamily="34" charset="0"/>
                <a:cs typeface="Arial" panose="020B0604020202020204" pitchFamily="34" charset="0"/>
              </a:rPr>
              <a:t> </a:t>
            </a:r>
            <a:r>
              <a:rPr lang="en-US" sz="5400" dirty="0" smtClean="0">
                <a:latin typeface="Arial" panose="020B0604020202020204" pitchFamily="34" charset="0"/>
                <a:cs typeface="Arial" panose="020B0604020202020204" pitchFamily="34" charset="0"/>
              </a:rPr>
              <a:t>SQLite3</a:t>
            </a: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6104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4572000" y="1801149"/>
            <a:ext cx="2904565" cy="923330"/>
          </a:xfrm>
          <a:prstGeom prst="rect">
            <a:avLst/>
          </a:prstGeom>
        </p:spPr>
        <p:txBody>
          <a:bodyPr wrap="square">
            <a:spAutoFit/>
          </a:bodyPr>
          <a:lstStyle/>
          <a:p>
            <a:r>
              <a:rPr lang="en-US" sz="5400" dirty="0" smtClean="0">
                <a:latin typeface="Arial" panose="020B0604020202020204" pitchFamily="34" charset="0"/>
                <a:cs typeface="Arial" panose="020B0604020202020204" pitchFamily="34" charset="0"/>
              </a:rPr>
              <a:t>CODES</a:t>
            </a: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0269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TotalTime>
  <Words>619</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Judy Minichelli</dc:creator>
  <cp:lastModifiedBy>Judy Minichelli</cp:lastModifiedBy>
  <cp:revision>89</cp:revision>
  <dcterms:created xsi:type="dcterms:W3CDTF">2017-11-30T20:45:35Z</dcterms:created>
  <dcterms:modified xsi:type="dcterms:W3CDTF">2017-12-04T19:50:24Z</dcterms:modified>
</cp:coreProperties>
</file>