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75" d="100"/>
          <a:sy n="75" d="100"/>
        </p:scale>
        <p:origin x="67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fr-FR"/>
              <a:t>Modifiez le style du titre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E51E7A7-6966-4F74-A26D-24D7837779B6}" type="datetimeFigureOut">
              <a:rPr lang="fr-FR" smtClean="0"/>
              <a:t>11/01/2020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313654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E51E7A7-6966-4F74-A26D-24D7837779B6}" type="datetimeFigureOut">
              <a:rPr lang="fr-FR" smtClean="0"/>
              <a:t>11/01/2020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147547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E51E7A7-6966-4F74-A26D-24D7837779B6}" type="datetimeFigureOut">
              <a:rPr lang="fr-FR" smtClean="0"/>
              <a:t>11/01/2020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15453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E51E7A7-6966-4F74-A26D-24D7837779B6}" type="datetimeFigureOut">
              <a:rPr lang="fr-FR" smtClean="0"/>
              <a:t>11/01/2020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286324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fr-FR"/>
              <a:t>Modifiez le style du titre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E51E7A7-6966-4F74-A26D-24D7837779B6}" type="datetimeFigureOut">
              <a:rPr lang="fr-FR" smtClean="0"/>
              <a:t>11/01/2020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191099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E51E7A7-6966-4F74-A26D-24D7837779B6}" type="datetimeFigureOut">
              <a:rPr lang="fr-FR" smtClean="0"/>
              <a:t>11/01/2020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118575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fr-FR"/>
              <a:t>Modifiez le style du titre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fr-FR"/>
              <a:t>Cliquez pour modifier les styles du texte du masque</a:t>
            </a:r>
          </a:p>
        </p:txBody>
      </p:sp>
      <p:sp>
        <p:nvSpPr>
          <p:cNvPr id="4" name="Content Placeholder 3"/>
          <p:cNvSpPr>
            <a:spLocks noGrp="1"/>
          </p:cNvSpPr>
          <p:nvPr>
            <p:ph sz="half" idx="2"/>
          </p:nvPr>
        </p:nvSpPr>
        <p:spPr>
          <a:xfrm>
            <a:off x="661334" y="4676140"/>
            <a:ext cx="4061757" cy="68778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fr-FR"/>
              <a:t>Cliquez pour modifier les styles du texte du masque</a:t>
            </a:r>
          </a:p>
        </p:txBody>
      </p:sp>
      <p:sp>
        <p:nvSpPr>
          <p:cNvPr id="6" name="Content Placeholder 5"/>
          <p:cNvSpPr>
            <a:spLocks noGrp="1"/>
          </p:cNvSpPr>
          <p:nvPr>
            <p:ph sz="quarter" idx="4"/>
          </p:nvPr>
        </p:nvSpPr>
        <p:spPr>
          <a:xfrm>
            <a:off x="4860608" y="4676140"/>
            <a:ext cx="4081761" cy="68778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E51E7A7-6966-4F74-A26D-24D7837779B6}" type="datetimeFigureOut">
              <a:rPr lang="fr-FR" smtClean="0"/>
              <a:t>11/01/2020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72158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E51E7A7-6966-4F74-A26D-24D7837779B6}" type="datetimeFigureOut">
              <a:rPr lang="fr-FR" smtClean="0"/>
              <a:t>11/01/2020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334602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1E7A7-6966-4F74-A26D-24D7837779B6}" type="datetimeFigureOut">
              <a:rPr lang="fr-FR" smtClean="0"/>
              <a:t>11/01/2020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87753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fr-FR"/>
              <a:t>Modifiez le style du titre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E51E7A7-6966-4F74-A26D-24D7837779B6}" type="datetimeFigureOut">
              <a:rPr lang="fr-FR" smtClean="0"/>
              <a:t>11/01/2020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186952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fr-FR"/>
              <a:t>Modifiez le style du titre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fr-FR"/>
              <a:t>Cliquez sur l'icône pour ajouter une image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E51E7A7-6966-4F74-A26D-24D7837779B6}" type="datetimeFigureOut">
              <a:rPr lang="fr-FR" smtClean="0"/>
              <a:t>11/01/2020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3C675-D4EB-4EFE-9518-568370A6D001}" type="slidenum">
              <a:rPr lang="fr-FR" smtClean="0"/>
              <a:t>‹N°›</a:t>
            </a:fld>
            <a:endParaRPr lang="fr-FR"/>
          </a:p>
        </p:txBody>
      </p:sp>
    </p:spTree>
    <p:extLst>
      <p:ext uri="{BB962C8B-B14F-4D97-AF65-F5344CB8AC3E}">
        <p14:creationId xmlns:p14="http://schemas.microsoft.com/office/powerpoint/2010/main" val="67300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0E51E7A7-6966-4F74-A26D-24D7837779B6}" type="datetimeFigureOut">
              <a:rPr lang="fr-FR" smtClean="0"/>
              <a:t>11/01/2020</a:t>
            </a:fld>
            <a:endParaRPr lang="fr-F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7BD3C675-D4EB-4EFE-9518-568370A6D001}" type="slidenum">
              <a:rPr lang="fr-FR" smtClean="0"/>
              <a:t>‹N°›</a:t>
            </a:fld>
            <a:endParaRPr lang="fr-FR"/>
          </a:p>
        </p:txBody>
      </p:sp>
    </p:spTree>
    <p:extLst>
      <p:ext uri="{BB962C8B-B14F-4D97-AF65-F5344CB8AC3E}">
        <p14:creationId xmlns:p14="http://schemas.microsoft.com/office/powerpoint/2010/main" val="3755421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FA9B699-0A33-4C8A-B5D5-155970182723}"/>
              </a:ext>
            </a:extLst>
          </p:cNvPr>
          <p:cNvSpPr/>
          <p:nvPr/>
        </p:nvSpPr>
        <p:spPr>
          <a:xfrm>
            <a:off x="0" y="12044955"/>
            <a:ext cx="9601200" cy="75664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pic>
        <p:nvPicPr>
          <p:cNvPr id="5" name="Image 4" descr="Une image contenant plane, extérieur, avion, jet&#10;&#10;Description générée automatiquement">
            <a:extLst>
              <a:ext uri="{FF2B5EF4-FFF2-40B4-BE49-F238E27FC236}">
                <a16:creationId xmlns:a16="http://schemas.microsoft.com/office/drawing/2014/main" id="{D226DAC6-46AA-4DF7-9C0E-1D6F9D3E067B}"/>
              </a:ext>
            </a:extLst>
          </p:cNvPr>
          <p:cNvPicPr>
            <a:picLocks noChangeAspect="1"/>
          </p:cNvPicPr>
          <p:nvPr/>
        </p:nvPicPr>
        <p:blipFill rotWithShape="1">
          <a:blip r:embed="rId2">
            <a:alphaModFix amt="35000"/>
            <a:duotone>
              <a:prstClr val="black"/>
              <a:srgbClr val="D9C3A5">
                <a:tint val="50000"/>
                <a:satMod val="180000"/>
              </a:srgbClr>
            </a:duotone>
            <a:extLst>
              <a:ext uri="{28A0092B-C50C-407E-A947-70E740481C1C}">
                <a14:useLocalDpi xmlns:a14="http://schemas.microsoft.com/office/drawing/2010/main" val="0"/>
              </a:ext>
            </a:extLst>
          </a:blip>
          <a:srcRect t="22165" b="38432"/>
          <a:stretch/>
        </p:blipFill>
        <p:spPr>
          <a:xfrm>
            <a:off x="0" y="-1"/>
            <a:ext cx="9601200" cy="2128059"/>
          </a:xfrm>
          <a:prstGeom prst="rect">
            <a:avLst/>
          </a:prstGeom>
        </p:spPr>
      </p:pic>
      <p:pic>
        <p:nvPicPr>
          <p:cNvPr id="9" name="Image 8">
            <a:extLst>
              <a:ext uri="{FF2B5EF4-FFF2-40B4-BE49-F238E27FC236}">
                <a16:creationId xmlns:a16="http://schemas.microsoft.com/office/drawing/2014/main" id="{67B31695-65BF-40E8-9139-917522E90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00" y="144002"/>
            <a:ext cx="1504610" cy="437639"/>
          </a:xfrm>
          <a:prstGeom prst="rect">
            <a:avLst/>
          </a:prstGeom>
        </p:spPr>
      </p:pic>
      <p:sp>
        <p:nvSpPr>
          <p:cNvPr id="10" name="ZoneTexte 9">
            <a:extLst>
              <a:ext uri="{FF2B5EF4-FFF2-40B4-BE49-F238E27FC236}">
                <a16:creationId xmlns:a16="http://schemas.microsoft.com/office/drawing/2014/main" id="{65E52329-DBA0-4F5C-9B0F-87A99392A8E0}"/>
              </a:ext>
            </a:extLst>
          </p:cNvPr>
          <p:cNvSpPr txBox="1"/>
          <p:nvPr/>
        </p:nvSpPr>
        <p:spPr>
          <a:xfrm>
            <a:off x="1898992" y="653849"/>
            <a:ext cx="5874750"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fr-FR" sz="2800" dirty="0">
                <a:solidFill>
                  <a:schemeClr val="bg1"/>
                </a:solidFill>
              </a:rPr>
              <a:t>AVIATION GLOBAL CARBON EMISSIONS</a:t>
            </a:r>
          </a:p>
        </p:txBody>
      </p:sp>
      <p:pic>
        <p:nvPicPr>
          <p:cNvPr id="12" name="Image 11" descr="Une image contenant horloge&#10;&#10;Description générée automatiquement">
            <a:extLst>
              <a:ext uri="{FF2B5EF4-FFF2-40B4-BE49-F238E27FC236}">
                <a16:creationId xmlns:a16="http://schemas.microsoft.com/office/drawing/2014/main" id="{AAC9C5C6-7F53-4E7F-BD59-F88548D69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409" y="144002"/>
            <a:ext cx="1110491" cy="1110491"/>
          </a:xfrm>
          <a:prstGeom prst="roundRect">
            <a:avLst>
              <a:gd name="adj" fmla="val 8594"/>
            </a:avLst>
          </a:prstGeom>
          <a:solidFill>
            <a:srgbClr val="FFFFFF">
              <a:shade val="85000"/>
            </a:srgbClr>
          </a:solidFill>
          <a:ln>
            <a:noFill/>
          </a:ln>
          <a:effectLst/>
        </p:spPr>
      </p:pic>
      <p:sp>
        <p:nvSpPr>
          <p:cNvPr id="13" name="ZoneTexte 12">
            <a:extLst>
              <a:ext uri="{FF2B5EF4-FFF2-40B4-BE49-F238E27FC236}">
                <a16:creationId xmlns:a16="http://schemas.microsoft.com/office/drawing/2014/main" id="{D25889C9-C995-4DDF-9F3F-8AACA9CD0261}"/>
              </a:ext>
            </a:extLst>
          </p:cNvPr>
          <p:cNvSpPr txBox="1"/>
          <p:nvPr/>
        </p:nvSpPr>
        <p:spPr>
          <a:xfrm>
            <a:off x="8165683" y="1244607"/>
            <a:ext cx="1283941" cy="307777"/>
          </a:xfrm>
          <a:prstGeom prst="rect">
            <a:avLst/>
          </a:prstGeom>
          <a:noFill/>
        </p:spPr>
        <p:txBody>
          <a:bodyPr wrap="square" rtlCol="0">
            <a:spAutoFit/>
          </a:bodyPr>
          <a:lstStyle/>
          <a:p>
            <a:r>
              <a:rPr lang="fr-FR" sz="1400" dirty="0">
                <a:solidFill>
                  <a:schemeClr val="tx1">
                    <a:lumMod val="65000"/>
                    <a:lumOff val="35000"/>
                  </a:schemeClr>
                </a:solidFill>
              </a:rPr>
              <a:t>Full story </a:t>
            </a:r>
            <a:r>
              <a:rPr lang="fr-FR" sz="1400" dirty="0" err="1">
                <a:solidFill>
                  <a:schemeClr val="tx1">
                    <a:lumMod val="65000"/>
                    <a:lumOff val="35000"/>
                  </a:schemeClr>
                </a:solidFill>
              </a:rPr>
              <a:t>here</a:t>
            </a:r>
            <a:r>
              <a:rPr lang="fr-FR" sz="1400" dirty="0">
                <a:solidFill>
                  <a:schemeClr val="tx1">
                    <a:lumMod val="65000"/>
                    <a:lumOff val="35000"/>
                  </a:schemeClr>
                </a:solidFill>
              </a:rPr>
              <a:t>!</a:t>
            </a:r>
          </a:p>
        </p:txBody>
      </p:sp>
      <p:sp>
        <p:nvSpPr>
          <p:cNvPr id="14" name="ZoneTexte 13">
            <a:extLst>
              <a:ext uri="{FF2B5EF4-FFF2-40B4-BE49-F238E27FC236}">
                <a16:creationId xmlns:a16="http://schemas.microsoft.com/office/drawing/2014/main" id="{4421E0EE-3E32-44A0-8A10-32A2EA248C95}"/>
              </a:ext>
            </a:extLst>
          </p:cNvPr>
          <p:cNvSpPr txBox="1"/>
          <p:nvPr/>
        </p:nvSpPr>
        <p:spPr>
          <a:xfrm>
            <a:off x="720885" y="1283231"/>
            <a:ext cx="1822422" cy="523220"/>
          </a:xfrm>
          <a:prstGeom prst="rect">
            <a:avLst/>
          </a:prstGeom>
          <a:noFill/>
        </p:spPr>
        <p:txBody>
          <a:bodyPr wrap="none" rtlCol="0">
            <a:spAutoFit/>
          </a:bodyPr>
          <a:lstStyle/>
          <a:p>
            <a:pPr algn="ctr"/>
            <a:r>
              <a:rPr lang="fr-FR" sz="1400" dirty="0"/>
              <a:t>Andrea </a:t>
            </a:r>
            <a:r>
              <a:rPr lang="fr-FR" sz="1400" dirty="0" err="1"/>
              <a:t>Scalisi</a:t>
            </a:r>
            <a:endParaRPr lang="fr-FR" sz="1400" dirty="0"/>
          </a:p>
          <a:p>
            <a:pPr algn="ctr"/>
            <a:r>
              <a:rPr lang="fr-FR" sz="1400" dirty="0"/>
              <a:t>andrea.scalisi@epfl.ch</a:t>
            </a:r>
          </a:p>
        </p:txBody>
      </p:sp>
      <p:sp>
        <p:nvSpPr>
          <p:cNvPr id="16" name="ZoneTexte 15">
            <a:extLst>
              <a:ext uri="{FF2B5EF4-FFF2-40B4-BE49-F238E27FC236}">
                <a16:creationId xmlns:a16="http://schemas.microsoft.com/office/drawing/2014/main" id="{7EBB87C9-82E1-4A60-9E5C-C8080B23AD68}"/>
              </a:ext>
            </a:extLst>
          </p:cNvPr>
          <p:cNvSpPr txBox="1"/>
          <p:nvPr/>
        </p:nvSpPr>
        <p:spPr>
          <a:xfrm>
            <a:off x="2543308" y="1283231"/>
            <a:ext cx="2014974" cy="523220"/>
          </a:xfrm>
          <a:prstGeom prst="rect">
            <a:avLst/>
          </a:prstGeom>
          <a:noFill/>
        </p:spPr>
        <p:txBody>
          <a:bodyPr wrap="none" rtlCol="0">
            <a:spAutoFit/>
          </a:bodyPr>
          <a:lstStyle/>
          <a:p>
            <a:pPr algn="ctr"/>
            <a:r>
              <a:rPr lang="fr-FR" sz="1400" dirty="0"/>
              <a:t>Bastien </a:t>
            </a:r>
            <a:r>
              <a:rPr lang="fr-FR" sz="1400" dirty="0" err="1"/>
              <a:t>Beuchat</a:t>
            </a:r>
            <a:endParaRPr lang="fr-FR" sz="1400" dirty="0"/>
          </a:p>
          <a:p>
            <a:pPr algn="ctr"/>
            <a:r>
              <a:rPr lang="fr-FR" sz="1400" dirty="0"/>
              <a:t>bastien.beuchat@epfl.ch</a:t>
            </a:r>
          </a:p>
        </p:txBody>
      </p:sp>
      <p:sp>
        <p:nvSpPr>
          <p:cNvPr id="17" name="ZoneTexte 16">
            <a:extLst>
              <a:ext uri="{FF2B5EF4-FFF2-40B4-BE49-F238E27FC236}">
                <a16:creationId xmlns:a16="http://schemas.microsoft.com/office/drawing/2014/main" id="{B2026C48-EF3B-4562-A481-E0A827F4B2E0}"/>
              </a:ext>
            </a:extLst>
          </p:cNvPr>
          <p:cNvSpPr txBox="1"/>
          <p:nvPr/>
        </p:nvSpPr>
        <p:spPr>
          <a:xfrm>
            <a:off x="4558282" y="1283231"/>
            <a:ext cx="1749390" cy="523220"/>
          </a:xfrm>
          <a:prstGeom prst="rect">
            <a:avLst/>
          </a:prstGeom>
          <a:noFill/>
        </p:spPr>
        <p:txBody>
          <a:bodyPr wrap="none" rtlCol="0">
            <a:spAutoFit/>
          </a:bodyPr>
          <a:lstStyle/>
          <a:p>
            <a:pPr algn="ctr"/>
            <a:r>
              <a:rPr lang="fr-FR" sz="1400" dirty="0"/>
              <a:t>Jeremy </a:t>
            </a:r>
            <a:r>
              <a:rPr lang="fr-FR" sz="1400" dirty="0" err="1"/>
              <a:t>Mion</a:t>
            </a:r>
            <a:endParaRPr lang="fr-FR" sz="1400" dirty="0"/>
          </a:p>
          <a:p>
            <a:pPr algn="ctr"/>
            <a:r>
              <a:rPr lang="fr-FR" sz="1400" dirty="0"/>
              <a:t>jeremy.mion@epfl.ch</a:t>
            </a:r>
          </a:p>
        </p:txBody>
      </p:sp>
      <p:sp>
        <p:nvSpPr>
          <p:cNvPr id="18" name="ZoneTexte 17">
            <a:extLst>
              <a:ext uri="{FF2B5EF4-FFF2-40B4-BE49-F238E27FC236}">
                <a16:creationId xmlns:a16="http://schemas.microsoft.com/office/drawing/2014/main" id="{7639AB45-7FA1-4A9F-862F-B66D6E50CE39}"/>
              </a:ext>
            </a:extLst>
          </p:cNvPr>
          <p:cNvSpPr txBox="1"/>
          <p:nvPr/>
        </p:nvSpPr>
        <p:spPr>
          <a:xfrm>
            <a:off x="6307672" y="1283231"/>
            <a:ext cx="1853521" cy="523220"/>
          </a:xfrm>
          <a:prstGeom prst="rect">
            <a:avLst/>
          </a:prstGeom>
          <a:noFill/>
        </p:spPr>
        <p:txBody>
          <a:bodyPr wrap="none" rtlCol="0">
            <a:spAutoFit/>
          </a:bodyPr>
          <a:lstStyle/>
          <a:p>
            <a:pPr algn="ctr"/>
            <a:r>
              <a:rPr lang="fr-FR" sz="1400" dirty="0"/>
              <a:t>Johan Barthas</a:t>
            </a:r>
          </a:p>
          <a:p>
            <a:pPr algn="ctr"/>
            <a:r>
              <a:rPr lang="fr-FR" sz="1400" dirty="0"/>
              <a:t>johan.barthas@epfl.ch</a:t>
            </a:r>
          </a:p>
        </p:txBody>
      </p:sp>
      <p:sp>
        <p:nvSpPr>
          <p:cNvPr id="22" name="Espace réservé du contenu 21">
            <a:extLst>
              <a:ext uri="{FF2B5EF4-FFF2-40B4-BE49-F238E27FC236}">
                <a16:creationId xmlns:a16="http://schemas.microsoft.com/office/drawing/2014/main" id="{35696D35-8AC2-4CE4-885A-5BA5657BB8B4}"/>
              </a:ext>
            </a:extLst>
          </p:cNvPr>
          <p:cNvSpPr>
            <a:spLocks noGrp="1"/>
          </p:cNvSpPr>
          <p:nvPr>
            <p:ph idx="1"/>
          </p:nvPr>
        </p:nvSpPr>
        <p:spPr>
          <a:xfrm>
            <a:off x="238300" y="2958666"/>
            <a:ext cx="9124600" cy="4826956"/>
          </a:xfrm>
        </p:spPr>
        <p:txBody>
          <a:bodyPr numCol="2" spcCol="720000">
            <a:normAutofit/>
          </a:bodyPr>
          <a:lstStyle/>
          <a:p>
            <a:pPr marL="0" indent="0">
              <a:buNone/>
            </a:pPr>
            <a:r>
              <a:rPr lang="fr-FR" sz="2800" dirty="0">
                <a:latin typeface="+mj-lt"/>
              </a:rPr>
              <a:t>      </a:t>
            </a:r>
            <a:r>
              <a:rPr lang="fr-FR" sz="2400" dirty="0" err="1">
                <a:latin typeface="+mj-lt"/>
              </a:rPr>
              <a:t>Datasets</a:t>
            </a:r>
            <a:endParaRPr lang="fr-FR" sz="2400" dirty="0">
              <a:latin typeface="+mj-lt"/>
            </a:endParaRPr>
          </a:p>
          <a:p>
            <a:pPr marL="0" indent="0">
              <a:buNone/>
            </a:pPr>
            <a:r>
              <a:rPr lang="en-US" sz="1400" dirty="0"/>
              <a:t>Even though the aviation industry is quite protective of its data, we were able to find several open source datasets.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latin typeface="+mj-lt"/>
              </a:rPr>
              <a:t>        </a:t>
            </a:r>
            <a:r>
              <a:rPr lang="en-US" sz="2800" dirty="0">
                <a:latin typeface="+mj-lt"/>
              </a:rPr>
              <a:t> </a:t>
            </a:r>
            <a:r>
              <a:rPr lang="en-US" sz="2400" dirty="0">
                <a:latin typeface="+mj-lt"/>
              </a:rPr>
              <a:t>Data Cleaning</a:t>
            </a:r>
          </a:p>
          <a:p>
            <a:pPr marL="0" indent="0">
              <a:buNone/>
            </a:pPr>
            <a:r>
              <a:rPr lang="en-US" sz="1600" dirty="0"/>
              <a:t>TODO</a:t>
            </a:r>
          </a:p>
          <a:p>
            <a:pPr marL="0" indent="0">
              <a:buNone/>
            </a:pPr>
            <a:endParaRPr lang="en-US" sz="1600" dirty="0"/>
          </a:p>
          <a:p>
            <a:pPr marL="0" indent="0">
              <a:buNone/>
            </a:pPr>
            <a:r>
              <a:rPr lang="en-US" sz="2800" dirty="0">
                <a:latin typeface="+mj-lt"/>
              </a:rPr>
              <a:t>    </a:t>
            </a:r>
          </a:p>
          <a:p>
            <a:pPr marL="0" indent="0">
              <a:buNone/>
            </a:pPr>
            <a:r>
              <a:rPr lang="en-US" sz="2400" dirty="0">
                <a:latin typeface="+mj-lt"/>
              </a:rPr>
              <a:t>   Analysis</a:t>
            </a:r>
          </a:p>
          <a:p>
            <a:pPr marL="0" indent="0">
              <a:buNone/>
            </a:pPr>
            <a:r>
              <a:rPr lang="en-US" sz="1600" dirty="0"/>
              <a:t>TODO</a:t>
            </a:r>
          </a:p>
          <a:p>
            <a:pPr marL="0" indent="0">
              <a:buNone/>
            </a:pPr>
            <a:endParaRPr lang="en-US" sz="1600" dirty="0"/>
          </a:p>
          <a:p>
            <a:pPr marL="0" indent="0">
              <a:buNone/>
            </a:pPr>
            <a:endParaRPr lang="en-US" sz="1600" dirty="0"/>
          </a:p>
          <a:p>
            <a:pPr marL="0" indent="0">
              <a:buNone/>
            </a:pPr>
            <a:endParaRPr lang="en-US" sz="1600" dirty="0"/>
          </a:p>
        </p:txBody>
      </p:sp>
      <p:sp>
        <p:nvSpPr>
          <p:cNvPr id="23" name="ZoneTexte 22">
            <a:extLst>
              <a:ext uri="{FF2B5EF4-FFF2-40B4-BE49-F238E27FC236}">
                <a16:creationId xmlns:a16="http://schemas.microsoft.com/office/drawing/2014/main" id="{A081F6E8-6D24-41C4-B576-A5CBA4780D34}"/>
              </a:ext>
            </a:extLst>
          </p:cNvPr>
          <p:cNvSpPr txBox="1"/>
          <p:nvPr/>
        </p:nvSpPr>
        <p:spPr>
          <a:xfrm>
            <a:off x="106442" y="2128058"/>
            <a:ext cx="9404434" cy="73866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1400" dirty="0"/>
              <a:t>Talking about being "eco responsible" is the trend. But since in our team, we are true students, we were already talking about the next summer holidays. In the middle of the discussion, we suddenly became worried about a specific aspect of the holidays: What role does aviation play in the global carbon emissions?</a:t>
            </a:r>
            <a:endParaRPr lang="fr-FR" sz="1400" dirty="0"/>
          </a:p>
        </p:txBody>
      </p:sp>
      <p:pic>
        <p:nvPicPr>
          <p:cNvPr id="1030" name="Picture 6" descr="Résultat de recherche d'images pour &quot;opensky network logo&quot;&quot;">
            <a:extLst>
              <a:ext uri="{FF2B5EF4-FFF2-40B4-BE49-F238E27FC236}">
                <a16:creationId xmlns:a16="http://schemas.microsoft.com/office/drawing/2014/main" id="{F25086AA-28D1-4C37-B588-882F8C33F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300" y="4308898"/>
            <a:ext cx="1994283" cy="664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wikipedia logo&quot;&quot;">
            <a:extLst>
              <a:ext uri="{FF2B5EF4-FFF2-40B4-BE49-F238E27FC236}">
                <a16:creationId xmlns:a16="http://schemas.microsoft.com/office/drawing/2014/main" id="{B85D1DD7-E581-423B-8771-82E5E55AFE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8965" y="4160875"/>
            <a:ext cx="1047750" cy="9572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e recherche d'images pour &quot;openflights logo&quot;&quot;">
            <a:extLst>
              <a:ext uri="{FF2B5EF4-FFF2-40B4-BE49-F238E27FC236}">
                <a16:creationId xmlns:a16="http://schemas.microsoft.com/office/drawing/2014/main" id="{745C6612-1F7A-4821-ADCD-873E300E341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6787" r="53692" b="37128"/>
          <a:stretch/>
        </p:blipFill>
        <p:spPr bwMode="auto">
          <a:xfrm>
            <a:off x="0" y="5219226"/>
            <a:ext cx="2084607" cy="451413"/>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3">
            <a:extLst>
              <a:ext uri="{FF2B5EF4-FFF2-40B4-BE49-F238E27FC236}">
                <a16:creationId xmlns:a16="http://schemas.microsoft.com/office/drawing/2014/main" id="{3683B665-7CFF-44D0-9E4F-CE5469DC2521}"/>
              </a:ext>
            </a:extLst>
          </p:cNvPr>
          <p:cNvPicPr>
            <a:picLocks noChangeAspect="1"/>
          </p:cNvPicPr>
          <p:nvPr/>
        </p:nvPicPr>
        <p:blipFill>
          <a:blip r:embed="rId8"/>
          <a:stretch>
            <a:fillRect/>
          </a:stretch>
        </p:blipFill>
        <p:spPr>
          <a:xfrm>
            <a:off x="2232583" y="5237439"/>
            <a:ext cx="2477693" cy="433200"/>
          </a:xfrm>
          <a:prstGeom prst="rect">
            <a:avLst/>
          </a:prstGeom>
        </p:spPr>
      </p:pic>
      <p:pic>
        <p:nvPicPr>
          <p:cNvPr id="28" name="Graphique 27" descr="Base de données">
            <a:extLst>
              <a:ext uri="{FF2B5EF4-FFF2-40B4-BE49-F238E27FC236}">
                <a16:creationId xmlns:a16="http://schemas.microsoft.com/office/drawing/2014/main" id="{28F6F4F1-C2E9-48F0-9C7C-D1A0B6B9A0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5980" y="2935600"/>
            <a:ext cx="568486" cy="568486"/>
          </a:xfrm>
          <a:prstGeom prst="rect">
            <a:avLst/>
          </a:prstGeom>
        </p:spPr>
      </p:pic>
      <p:pic>
        <p:nvPicPr>
          <p:cNvPr id="32" name="Graphique 31" descr="Serpillière et seau">
            <a:extLst>
              <a:ext uri="{FF2B5EF4-FFF2-40B4-BE49-F238E27FC236}">
                <a16:creationId xmlns:a16="http://schemas.microsoft.com/office/drawing/2014/main" id="{2239F83E-E8C1-4608-8F2C-F1D698C174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442" y="5854070"/>
            <a:ext cx="614443" cy="614443"/>
          </a:xfrm>
          <a:prstGeom prst="rect">
            <a:avLst/>
          </a:prstGeom>
        </p:spPr>
      </p:pic>
      <p:pic>
        <p:nvPicPr>
          <p:cNvPr id="34" name="Graphique 33" descr="Recherche">
            <a:extLst>
              <a:ext uri="{FF2B5EF4-FFF2-40B4-BE49-F238E27FC236}">
                <a16:creationId xmlns:a16="http://schemas.microsoft.com/office/drawing/2014/main" id="{2549323C-9378-40CC-87E1-F531783520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67178" y="2958665"/>
            <a:ext cx="505706" cy="505706"/>
          </a:xfrm>
          <a:prstGeom prst="rect">
            <a:avLst/>
          </a:prstGeom>
        </p:spPr>
      </p:pic>
      <p:sp>
        <p:nvSpPr>
          <p:cNvPr id="37" name="Rectangle 36">
            <a:extLst>
              <a:ext uri="{FF2B5EF4-FFF2-40B4-BE49-F238E27FC236}">
                <a16:creationId xmlns:a16="http://schemas.microsoft.com/office/drawing/2014/main" id="{C2D4E77B-E8FC-4245-A6BD-8F6674926679}"/>
              </a:ext>
            </a:extLst>
          </p:cNvPr>
          <p:cNvSpPr/>
          <p:nvPr/>
        </p:nvSpPr>
        <p:spPr>
          <a:xfrm>
            <a:off x="16118" y="2883066"/>
            <a:ext cx="4784482" cy="2895404"/>
          </a:xfrm>
          <a:prstGeom prst="rect">
            <a:avLst/>
          </a:prstGeom>
          <a:noFill/>
          <a:ln w="38100" cap="flat" cmpd="sng" algn="ctr">
            <a:solidFill>
              <a:schemeClr val="accent3"/>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fr-FR" dirty="0"/>
          </a:p>
        </p:txBody>
      </p:sp>
      <p:sp>
        <p:nvSpPr>
          <p:cNvPr id="44" name="Rectangle 43">
            <a:extLst>
              <a:ext uri="{FF2B5EF4-FFF2-40B4-BE49-F238E27FC236}">
                <a16:creationId xmlns:a16="http://schemas.microsoft.com/office/drawing/2014/main" id="{247783AA-CF4F-40E1-B5D6-209BD9634E63}"/>
              </a:ext>
            </a:extLst>
          </p:cNvPr>
          <p:cNvSpPr/>
          <p:nvPr/>
        </p:nvSpPr>
        <p:spPr>
          <a:xfrm>
            <a:off x="0" y="5778471"/>
            <a:ext cx="4800600" cy="1675827"/>
          </a:xfrm>
          <a:prstGeom prst="rect">
            <a:avLst/>
          </a:prstGeom>
          <a:noFill/>
          <a:ln w="38100" cap="flat" cmpd="sng" algn="ctr">
            <a:solidFill>
              <a:schemeClr val="accent3"/>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45" name="Rectangle 44">
            <a:extLst>
              <a:ext uri="{FF2B5EF4-FFF2-40B4-BE49-F238E27FC236}">
                <a16:creationId xmlns:a16="http://schemas.microsoft.com/office/drawing/2014/main" id="{D55937DE-3509-486A-A43C-3CE86F60E54A}"/>
              </a:ext>
            </a:extLst>
          </p:cNvPr>
          <p:cNvSpPr/>
          <p:nvPr/>
        </p:nvSpPr>
        <p:spPr>
          <a:xfrm>
            <a:off x="4816718" y="2883067"/>
            <a:ext cx="4768364" cy="4571232"/>
          </a:xfrm>
          <a:prstGeom prst="rect">
            <a:avLst/>
          </a:prstGeom>
          <a:noFill/>
          <a:ln w="38100" cap="flat" cmpd="sng" algn="ctr">
            <a:solidFill>
              <a:schemeClr val="accent3"/>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46" name="Rectangle 45">
            <a:extLst>
              <a:ext uri="{FF2B5EF4-FFF2-40B4-BE49-F238E27FC236}">
                <a16:creationId xmlns:a16="http://schemas.microsoft.com/office/drawing/2014/main" id="{36A9FC02-B0B7-4C96-A846-36195DF16F9A}"/>
              </a:ext>
            </a:extLst>
          </p:cNvPr>
          <p:cNvSpPr/>
          <p:nvPr/>
        </p:nvSpPr>
        <p:spPr>
          <a:xfrm>
            <a:off x="16118" y="2125660"/>
            <a:ext cx="9585082" cy="757406"/>
          </a:xfrm>
          <a:prstGeom prst="rect">
            <a:avLst/>
          </a:prstGeom>
          <a:noFill/>
          <a:ln w="38100" cap="flat" cmpd="sng" algn="ctr">
            <a:solidFill>
              <a:schemeClr val="accent3"/>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38" name="ZoneTexte 37">
            <a:extLst>
              <a:ext uri="{FF2B5EF4-FFF2-40B4-BE49-F238E27FC236}">
                <a16:creationId xmlns:a16="http://schemas.microsoft.com/office/drawing/2014/main" id="{144E3759-C2EC-4464-B4E8-AB68B4C6874A}"/>
              </a:ext>
            </a:extLst>
          </p:cNvPr>
          <p:cNvSpPr txBox="1"/>
          <p:nvPr/>
        </p:nvSpPr>
        <p:spPr>
          <a:xfrm>
            <a:off x="789388" y="7556632"/>
            <a:ext cx="8319054" cy="461665"/>
          </a:xfrm>
          <a:prstGeom prst="rect">
            <a:avLst/>
          </a:prstGeom>
          <a:noFill/>
        </p:spPr>
        <p:txBody>
          <a:bodyPr wrap="square" rtlCol="0">
            <a:spAutoFit/>
          </a:bodyPr>
          <a:lstStyle/>
          <a:p>
            <a:r>
              <a:rPr lang="fr-FR" sz="2400" dirty="0" err="1">
                <a:latin typeface="+mj-lt"/>
              </a:rPr>
              <a:t>Results</a:t>
            </a:r>
            <a:endParaRPr lang="fr-FR" sz="2800" dirty="0">
              <a:latin typeface="+mj-lt"/>
            </a:endParaRPr>
          </a:p>
        </p:txBody>
      </p:sp>
      <p:pic>
        <p:nvPicPr>
          <p:cNvPr id="40" name="Graphique 39" descr="Œil">
            <a:extLst>
              <a:ext uri="{FF2B5EF4-FFF2-40B4-BE49-F238E27FC236}">
                <a16:creationId xmlns:a16="http://schemas.microsoft.com/office/drawing/2014/main" id="{C3105E30-FE11-476A-92A7-5851D465787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01944" y="7473722"/>
            <a:ext cx="623800" cy="623800"/>
          </a:xfrm>
          <a:prstGeom prst="rect">
            <a:avLst/>
          </a:prstGeom>
        </p:spPr>
      </p:pic>
      <p:sp>
        <p:nvSpPr>
          <p:cNvPr id="50" name="Rectangle 49">
            <a:extLst>
              <a:ext uri="{FF2B5EF4-FFF2-40B4-BE49-F238E27FC236}">
                <a16:creationId xmlns:a16="http://schemas.microsoft.com/office/drawing/2014/main" id="{6AFAC55B-0DBF-49E0-928A-670C45A0291A}"/>
              </a:ext>
            </a:extLst>
          </p:cNvPr>
          <p:cNvSpPr/>
          <p:nvPr/>
        </p:nvSpPr>
        <p:spPr>
          <a:xfrm>
            <a:off x="16118" y="7454297"/>
            <a:ext cx="9568964" cy="4571233"/>
          </a:xfrm>
          <a:prstGeom prst="rect">
            <a:avLst/>
          </a:prstGeom>
          <a:noFill/>
          <a:ln w="38100" cap="flat" cmpd="sng" algn="ctr">
            <a:solidFill>
              <a:schemeClr val="accent3"/>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fr-FR"/>
          </a:p>
        </p:txBody>
      </p:sp>
      <p:sp>
        <p:nvSpPr>
          <p:cNvPr id="43" name="ZoneTexte 42">
            <a:extLst>
              <a:ext uri="{FF2B5EF4-FFF2-40B4-BE49-F238E27FC236}">
                <a16:creationId xmlns:a16="http://schemas.microsoft.com/office/drawing/2014/main" id="{2D568226-0C55-4B2F-90E8-275FE8FD8183}"/>
              </a:ext>
            </a:extLst>
          </p:cNvPr>
          <p:cNvSpPr txBox="1"/>
          <p:nvPr/>
        </p:nvSpPr>
        <p:spPr>
          <a:xfrm>
            <a:off x="269423" y="12044956"/>
            <a:ext cx="2339340" cy="769439"/>
          </a:xfrm>
          <a:prstGeom prst="rect">
            <a:avLst/>
          </a:prstGeom>
          <a:noFill/>
        </p:spPr>
        <p:txBody>
          <a:bodyPr wrap="square" rtlCol="0">
            <a:spAutoFit/>
          </a:bodyPr>
          <a:lstStyle/>
          <a:p>
            <a:pPr algn="ctr"/>
            <a:r>
              <a:rPr lang="fr-FR" sz="1600" b="1" dirty="0">
                <a:solidFill>
                  <a:schemeClr val="bg1"/>
                </a:solidFill>
              </a:rPr>
              <a:t>10.99 kg/100km</a:t>
            </a:r>
          </a:p>
          <a:p>
            <a:pPr algn="ctr"/>
            <a:r>
              <a:rPr lang="fr-FR" sz="1400" dirty="0" err="1">
                <a:solidFill>
                  <a:schemeClr val="bg1"/>
                </a:solidFill>
              </a:rPr>
              <a:t>Average</a:t>
            </a:r>
            <a:r>
              <a:rPr lang="fr-FR" sz="1400" dirty="0">
                <a:solidFill>
                  <a:schemeClr val="bg1"/>
                </a:solidFill>
              </a:rPr>
              <a:t> CO2 </a:t>
            </a:r>
            <a:r>
              <a:rPr lang="fr-FR" sz="1400" dirty="0" err="1">
                <a:solidFill>
                  <a:schemeClr val="bg1"/>
                </a:solidFill>
              </a:rPr>
              <a:t>emissions</a:t>
            </a:r>
            <a:r>
              <a:rPr lang="fr-FR" sz="1400" dirty="0">
                <a:solidFill>
                  <a:schemeClr val="bg1"/>
                </a:solidFill>
              </a:rPr>
              <a:t> by </a:t>
            </a:r>
            <a:r>
              <a:rPr lang="fr-FR" sz="1400" dirty="0" err="1">
                <a:solidFill>
                  <a:schemeClr val="bg1"/>
                </a:solidFill>
              </a:rPr>
              <a:t>seat</a:t>
            </a:r>
            <a:r>
              <a:rPr lang="fr-FR" sz="1400" dirty="0">
                <a:solidFill>
                  <a:schemeClr val="bg1"/>
                </a:solidFill>
              </a:rPr>
              <a:t> of Air Wisconsin</a:t>
            </a:r>
          </a:p>
        </p:txBody>
      </p:sp>
      <p:sp>
        <p:nvSpPr>
          <p:cNvPr id="56" name="ZoneTexte 55">
            <a:extLst>
              <a:ext uri="{FF2B5EF4-FFF2-40B4-BE49-F238E27FC236}">
                <a16:creationId xmlns:a16="http://schemas.microsoft.com/office/drawing/2014/main" id="{7F879359-A699-47F8-9CA4-8B329B45FEFC}"/>
              </a:ext>
            </a:extLst>
          </p:cNvPr>
          <p:cNvSpPr txBox="1"/>
          <p:nvPr/>
        </p:nvSpPr>
        <p:spPr>
          <a:xfrm>
            <a:off x="2683505" y="12030522"/>
            <a:ext cx="1936805" cy="769441"/>
          </a:xfrm>
          <a:prstGeom prst="rect">
            <a:avLst/>
          </a:prstGeom>
          <a:noFill/>
        </p:spPr>
        <p:txBody>
          <a:bodyPr wrap="square" rtlCol="0">
            <a:spAutoFit/>
          </a:bodyPr>
          <a:lstStyle/>
          <a:p>
            <a:pPr algn="ctr"/>
            <a:r>
              <a:rPr lang="fr-FR" sz="1600" b="1" dirty="0">
                <a:solidFill>
                  <a:schemeClr val="bg1"/>
                </a:solidFill>
              </a:rPr>
              <a:t>Boeing A220-300</a:t>
            </a:r>
          </a:p>
          <a:p>
            <a:pPr algn="ctr"/>
            <a:r>
              <a:rPr lang="fr-FR" sz="1400" dirty="0">
                <a:solidFill>
                  <a:schemeClr val="bg1"/>
                </a:solidFill>
              </a:rPr>
              <a:t>Least </a:t>
            </a:r>
            <a:r>
              <a:rPr lang="fr-FR" sz="1400" dirty="0" err="1">
                <a:solidFill>
                  <a:schemeClr val="bg1"/>
                </a:solidFill>
              </a:rPr>
              <a:t>pollutant</a:t>
            </a:r>
            <a:r>
              <a:rPr lang="fr-FR" sz="1400" dirty="0">
                <a:solidFill>
                  <a:schemeClr val="bg1"/>
                </a:solidFill>
              </a:rPr>
              <a:t> </a:t>
            </a:r>
            <a:r>
              <a:rPr lang="fr-FR" sz="1400" dirty="0" err="1">
                <a:solidFill>
                  <a:schemeClr val="bg1"/>
                </a:solidFill>
              </a:rPr>
              <a:t>widely-used</a:t>
            </a:r>
            <a:r>
              <a:rPr lang="fr-FR" sz="1400" dirty="0">
                <a:solidFill>
                  <a:schemeClr val="bg1"/>
                </a:solidFill>
              </a:rPr>
              <a:t> </a:t>
            </a:r>
            <a:r>
              <a:rPr lang="fr-FR" sz="1400" dirty="0" err="1">
                <a:solidFill>
                  <a:schemeClr val="bg1"/>
                </a:solidFill>
              </a:rPr>
              <a:t>aircraft</a:t>
            </a:r>
            <a:endParaRPr lang="fr-FR" sz="1400" dirty="0">
              <a:solidFill>
                <a:schemeClr val="bg1"/>
              </a:solidFill>
            </a:endParaRPr>
          </a:p>
        </p:txBody>
      </p:sp>
      <p:sp>
        <p:nvSpPr>
          <p:cNvPr id="57" name="ZoneTexte 56">
            <a:extLst>
              <a:ext uri="{FF2B5EF4-FFF2-40B4-BE49-F238E27FC236}">
                <a16:creationId xmlns:a16="http://schemas.microsoft.com/office/drawing/2014/main" id="{092C43CC-2140-402E-8173-A7A66EB15277}"/>
              </a:ext>
            </a:extLst>
          </p:cNvPr>
          <p:cNvSpPr txBox="1"/>
          <p:nvPr/>
        </p:nvSpPr>
        <p:spPr>
          <a:xfrm>
            <a:off x="4698480" y="12044954"/>
            <a:ext cx="2320522" cy="769441"/>
          </a:xfrm>
          <a:prstGeom prst="rect">
            <a:avLst/>
          </a:prstGeom>
          <a:noFill/>
        </p:spPr>
        <p:txBody>
          <a:bodyPr wrap="square" rtlCol="0">
            <a:spAutoFit/>
          </a:bodyPr>
          <a:lstStyle/>
          <a:p>
            <a:pPr algn="ctr"/>
            <a:r>
              <a:rPr lang="fr-FR" sz="1600" b="1" dirty="0">
                <a:solidFill>
                  <a:schemeClr val="bg1"/>
                </a:solidFill>
              </a:rPr>
              <a:t>5.16 kg/100km</a:t>
            </a:r>
          </a:p>
          <a:p>
            <a:pPr algn="ctr"/>
            <a:r>
              <a:rPr lang="fr-FR" sz="1400" dirty="0" err="1">
                <a:solidFill>
                  <a:schemeClr val="bg1"/>
                </a:solidFill>
              </a:rPr>
              <a:t>Average</a:t>
            </a:r>
            <a:r>
              <a:rPr lang="fr-FR" sz="1400" dirty="0">
                <a:solidFill>
                  <a:schemeClr val="bg1"/>
                </a:solidFill>
              </a:rPr>
              <a:t> CO2 </a:t>
            </a:r>
            <a:r>
              <a:rPr lang="fr-FR" sz="1400" dirty="0" err="1">
                <a:solidFill>
                  <a:schemeClr val="bg1"/>
                </a:solidFill>
              </a:rPr>
              <a:t>emissions</a:t>
            </a:r>
            <a:r>
              <a:rPr lang="fr-FR" sz="1400" dirty="0">
                <a:solidFill>
                  <a:schemeClr val="bg1"/>
                </a:solidFill>
              </a:rPr>
              <a:t> by </a:t>
            </a:r>
            <a:r>
              <a:rPr lang="fr-FR" sz="1400" dirty="0" err="1">
                <a:solidFill>
                  <a:schemeClr val="bg1"/>
                </a:solidFill>
              </a:rPr>
              <a:t>seat</a:t>
            </a:r>
            <a:r>
              <a:rPr lang="fr-FR" sz="1400" dirty="0">
                <a:solidFill>
                  <a:schemeClr val="bg1"/>
                </a:solidFill>
              </a:rPr>
              <a:t> of </a:t>
            </a:r>
            <a:r>
              <a:rPr lang="fr-FR" sz="1400" dirty="0" err="1">
                <a:solidFill>
                  <a:schemeClr val="bg1"/>
                </a:solidFill>
              </a:rPr>
              <a:t>GoAir</a:t>
            </a:r>
            <a:endParaRPr lang="fr-FR" sz="1400" dirty="0">
              <a:solidFill>
                <a:schemeClr val="bg1"/>
              </a:solidFill>
            </a:endParaRPr>
          </a:p>
        </p:txBody>
      </p:sp>
      <p:sp>
        <p:nvSpPr>
          <p:cNvPr id="58" name="ZoneTexte 57">
            <a:extLst>
              <a:ext uri="{FF2B5EF4-FFF2-40B4-BE49-F238E27FC236}">
                <a16:creationId xmlns:a16="http://schemas.microsoft.com/office/drawing/2014/main" id="{4CAB9EA8-2083-421C-B9F4-4559A907397D}"/>
              </a:ext>
            </a:extLst>
          </p:cNvPr>
          <p:cNvSpPr txBox="1"/>
          <p:nvPr/>
        </p:nvSpPr>
        <p:spPr>
          <a:xfrm>
            <a:off x="7097172" y="12023892"/>
            <a:ext cx="2015720" cy="769441"/>
          </a:xfrm>
          <a:prstGeom prst="rect">
            <a:avLst/>
          </a:prstGeom>
          <a:noFill/>
        </p:spPr>
        <p:txBody>
          <a:bodyPr wrap="square" rtlCol="0">
            <a:spAutoFit/>
          </a:bodyPr>
          <a:lstStyle/>
          <a:p>
            <a:pPr algn="ctr"/>
            <a:r>
              <a:rPr lang="fr-FR" sz="1600" b="1" dirty="0">
                <a:solidFill>
                  <a:schemeClr val="bg1"/>
                </a:solidFill>
              </a:rPr>
              <a:t>Bombardier CRJ-100</a:t>
            </a:r>
          </a:p>
          <a:p>
            <a:pPr algn="ctr"/>
            <a:r>
              <a:rPr lang="fr-FR" sz="1400" dirty="0">
                <a:solidFill>
                  <a:schemeClr val="bg1"/>
                </a:solidFill>
              </a:rPr>
              <a:t>Most </a:t>
            </a:r>
            <a:r>
              <a:rPr lang="fr-FR" sz="1400" dirty="0" err="1">
                <a:solidFill>
                  <a:schemeClr val="bg1"/>
                </a:solidFill>
              </a:rPr>
              <a:t>pollutant</a:t>
            </a:r>
            <a:r>
              <a:rPr lang="fr-FR" sz="1400" dirty="0">
                <a:solidFill>
                  <a:schemeClr val="bg1"/>
                </a:solidFill>
              </a:rPr>
              <a:t> </a:t>
            </a:r>
            <a:r>
              <a:rPr lang="fr-FR" sz="1400" dirty="0" err="1">
                <a:solidFill>
                  <a:schemeClr val="bg1"/>
                </a:solidFill>
              </a:rPr>
              <a:t>widely-used</a:t>
            </a:r>
            <a:r>
              <a:rPr lang="fr-FR" sz="1400" dirty="0">
                <a:solidFill>
                  <a:schemeClr val="bg1"/>
                </a:solidFill>
              </a:rPr>
              <a:t> </a:t>
            </a:r>
            <a:r>
              <a:rPr lang="fr-FR" sz="1400" dirty="0" err="1">
                <a:solidFill>
                  <a:schemeClr val="bg1"/>
                </a:solidFill>
              </a:rPr>
              <a:t>aircraft</a:t>
            </a:r>
            <a:endParaRPr lang="fr-FR" sz="1400" dirty="0">
              <a:solidFill>
                <a:schemeClr val="bg1"/>
              </a:solidFill>
            </a:endParaRPr>
          </a:p>
        </p:txBody>
      </p:sp>
      <p:pic>
        <p:nvPicPr>
          <p:cNvPr id="49" name="Image 48" descr="Une image contenant capture d’écran&#10;&#10;Description générée automatiquement">
            <a:extLst>
              <a:ext uri="{FF2B5EF4-FFF2-40B4-BE49-F238E27FC236}">
                <a16:creationId xmlns:a16="http://schemas.microsoft.com/office/drawing/2014/main" id="{77EC0F5C-BD5E-48F5-AE20-363751A1A482}"/>
              </a:ext>
            </a:extLst>
          </p:cNvPr>
          <p:cNvPicPr>
            <a:picLocks noChangeAspect="1"/>
          </p:cNvPicPr>
          <p:nvPr/>
        </p:nvPicPr>
        <p:blipFill rotWithShape="1">
          <a:blip r:embed="rId17">
            <a:extLst>
              <a:ext uri="{28A0092B-C50C-407E-A947-70E740481C1C}">
                <a14:useLocalDpi xmlns:a14="http://schemas.microsoft.com/office/drawing/2010/main" val="0"/>
              </a:ext>
            </a:extLst>
          </a:blip>
          <a:srcRect t="14827"/>
          <a:stretch/>
        </p:blipFill>
        <p:spPr>
          <a:xfrm>
            <a:off x="269423" y="8203687"/>
            <a:ext cx="3868065" cy="2006557"/>
          </a:xfrm>
          <a:prstGeom prst="rect">
            <a:avLst/>
          </a:prstGeom>
        </p:spPr>
      </p:pic>
      <p:pic>
        <p:nvPicPr>
          <p:cNvPr id="52" name="Image 51" descr="Une image contenant table, blanc&#10;&#10;Description générée automatiquement">
            <a:extLst>
              <a:ext uri="{FF2B5EF4-FFF2-40B4-BE49-F238E27FC236}">
                <a16:creationId xmlns:a16="http://schemas.microsoft.com/office/drawing/2014/main" id="{D58D47D8-FA3E-4A80-B988-11EA3254600D}"/>
              </a:ext>
            </a:extLst>
          </p:cNvPr>
          <p:cNvPicPr>
            <a:picLocks noChangeAspect="1"/>
          </p:cNvPicPr>
          <p:nvPr/>
        </p:nvPicPr>
        <p:blipFill rotWithShape="1">
          <a:blip r:embed="rId18">
            <a:extLst>
              <a:ext uri="{28A0092B-C50C-407E-A947-70E740481C1C}">
                <a14:useLocalDpi xmlns:a14="http://schemas.microsoft.com/office/drawing/2010/main" val="0"/>
              </a:ext>
            </a:extLst>
          </a:blip>
          <a:srcRect t="15322"/>
          <a:stretch/>
        </p:blipFill>
        <p:spPr>
          <a:xfrm>
            <a:off x="5347448" y="8135967"/>
            <a:ext cx="3335403" cy="2006557"/>
          </a:xfrm>
          <a:prstGeom prst="rect">
            <a:avLst/>
          </a:prstGeom>
        </p:spPr>
      </p:pic>
      <p:pic>
        <p:nvPicPr>
          <p:cNvPr id="54" name="Image 53" descr="Une image contenant capture d’écran&#10;&#10;Description générée automatiquement">
            <a:extLst>
              <a:ext uri="{FF2B5EF4-FFF2-40B4-BE49-F238E27FC236}">
                <a16:creationId xmlns:a16="http://schemas.microsoft.com/office/drawing/2014/main" id="{9F95BC9D-7557-4DD6-9425-9C038A69EC1E}"/>
              </a:ext>
            </a:extLst>
          </p:cNvPr>
          <p:cNvPicPr>
            <a:picLocks noChangeAspect="1"/>
          </p:cNvPicPr>
          <p:nvPr/>
        </p:nvPicPr>
        <p:blipFill rotWithShape="1">
          <a:blip r:embed="rId19">
            <a:extLst>
              <a:ext uri="{28A0092B-C50C-407E-A947-70E740481C1C}">
                <a14:useLocalDpi xmlns:a14="http://schemas.microsoft.com/office/drawing/2010/main" val="0"/>
              </a:ext>
            </a:extLst>
          </a:blip>
          <a:srcRect t="14779" b="4961"/>
          <a:stretch/>
        </p:blipFill>
        <p:spPr>
          <a:xfrm>
            <a:off x="5427181" y="10267966"/>
            <a:ext cx="3255670" cy="1722623"/>
          </a:xfrm>
          <a:prstGeom prst="rect">
            <a:avLst/>
          </a:prstGeom>
        </p:spPr>
      </p:pic>
      <p:pic>
        <p:nvPicPr>
          <p:cNvPr id="59" name="Image 58" descr="Une image contenant fleur&#10;&#10;Description générée automatiquement">
            <a:extLst>
              <a:ext uri="{FF2B5EF4-FFF2-40B4-BE49-F238E27FC236}">
                <a16:creationId xmlns:a16="http://schemas.microsoft.com/office/drawing/2014/main" id="{4B90D818-D511-4873-9C80-2392F4A28932}"/>
              </a:ext>
            </a:extLst>
          </p:cNvPr>
          <p:cNvPicPr>
            <a:picLocks noChangeAspect="1"/>
          </p:cNvPicPr>
          <p:nvPr/>
        </p:nvPicPr>
        <p:blipFill rotWithShape="1">
          <a:blip r:embed="rId20">
            <a:extLst>
              <a:ext uri="{28A0092B-C50C-407E-A947-70E740481C1C}">
                <a14:useLocalDpi xmlns:a14="http://schemas.microsoft.com/office/drawing/2010/main" val="0"/>
              </a:ext>
            </a:extLst>
          </a:blip>
          <a:srcRect l="31029" t="20075" r="29200" b="30311"/>
          <a:stretch/>
        </p:blipFill>
        <p:spPr>
          <a:xfrm>
            <a:off x="881328" y="10483627"/>
            <a:ext cx="2406558" cy="1524596"/>
          </a:xfrm>
          <a:prstGeom prst="rect">
            <a:avLst/>
          </a:prstGeom>
        </p:spPr>
      </p:pic>
      <p:sp>
        <p:nvSpPr>
          <p:cNvPr id="60" name="ZoneTexte 59">
            <a:extLst>
              <a:ext uri="{FF2B5EF4-FFF2-40B4-BE49-F238E27FC236}">
                <a16:creationId xmlns:a16="http://schemas.microsoft.com/office/drawing/2014/main" id="{EE55AC07-98E9-4E3E-8B4E-2239C0026AE6}"/>
              </a:ext>
            </a:extLst>
          </p:cNvPr>
          <p:cNvSpPr txBox="1"/>
          <p:nvPr/>
        </p:nvSpPr>
        <p:spPr>
          <a:xfrm>
            <a:off x="1334017" y="7971240"/>
            <a:ext cx="1501180" cy="307777"/>
          </a:xfrm>
          <a:prstGeom prst="rect">
            <a:avLst/>
          </a:prstGeom>
          <a:noFill/>
        </p:spPr>
        <p:txBody>
          <a:bodyPr wrap="none" rtlCol="0">
            <a:spAutoFit/>
          </a:bodyPr>
          <a:lstStyle/>
          <a:p>
            <a:r>
              <a:rPr lang="fr-FR" sz="1400" dirty="0" err="1">
                <a:latin typeface="+mj-lt"/>
              </a:rPr>
              <a:t>Build</a:t>
            </a:r>
            <a:r>
              <a:rPr lang="fr-FR" sz="1400" dirty="0">
                <a:latin typeface="+mj-lt"/>
              </a:rPr>
              <a:t> data </a:t>
            </a:r>
            <a:r>
              <a:rPr lang="fr-FR" sz="1400" dirty="0" err="1">
                <a:latin typeface="+mj-lt"/>
              </a:rPr>
              <a:t>matters</a:t>
            </a:r>
            <a:endParaRPr lang="fr-FR" sz="1400" dirty="0">
              <a:latin typeface="+mj-lt"/>
            </a:endParaRPr>
          </a:p>
        </p:txBody>
      </p:sp>
      <p:sp>
        <p:nvSpPr>
          <p:cNvPr id="69" name="ZoneTexte 68">
            <a:extLst>
              <a:ext uri="{FF2B5EF4-FFF2-40B4-BE49-F238E27FC236}">
                <a16:creationId xmlns:a16="http://schemas.microsoft.com/office/drawing/2014/main" id="{6DE26F81-7A50-4AF3-B161-BBC8C09EFB67}"/>
              </a:ext>
            </a:extLst>
          </p:cNvPr>
          <p:cNvSpPr txBox="1"/>
          <p:nvPr/>
        </p:nvSpPr>
        <p:spPr>
          <a:xfrm>
            <a:off x="1550746" y="10242404"/>
            <a:ext cx="1074781" cy="307777"/>
          </a:xfrm>
          <a:prstGeom prst="rect">
            <a:avLst/>
          </a:prstGeom>
          <a:noFill/>
        </p:spPr>
        <p:txBody>
          <a:bodyPr wrap="none" rtlCol="0">
            <a:spAutoFit/>
          </a:bodyPr>
          <a:lstStyle/>
          <a:p>
            <a:r>
              <a:rPr lang="fr-FR" sz="1400" dirty="0" err="1">
                <a:latin typeface="+mj-lt"/>
              </a:rPr>
              <a:t>Where</a:t>
            </a:r>
            <a:r>
              <a:rPr lang="fr-FR" sz="1400" dirty="0">
                <a:latin typeface="+mj-lt"/>
              </a:rPr>
              <a:t> to </a:t>
            </a:r>
            <a:r>
              <a:rPr lang="fr-FR" sz="1400" dirty="0" err="1">
                <a:latin typeface="+mj-lt"/>
              </a:rPr>
              <a:t>fly</a:t>
            </a:r>
            <a:endParaRPr lang="fr-FR" sz="1400" dirty="0">
              <a:latin typeface="+mj-lt"/>
            </a:endParaRPr>
          </a:p>
        </p:txBody>
      </p:sp>
      <p:sp>
        <p:nvSpPr>
          <p:cNvPr id="70" name="ZoneTexte 69">
            <a:extLst>
              <a:ext uri="{FF2B5EF4-FFF2-40B4-BE49-F238E27FC236}">
                <a16:creationId xmlns:a16="http://schemas.microsoft.com/office/drawing/2014/main" id="{D57ADAE1-C20A-4D71-9589-B2EAAC539708}"/>
              </a:ext>
            </a:extLst>
          </p:cNvPr>
          <p:cNvSpPr txBox="1"/>
          <p:nvPr/>
        </p:nvSpPr>
        <p:spPr>
          <a:xfrm>
            <a:off x="6278620" y="7890107"/>
            <a:ext cx="1396536" cy="307777"/>
          </a:xfrm>
          <a:prstGeom prst="rect">
            <a:avLst/>
          </a:prstGeom>
          <a:noFill/>
        </p:spPr>
        <p:txBody>
          <a:bodyPr wrap="none" rtlCol="0">
            <a:spAutoFit/>
          </a:bodyPr>
          <a:lstStyle/>
          <a:p>
            <a:r>
              <a:rPr lang="fr-FR" sz="1400" dirty="0">
                <a:latin typeface="+mj-lt"/>
              </a:rPr>
              <a:t>Distance </a:t>
            </a:r>
            <a:r>
              <a:rPr lang="fr-FR" sz="1400" dirty="0" err="1">
                <a:latin typeface="+mj-lt"/>
              </a:rPr>
              <a:t>matters</a:t>
            </a:r>
            <a:endParaRPr lang="fr-FR" sz="1400" dirty="0">
              <a:latin typeface="+mj-lt"/>
            </a:endParaRPr>
          </a:p>
        </p:txBody>
      </p:sp>
      <p:sp>
        <p:nvSpPr>
          <p:cNvPr id="71" name="ZoneTexte 70">
            <a:extLst>
              <a:ext uri="{FF2B5EF4-FFF2-40B4-BE49-F238E27FC236}">
                <a16:creationId xmlns:a16="http://schemas.microsoft.com/office/drawing/2014/main" id="{957A8952-0E73-4C1B-94B3-CBD0AD9FCD0D}"/>
              </a:ext>
            </a:extLst>
          </p:cNvPr>
          <p:cNvSpPr txBox="1"/>
          <p:nvPr/>
        </p:nvSpPr>
        <p:spPr>
          <a:xfrm>
            <a:off x="6427063" y="10036344"/>
            <a:ext cx="1097223" cy="307777"/>
          </a:xfrm>
          <a:prstGeom prst="rect">
            <a:avLst/>
          </a:prstGeom>
          <a:noFill/>
        </p:spPr>
        <p:txBody>
          <a:bodyPr wrap="none" rtlCol="0">
            <a:spAutoFit/>
          </a:bodyPr>
          <a:lstStyle/>
          <a:p>
            <a:r>
              <a:rPr lang="fr-FR" sz="1400" dirty="0">
                <a:latin typeface="+mj-lt"/>
              </a:rPr>
              <a:t>Size </a:t>
            </a:r>
            <a:r>
              <a:rPr lang="fr-FR" sz="1400" dirty="0" err="1">
                <a:latin typeface="+mj-lt"/>
              </a:rPr>
              <a:t>matters</a:t>
            </a:r>
            <a:endParaRPr lang="fr-FR" sz="1400" dirty="0">
              <a:latin typeface="+mj-lt"/>
            </a:endParaRPr>
          </a:p>
        </p:txBody>
      </p:sp>
    </p:spTree>
    <p:extLst>
      <p:ext uri="{BB962C8B-B14F-4D97-AF65-F5344CB8AC3E}">
        <p14:creationId xmlns:p14="http://schemas.microsoft.com/office/powerpoint/2010/main" val="1724672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184</Words>
  <Application>Microsoft Office PowerPoint</Application>
  <PresentationFormat>A3 (297 x 420 mm)</PresentationFormat>
  <Paragraphs>38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Johan Barthas</dc:creator>
  <cp:lastModifiedBy>Johan Barthas</cp:lastModifiedBy>
  <cp:revision>19</cp:revision>
  <dcterms:created xsi:type="dcterms:W3CDTF">2020-01-11T19:18:16Z</dcterms:created>
  <dcterms:modified xsi:type="dcterms:W3CDTF">2020-01-11T22:05:54Z</dcterms:modified>
</cp:coreProperties>
</file>