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6" r:id="rId2"/>
    <p:sldId id="257" r:id="rId3"/>
    <p:sldId id="293" r:id="rId4"/>
    <p:sldId id="292" r:id="rId5"/>
    <p:sldId id="295" r:id="rId6"/>
    <p:sldId id="267" r:id="rId7"/>
    <p:sldId id="305" r:id="rId8"/>
    <p:sldId id="268" r:id="rId9"/>
    <p:sldId id="297" r:id="rId10"/>
    <p:sldId id="271" r:id="rId11"/>
    <p:sldId id="312" r:id="rId12"/>
    <p:sldId id="303" r:id="rId13"/>
    <p:sldId id="272" r:id="rId14"/>
    <p:sldId id="306" r:id="rId15"/>
    <p:sldId id="284" r:id="rId16"/>
    <p:sldId id="304" r:id="rId17"/>
    <p:sldId id="307" r:id="rId18"/>
    <p:sldId id="285" r:id="rId19"/>
    <p:sldId id="298" r:id="rId20"/>
    <p:sldId id="308" r:id="rId21"/>
    <p:sldId id="286" r:id="rId22"/>
    <p:sldId id="299" r:id="rId23"/>
    <p:sldId id="309" r:id="rId24"/>
    <p:sldId id="287" r:id="rId25"/>
    <p:sldId id="300" r:id="rId26"/>
    <p:sldId id="310" r:id="rId27"/>
    <p:sldId id="301" r:id="rId28"/>
    <p:sldId id="314" r:id="rId29"/>
    <p:sldId id="289" r:id="rId30"/>
    <p:sldId id="315" r:id="rId31"/>
    <p:sldId id="290" r:id="rId32"/>
    <p:sldId id="302" r:id="rId33"/>
    <p:sldId id="311" r:id="rId34"/>
    <p:sldId id="280" r:id="rId35"/>
    <p:sldId id="313" r:id="rId36"/>
    <p:sldId id="281" r:id="rId37"/>
    <p:sldId id="283" r:id="rId38"/>
    <p:sldId id="316" r:id="rId39"/>
  </p:sldIdLst>
  <p:sldSz cx="20104100" cy="11309350"/>
  <p:notesSz cx="20104100" cy="113093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4591"/>
    <a:srgbClr val="F0B218"/>
    <a:srgbClr val="9D2F2F"/>
    <a:srgbClr val="82AAEA"/>
    <a:srgbClr val="3B80BF"/>
    <a:srgbClr val="9ABAEE"/>
    <a:srgbClr val="2264D0"/>
    <a:srgbClr val="5D91E5"/>
    <a:srgbClr val="91B27A"/>
    <a:srgbClr val="3C82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97" autoAdjust="0"/>
  </p:normalViewPr>
  <p:slideViewPr>
    <p:cSldViewPr>
      <p:cViewPr varScale="1">
        <p:scale>
          <a:sx n="48" d="100"/>
          <a:sy n="4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0FE404C6-50F1-4376-95CC-1D4ECCC7D4F3}" type="datetimeFigureOut">
              <a:rPr lang="en-US" smtClean="0"/>
              <a:t>5/22/2023</a:t>
            </a:fld>
            <a:endParaRPr lang="en-US"/>
          </a:p>
        </p:txBody>
      </p:sp>
      <p:sp>
        <p:nvSpPr>
          <p:cNvPr id="4" name="Slide Image Placeholder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9C666205-1808-4D7C-9C39-95E743C0EDD5}" type="slidenum">
              <a:rPr lang="en-US" smtClean="0"/>
              <a:t>‹#›</a:t>
            </a:fld>
            <a:endParaRPr lang="en-US"/>
          </a:p>
        </p:txBody>
      </p:sp>
    </p:spTree>
    <p:extLst>
      <p:ext uri="{BB962C8B-B14F-4D97-AF65-F5344CB8AC3E}">
        <p14:creationId xmlns:p14="http://schemas.microsoft.com/office/powerpoint/2010/main" val="3191304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2</a:t>
            </a:fld>
            <a:endParaRPr lang="en-US"/>
          </a:p>
        </p:txBody>
      </p:sp>
    </p:spTree>
    <p:extLst>
      <p:ext uri="{BB962C8B-B14F-4D97-AF65-F5344CB8AC3E}">
        <p14:creationId xmlns:p14="http://schemas.microsoft.com/office/powerpoint/2010/main" val="30312296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11</a:t>
            </a:fld>
            <a:endParaRPr lang="en-US"/>
          </a:p>
        </p:txBody>
      </p:sp>
    </p:spTree>
    <p:extLst>
      <p:ext uri="{BB962C8B-B14F-4D97-AF65-F5344CB8AC3E}">
        <p14:creationId xmlns:p14="http://schemas.microsoft.com/office/powerpoint/2010/main" val="3849074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12</a:t>
            </a:fld>
            <a:endParaRPr lang="en-US"/>
          </a:p>
        </p:txBody>
      </p:sp>
    </p:spTree>
    <p:extLst>
      <p:ext uri="{BB962C8B-B14F-4D97-AF65-F5344CB8AC3E}">
        <p14:creationId xmlns:p14="http://schemas.microsoft.com/office/powerpoint/2010/main" val="489760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13</a:t>
            </a:fld>
            <a:endParaRPr lang="en-US"/>
          </a:p>
        </p:txBody>
      </p:sp>
    </p:spTree>
    <p:extLst>
      <p:ext uri="{BB962C8B-B14F-4D97-AF65-F5344CB8AC3E}">
        <p14:creationId xmlns:p14="http://schemas.microsoft.com/office/powerpoint/2010/main" val="1628486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14</a:t>
            </a:fld>
            <a:endParaRPr lang="en-US"/>
          </a:p>
        </p:txBody>
      </p:sp>
    </p:spTree>
    <p:extLst>
      <p:ext uri="{BB962C8B-B14F-4D97-AF65-F5344CB8AC3E}">
        <p14:creationId xmlns:p14="http://schemas.microsoft.com/office/powerpoint/2010/main" val="599634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15</a:t>
            </a:fld>
            <a:endParaRPr lang="en-US"/>
          </a:p>
        </p:txBody>
      </p:sp>
    </p:spTree>
    <p:extLst>
      <p:ext uri="{BB962C8B-B14F-4D97-AF65-F5344CB8AC3E}">
        <p14:creationId xmlns:p14="http://schemas.microsoft.com/office/powerpoint/2010/main" val="36207717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16</a:t>
            </a:fld>
            <a:endParaRPr lang="en-US"/>
          </a:p>
        </p:txBody>
      </p:sp>
    </p:spTree>
    <p:extLst>
      <p:ext uri="{BB962C8B-B14F-4D97-AF65-F5344CB8AC3E}">
        <p14:creationId xmlns:p14="http://schemas.microsoft.com/office/powerpoint/2010/main" val="1106117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17</a:t>
            </a:fld>
            <a:endParaRPr lang="en-US"/>
          </a:p>
        </p:txBody>
      </p:sp>
    </p:spTree>
    <p:extLst>
      <p:ext uri="{BB962C8B-B14F-4D97-AF65-F5344CB8AC3E}">
        <p14:creationId xmlns:p14="http://schemas.microsoft.com/office/powerpoint/2010/main" val="688291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18</a:t>
            </a:fld>
            <a:endParaRPr lang="en-US"/>
          </a:p>
        </p:txBody>
      </p:sp>
    </p:spTree>
    <p:extLst>
      <p:ext uri="{BB962C8B-B14F-4D97-AF65-F5344CB8AC3E}">
        <p14:creationId xmlns:p14="http://schemas.microsoft.com/office/powerpoint/2010/main" val="1423572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19</a:t>
            </a:fld>
            <a:endParaRPr lang="en-US"/>
          </a:p>
        </p:txBody>
      </p:sp>
    </p:spTree>
    <p:extLst>
      <p:ext uri="{BB962C8B-B14F-4D97-AF65-F5344CB8AC3E}">
        <p14:creationId xmlns:p14="http://schemas.microsoft.com/office/powerpoint/2010/main" val="26809849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20</a:t>
            </a:fld>
            <a:endParaRPr lang="en-US"/>
          </a:p>
        </p:txBody>
      </p:sp>
    </p:spTree>
    <p:extLst>
      <p:ext uri="{BB962C8B-B14F-4D97-AF65-F5344CB8AC3E}">
        <p14:creationId xmlns:p14="http://schemas.microsoft.com/office/powerpoint/2010/main" val="491795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3</a:t>
            </a:fld>
            <a:endParaRPr lang="en-US"/>
          </a:p>
        </p:txBody>
      </p:sp>
    </p:spTree>
    <p:extLst>
      <p:ext uri="{BB962C8B-B14F-4D97-AF65-F5344CB8AC3E}">
        <p14:creationId xmlns:p14="http://schemas.microsoft.com/office/powerpoint/2010/main" val="38542432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21</a:t>
            </a:fld>
            <a:endParaRPr lang="en-US"/>
          </a:p>
        </p:txBody>
      </p:sp>
    </p:spTree>
    <p:extLst>
      <p:ext uri="{BB962C8B-B14F-4D97-AF65-F5344CB8AC3E}">
        <p14:creationId xmlns:p14="http://schemas.microsoft.com/office/powerpoint/2010/main" val="2124736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22</a:t>
            </a:fld>
            <a:endParaRPr lang="en-US"/>
          </a:p>
        </p:txBody>
      </p:sp>
    </p:spTree>
    <p:extLst>
      <p:ext uri="{BB962C8B-B14F-4D97-AF65-F5344CB8AC3E}">
        <p14:creationId xmlns:p14="http://schemas.microsoft.com/office/powerpoint/2010/main" val="27015863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23</a:t>
            </a:fld>
            <a:endParaRPr lang="en-US"/>
          </a:p>
        </p:txBody>
      </p:sp>
    </p:spTree>
    <p:extLst>
      <p:ext uri="{BB962C8B-B14F-4D97-AF65-F5344CB8AC3E}">
        <p14:creationId xmlns:p14="http://schemas.microsoft.com/office/powerpoint/2010/main" val="21589689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24</a:t>
            </a:fld>
            <a:endParaRPr lang="en-US"/>
          </a:p>
        </p:txBody>
      </p:sp>
    </p:spTree>
    <p:extLst>
      <p:ext uri="{BB962C8B-B14F-4D97-AF65-F5344CB8AC3E}">
        <p14:creationId xmlns:p14="http://schemas.microsoft.com/office/powerpoint/2010/main" val="23947345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25</a:t>
            </a:fld>
            <a:endParaRPr lang="en-US"/>
          </a:p>
        </p:txBody>
      </p:sp>
    </p:spTree>
    <p:extLst>
      <p:ext uri="{BB962C8B-B14F-4D97-AF65-F5344CB8AC3E}">
        <p14:creationId xmlns:p14="http://schemas.microsoft.com/office/powerpoint/2010/main" val="11145182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26</a:t>
            </a:fld>
            <a:endParaRPr lang="en-US"/>
          </a:p>
        </p:txBody>
      </p:sp>
    </p:spTree>
    <p:extLst>
      <p:ext uri="{BB962C8B-B14F-4D97-AF65-F5344CB8AC3E}">
        <p14:creationId xmlns:p14="http://schemas.microsoft.com/office/powerpoint/2010/main" val="41368134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27</a:t>
            </a:fld>
            <a:endParaRPr lang="en-US"/>
          </a:p>
        </p:txBody>
      </p:sp>
    </p:spTree>
    <p:extLst>
      <p:ext uri="{BB962C8B-B14F-4D97-AF65-F5344CB8AC3E}">
        <p14:creationId xmlns:p14="http://schemas.microsoft.com/office/powerpoint/2010/main" val="28501354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28</a:t>
            </a:fld>
            <a:endParaRPr lang="en-US"/>
          </a:p>
        </p:txBody>
      </p:sp>
    </p:spTree>
    <p:extLst>
      <p:ext uri="{BB962C8B-B14F-4D97-AF65-F5344CB8AC3E}">
        <p14:creationId xmlns:p14="http://schemas.microsoft.com/office/powerpoint/2010/main" val="7188792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29</a:t>
            </a:fld>
            <a:endParaRPr lang="en-US"/>
          </a:p>
        </p:txBody>
      </p:sp>
    </p:spTree>
    <p:extLst>
      <p:ext uri="{BB962C8B-B14F-4D97-AF65-F5344CB8AC3E}">
        <p14:creationId xmlns:p14="http://schemas.microsoft.com/office/powerpoint/2010/main" val="11126180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30</a:t>
            </a:fld>
            <a:endParaRPr lang="en-US"/>
          </a:p>
        </p:txBody>
      </p:sp>
    </p:spTree>
    <p:extLst>
      <p:ext uri="{BB962C8B-B14F-4D97-AF65-F5344CB8AC3E}">
        <p14:creationId xmlns:p14="http://schemas.microsoft.com/office/powerpoint/2010/main" val="1797187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4</a:t>
            </a:fld>
            <a:endParaRPr lang="en-US"/>
          </a:p>
        </p:txBody>
      </p:sp>
    </p:spTree>
    <p:extLst>
      <p:ext uri="{BB962C8B-B14F-4D97-AF65-F5344CB8AC3E}">
        <p14:creationId xmlns:p14="http://schemas.microsoft.com/office/powerpoint/2010/main" val="8414550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31</a:t>
            </a:fld>
            <a:endParaRPr lang="en-US"/>
          </a:p>
        </p:txBody>
      </p:sp>
    </p:spTree>
    <p:extLst>
      <p:ext uri="{BB962C8B-B14F-4D97-AF65-F5344CB8AC3E}">
        <p14:creationId xmlns:p14="http://schemas.microsoft.com/office/powerpoint/2010/main" val="32296064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32</a:t>
            </a:fld>
            <a:endParaRPr lang="en-US"/>
          </a:p>
        </p:txBody>
      </p:sp>
    </p:spTree>
    <p:extLst>
      <p:ext uri="{BB962C8B-B14F-4D97-AF65-F5344CB8AC3E}">
        <p14:creationId xmlns:p14="http://schemas.microsoft.com/office/powerpoint/2010/main" val="34632133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33</a:t>
            </a:fld>
            <a:endParaRPr lang="en-US"/>
          </a:p>
        </p:txBody>
      </p:sp>
    </p:spTree>
    <p:extLst>
      <p:ext uri="{BB962C8B-B14F-4D97-AF65-F5344CB8AC3E}">
        <p14:creationId xmlns:p14="http://schemas.microsoft.com/office/powerpoint/2010/main" val="302822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34</a:t>
            </a:fld>
            <a:endParaRPr lang="en-US"/>
          </a:p>
        </p:txBody>
      </p:sp>
    </p:spTree>
    <p:extLst>
      <p:ext uri="{BB962C8B-B14F-4D97-AF65-F5344CB8AC3E}">
        <p14:creationId xmlns:p14="http://schemas.microsoft.com/office/powerpoint/2010/main" val="9672925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35</a:t>
            </a:fld>
            <a:endParaRPr lang="en-US"/>
          </a:p>
        </p:txBody>
      </p:sp>
    </p:spTree>
    <p:extLst>
      <p:ext uri="{BB962C8B-B14F-4D97-AF65-F5344CB8AC3E}">
        <p14:creationId xmlns:p14="http://schemas.microsoft.com/office/powerpoint/2010/main" val="30657038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36</a:t>
            </a:fld>
            <a:endParaRPr lang="en-US"/>
          </a:p>
        </p:txBody>
      </p:sp>
    </p:spTree>
    <p:extLst>
      <p:ext uri="{BB962C8B-B14F-4D97-AF65-F5344CB8AC3E}">
        <p14:creationId xmlns:p14="http://schemas.microsoft.com/office/powerpoint/2010/main" val="10530503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37</a:t>
            </a:fld>
            <a:endParaRPr lang="en-US"/>
          </a:p>
        </p:txBody>
      </p:sp>
    </p:spTree>
    <p:extLst>
      <p:ext uri="{BB962C8B-B14F-4D97-AF65-F5344CB8AC3E}">
        <p14:creationId xmlns:p14="http://schemas.microsoft.com/office/powerpoint/2010/main" val="33988237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38</a:t>
            </a:fld>
            <a:endParaRPr lang="en-US"/>
          </a:p>
        </p:txBody>
      </p:sp>
    </p:spTree>
    <p:extLst>
      <p:ext uri="{BB962C8B-B14F-4D97-AF65-F5344CB8AC3E}">
        <p14:creationId xmlns:p14="http://schemas.microsoft.com/office/powerpoint/2010/main" val="834486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5</a:t>
            </a:fld>
            <a:endParaRPr lang="en-US"/>
          </a:p>
        </p:txBody>
      </p:sp>
    </p:spTree>
    <p:extLst>
      <p:ext uri="{BB962C8B-B14F-4D97-AF65-F5344CB8AC3E}">
        <p14:creationId xmlns:p14="http://schemas.microsoft.com/office/powerpoint/2010/main" val="2994019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6</a:t>
            </a:fld>
            <a:endParaRPr lang="en-US"/>
          </a:p>
        </p:txBody>
      </p:sp>
    </p:spTree>
    <p:extLst>
      <p:ext uri="{BB962C8B-B14F-4D97-AF65-F5344CB8AC3E}">
        <p14:creationId xmlns:p14="http://schemas.microsoft.com/office/powerpoint/2010/main" val="1979916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7</a:t>
            </a:fld>
            <a:endParaRPr lang="en-US"/>
          </a:p>
        </p:txBody>
      </p:sp>
    </p:spTree>
    <p:extLst>
      <p:ext uri="{BB962C8B-B14F-4D97-AF65-F5344CB8AC3E}">
        <p14:creationId xmlns:p14="http://schemas.microsoft.com/office/powerpoint/2010/main" val="1362396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8</a:t>
            </a:fld>
            <a:endParaRPr lang="en-US"/>
          </a:p>
        </p:txBody>
      </p:sp>
    </p:spTree>
    <p:extLst>
      <p:ext uri="{BB962C8B-B14F-4D97-AF65-F5344CB8AC3E}">
        <p14:creationId xmlns:p14="http://schemas.microsoft.com/office/powerpoint/2010/main" val="1650703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9</a:t>
            </a:fld>
            <a:endParaRPr lang="en-US"/>
          </a:p>
        </p:txBody>
      </p:sp>
    </p:spTree>
    <p:extLst>
      <p:ext uri="{BB962C8B-B14F-4D97-AF65-F5344CB8AC3E}">
        <p14:creationId xmlns:p14="http://schemas.microsoft.com/office/powerpoint/2010/main" val="2471747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10</a:t>
            </a:fld>
            <a:endParaRPr lang="en-US"/>
          </a:p>
        </p:txBody>
      </p:sp>
    </p:spTree>
    <p:extLst>
      <p:ext uri="{BB962C8B-B14F-4D97-AF65-F5344CB8AC3E}">
        <p14:creationId xmlns:p14="http://schemas.microsoft.com/office/powerpoint/2010/main" val="3175909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50" b="0" i="0">
                <a:solidFill>
                  <a:srgbClr val="00608F"/>
                </a:solidFill>
                <a:latin typeface="Microsoft Sans Serif"/>
                <a:cs typeface="Microsoft Sans Serif"/>
              </a:defRPr>
            </a:lvl1pPr>
          </a:lstStyle>
          <a:p>
            <a:pPr marL="12700">
              <a:lnSpc>
                <a:spcPct val="100000"/>
              </a:lnSpc>
              <a:spcBef>
                <a:spcPts val="35"/>
              </a:spcBef>
            </a:pPr>
            <a:r>
              <a:rPr spc="-130" dirty="0"/>
              <a:t>01</a:t>
            </a:r>
            <a:r>
              <a:rPr spc="-55" dirty="0"/>
              <a:t> </a:t>
            </a:r>
            <a:r>
              <a:rPr spc="-160" dirty="0"/>
              <a:t>D</a:t>
            </a:r>
            <a:r>
              <a:rPr spc="-130" dirty="0"/>
              <a:t>e</a:t>
            </a:r>
            <a:r>
              <a:rPr spc="-110" dirty="0"/>
              <a:t>c</a:t>
            </a:r>
            <a:r>
              <a:rPr spc="-130" dirty="0"/>
              <a:t>e</a:t>
            </a:r>
            <a:r>
              <a:rPr spc="-200" dirty="0"/>
              <a:t>m</a:t>
            </a:r>
            <a:r>
              <a:rPr spc="-130" dirty="0"/>
              <a:t>be</a:t>
            </a:r>
            <a:r>
              <a:rPr spc="-80" dirty="0"/>
              <a:t>r </a:t>
            </a:r>
            <a:r>
              <a:rPr spc="-130" dirty="0"/>
              <a:t>2022</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5/22/2023</a:t>
            </a:fld>
            <a:endParaRPr lang="en-US"/>
          </a:p>
        </p:txBody>
      </p:sp>
      <p:sp>
        <p:nvSpPr>
          <p:cNvPr id="6" name="Holder 6"/>
          <p:cNvSpPr>
            <a:spLocks noGrp="1"/>
          </p:cNvSpPr>
          <p:nvPr>
            <p:ph type="sldNum" sz="quarter" idx="7"/>
          </p:nvPr>
        </p:nvSpPr>
        <p:spPr/>
        <p:txBody>
          <a:bodyPr lIns="0" tIns="0" rIns="0" bIns="0"/>
          <a:lstStyle>
            <a:lvl1pPr>
              <a:defRPr sz="1450" b="0" i="0">
                <a:solidFill>
                  <a:srgbClr val="00608F"/>
                </a:solidFill>
                <a:latin typeface="Microsoft Sans Serif"/>
                <a:cs typeface="Microsoft Sans Serif"/>
              </a:defRPr>
            </a:lvl1pPr>
          </a:lstStyle>
          <a:p>
            <a:pPr marL="38100">
              <a:lnSpc>
                <a:spcPct val="100000"/>
              </a:lnSpc>
              <a:spcBef>
                <a:spcPts val="35"/>
              </a:spcBef>
            </a:pPr>
            <a:fld id="{81D60167-4931-47E6-BA6A-407CBD079E47}" type="slidenum">
              <a:rPr spc="-130" dirty="0"/>
              <a:t>‹#›</a:t>
            </a:fld>
            <a:endParaRPr spc="-13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450" b="0" i="0">
                <a:solidFill>
                  <a:schemeClr val="bg1"/>
                </a:solidFill>
                <a:latin typeface="Microsoft Sans Serif"/>
                <a:cs typeface="Microsoft Sans Serif"/>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450" b="0" i="0">
                <a:solidFill>
                  <a:srgbClr val="00608F"/>
                </a:solidFill>
                <a:latin typeface="Microsoft Sans Serif"/>
                <a:cs typeface="Microsoft Sans Serif"/>
              </a:defRPr>
            </a:lvl1pPr>
          </a:lstStyle>
          <a:p>
            <a:pPr marL="12700">
              <a:lnSpc>
                <a:spcPct val="100000"/>
              </a:lnSpc>
              <a:spcBef>
                <a:spcPts val="35"/>
              </a:spcBef>
            </a:pPr>
            <a:r>
              <a:rPr spc="-130" dirty="0"/>
              <a:t>01</a:t>
            </a:r>
            <a:r>
              <a:rPr spc="-55" dirty="0"/>
              <a:t> </a:t>
            </a:r>
            <a:r>
              <a:rPr spc="-160" dirty="0"/>
              <a:t>D</a:t>
            </a:r>
            <a:r>
              <a:rPr spc="-130" dirty="0"/>
              <a:t>e</a:t>
            </a:r>
            <a:r>
              <a:rPr spc="-110" dirty="0"/>
              <a:t>c</a:t>
            </a:r>
            <a:r>
              <a:rPr spc="-130" dirty="0"/>
              <a:t>e</a:t>
            </a:r>
            <a:r>
              <a:rPr spc="-200" dirty="0"/>
              <a:t>m</a:t>
            </a:r>
            <a:r>
              <a:rPr spc="-130" dirty="0"/>
              <a:t>be</a:t>
            </a:r>
            <a:r>
              <a:rPr spc="-80" dirty="0"/>
              <a:t>r </a:t>
            </a:r>
            <a:r>
              <a:rPr spc="-130" dirty="0"/>
              <a:t>2022</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5/22/2023</a:t>
            </a:fld>
            <a:endParaRPr lang="en-US"/>
          </a:p>
        </p:txBody>
      </p:sp>
      <p:sp>
        <p:nvSpPr>
          <p:cNvPr id="6" name="Holder 6"/>
          <p:cNvSpPr>
            <a:spLocks noGrp="1"/>
          </p:cNvSpPr>
          <p:nvPr>
            <p:ph type="sldNum" sz="quarter" idx="7"/>
          </p:nvPr>
        </p:nvSpPr>
        <p:spPr/>
        <p:txBody>
          <a:bodyPr lIns="0" tIns="0" rIns="0" bIns="0"/>
          <a:lstStyle>
            <a:lvl1pPr>
              <a:defRPr sz="1450" b="0" i="0">
                <a:solidFill>
                  <a:srgbClr val="00608F"/>
                </a:solidFill>
                <a:latin typeface="Microsoft Sans Serif"/>
                <a:cs typeface="Microsoft Sans Serif"/>
              </a:defRPr>
            </a:lvl1pPr>
          </a:lstStyle>
          <a:p>
            <a:pPr marL="38100">
              <a:lnSpc>
                <a:spcPct val="100000"/>
              </a:lnSpc>
              <a:spcBef>
                <a:spcPts val="35"/>
              </a:spcBef>
            </a:pPr>
            <a:fld id="{81D60167-4931-47E6-BA6A-407CBD079E47}" type="slidenum">
              <a:rPr spc="-130" dirty="0"/>
              <a:t>‹#›</a:t>
            </a:fld>
            <a:endParaRPr spc="-13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450" b="0" i="0">
                <a:solidFill>
                  <a:schemeClr val="bg1"/>
                </a:solidFill>
                <a:latin typeface="Microsoft Sans Serif"/>
                <a:cs typeface="Microsoft Sans Serif"/>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50" b="0" i="0">
                <a:solidFill>
                  <a:srgbClr val="00608F"/>
                </a:solidFill>
                <a:latin typeface="Microsoft Sans Serif"/>
                <a:cs typeface="Microsoft Sans Serif"/>
              </a:defRPr>
            </a:lvl1pPr>
          </a:lstStyle>
          <a:p>
            <a:pPr marL="12700">
              <a:lnSpc>
                <a:spcPct val="100000"/>
              </a:lnSpc>
              <a:spcBef>
                <a:spcPts val="35"/>
              </a:spcBef>
            </a:pPr>
            <a:r>
              <a:rPr spc="-130" dirty="0"/>
              <a:t>01</a:t>
            </a:r>
            <a:r>
              <a:rPr spc="-55" dirty="0"/>
              <a:t> </a:t>
            </a:r>
            <a:r>
              <a:rPr spc="-160" dirty="0"/>
              <a:t>D</a:t>
            </a:r>
            <a:r>
              <a:rPr spc="-130" dirty="0"/>
              <a:t>e</a:t>
            </a:r>
            <a:r>
              <a:rPr spc="-110" dirty="0"/>
              <a:t>c</a:t>
            </a:r>
            <a:r>
              <a:rPr spc="-130" dirty="0"/>
              <a:t>e</a:t>
            </a:r>
            <a:r>
              <a:rPr spc="-200" dirty="0"/>
              <a:t>m</a:t>
            </a:r>
            <a:r>
              <a:rPr spc="-130" dirty="0"/>
              <a:t>be</a:t>
            </a:r>
            <a:r>
              <a:rPr spc="-80" dirty="0"/>
              <a:t>r </a:t>
            </a:r>
            <a:r>
              <a:rPr spc="-130" dirty="0"/>
              <a:t>2022</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5/22/2023</a:t>
            </a:fld>
            <a:endParaRPr lang="en-US"/>
          </a:p>
        </p:txBody>
      </p:sp>
      <p:sp>
        <p:nvSpPr>
          <p:cNvPr id="7" name="Holder 7"/>
          <p:cNvSpPr>
            <a:spLocks noGrp="1"/>
          </p:cNvSpPr>
          <p:nvPr>
            <p:ph type="sldNum" sz="quarter" idx="7"/>
          </p:nvPr>
        </p:nvSpPr>
        <p:spPr/>
        <p:txBody>
          <a:bodyPr lIns="0" tIns="0" rIns="0" bIns="0"/>
          <a:lstStyle>
            <a:lvl1pPr>
              <a:defRPr sz="1450" b="0" i="0">
                <a:solidFill>
                  <a:srgbClr val="00608F"/>
                </a:solidFill>
                <a:latin typeface="Microsoft Sans Serif"/>
                <a:cs typeface="Microsoft Sans Serif"/>
              </a:defRPr>
            </a:lvl1pPr>
          </a:lstStyle>
          <a:p>
            <a:pPr marL="38100">
              <a:lnSpc>
                <a:spcPct val="100000"/>
              </a:lnSpc>
              <a:spcBef>
                <a:spcPts val="35"/>
              </a:spcBef>
            </a:pPr>
            <a:fld id="{81D60167-4931-47E6-BA6A-407CBD079E47}" type="slidenum">
              <a:rPr spc="-130" dirty="0"/>
              <a:t>‹#›</a:t>
            </a:fld>
            <a:endParaRPr spc="-13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450" b="0" i="0">
                <a:solidFill>
                  <a:schemeClr val="bg1"/>
                </a:solidFill>
                <a:latin typeface="Microsoft Sans Serif"/>
                <a:cs typeface="Microsoft Sans Serif"/>
              </a:defRPr>
            </a:lvl1pPr>
          </a:lstStyle>
          <a:p>
            <a:endParaRPr/>
          </a:p>
        </p:txBody>
      </p:sp>
      <p:sp>
        <p:nvSpPr>
          <p:cNvPr id="3" name="Holder 3"/>
          <p:cNvSpPr>
            <a:spLocks noGrp="1"/>
          </p:cNvSpPr>
          <p:nvPr>
            <p:ph type="ftr" sz="quarter" idx="5"/>
          </p:nvPr>
        </p:nvSpPr>
        <p:spPr/>
        <p:txBody>
          <a:bodyPr lIns="0" tIns="0" rIns="0" bIns="0"/>
          <a:lstStyle>
            <a:lvl1pPr>
              <a:defRPr sz="1450" b="0" i="0">
                <a:solidFill>
                  <a:srgbClr val="00608F"/>
                </a:solidFill>
                <a:latin typeface="Microsoft Sans Serif"/>
                <a:cs typeface="Microsoft Sans Serif"/>
              </a:defRPr>
            </a:lvl1pPr>
          </a:lstStyle>
          <a:p>
            <a:pPr marL="12700">
              <a:lnSpc>
                <a:spcPct val="100000"/>
              </a:lnSpc>
              <a:spcBef>
                <a:spcPts val="35"/>
              </a:spcBef>
            </a:pPr>
            <a:r>
              <a:rPr spc="-130" dirty="0"/>
              <a:t>01</a:t>
            </a:r>
            <a:r>
              <a:rPr spc="-55" dirty="0"/>
              <a:t> </a:t>
            </a:r>
            <a:r>
              <a:rPr spc="-160" dirty="0"/>
              <a:t>D</a:t>
            </a:r>
            <a:r>
              <a:rPr spc="-130" dirty="0"/>
              <a:t>e</a:t>
            </a:r>
            <a:r>
              <a:rPr spc="-110" dirty="0"/>
              <a:t>c</a:t>
            </a:r>
            <a:r>
              <a:rPr spc="-130" dirty="0"/>
              <a:t>e</a:t>
            </a:r>
            <a:r>
              <a:rPr spc="-200" dirty="0"/>
              <a:t>m</a:t>
            </a:r>
            <a:r>
              <a:rPr spc="-130" dirty="0"/>
              <a:t>be</a:t>
            </a:r>
            <a:r>
              <a:rPr spc="-80" dirty="0"/>
              <a:t>r </a:t>
            </a:r>
            <a:r>
              <a:rPr spc="-130" dirty="0"/>
              <a:t>2022</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5/22/2023</a:t>
            </a:fld>
            <a:endParaRPr lang="en-US"/>
          </a:p>
        </p:txBody>
      </p:sp>
      <p:sp>
        <p:nvSpPr>
          <p:cNvPr id="5" name="Holder 5"/>
          <p:cNvSpPr>
            <a:spLocks noGrp="1"/>
          </p:cNvSpPr>
          <p:nvPr>
            <p:ph type="sldNum" sz="quarter" idx="7"/>
          </p:nvPr>
        </p:nvSpPr>
        <p:spPr/>
        <p:txBody>
          <a:bodyPr lIns="0" tIns="0" rIns="0" bIns="0"/>
          <a:lstStyle>
            <a:lvl1pPr>
              <a:defRPr sz="1450" b="0" i="0">
                <a:solidFill>
                  <a:srgbClr val="00608F"/>
                </a:solidFill>
                <a:latin typeface="Microsoft Sans Serif"/>
                <a:cs typeface="Microsoft Sans Serif"/>
              </a:defRPr>
            </a:lvl1pPr>
          </a:lstStyle>
          <a:p>
            <a:pPr marL="38100">
              <a:lnSpc>
                <a:spcPct val="100000"/>
              </a:lnSpc>
              <a:spcBef>
                <a:spcPts val="35"/>
              </a:spcBef>
            </a:pPr>
            <a:fld id="{81D60167-4931-47E6-BA6A-407CBD079E47}" type="slidenum">
              <a:rPr spc="-130" dirty="0"/>
              <a:t>‹#›</a:t>
            </a:fld>
            <a:endParaRPr spc="-13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50" b="0" i="0">
                <a:solidFill>
                  <a:srgbClr val="00608F"/>
                </a:solidFill>
                <a:latin typeface="Microsoft Sans Serif"/>
                <a:cs typeface="Microsoft Sans Serif"/>
              </a:defRPr>
            </a:lvl1pPr>
          </a:lstStyle>
          <a:p>
            <a:pPr marL="12700">
              <a:lnSpc>
                <a:spcPct val="100000"/>
              </a:lnSpc>
              <a:spcBef>
                <a:spcPts val="35"/>
              </a:spcBef>
            </a:pPr>
            <a:r>
              <a:rPr spc="-130" dirty="0"/>
              <a:t>01</a:t>
            </a:r>
            <a:r>
              <a:rPr spc="-55" dirty="0"/>
              <a:t> </a:t>
            </a:r>
            <a:r>
              <a:rPr spc="-160" dirty="0"/>
              <a:t>D</a:t>
            </a:r>
            <a:r>
              <a:rPr spc="-130" dirty="0"/>
              <a:t>e</a:t>
            </a:r>
            <a:r>
              <a:rPr spc="-110" dirty="0"/>
              <a:t>c</a:t>
            </a:r>
            <a:r>
              <a:rPr spc="-130" dirty="0"/>
              <a:t>e</a:t>
            </a:r>
            <a:r>
              <a:rPr spc="-200" dirty="0"/>
              <a:t>m</a:t>
            </a:r>
            <a:r>
              <a:rPr spc="-130" dirty="0"/>
              <a:t>be</a:t>
            </a:r>
            <a:r>
              <a:rPr spc="-80" dirty="0"/>
              <a:t>r </a:t>
            </a:r>
            <a:r>
              <a:rPr spc="-130" dirty="0"/>
              <a:t>2022</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5/22/2023</a:t>
            </a:fld>
            <a:endParaRPr lang="en-US"/>
          </a:p>
        </p:txBody>
      </p:sp>
      <p:sp>
        <p:nvSpPr>
          <p:cNvPr id="4" name="Holder 4"/>
          <p:cNvSpPr>
            <a:spLocks noGrp="1"/>
          </p:cNvSpPr>
          <p:nvPr>
            <p:ph type="sldNum" sz="quarter" idx="7"/>
          </p:nvPr>
        </p:nvSpPr>
        <p:spPr/>
        <p:txBody>
          <a:bodyPr lIns="0" tIns="0" rIns="0" bIns="0"/>
          <a:lstStyle>
            <a:lvl1pPr>
              <a:defRPr sz="1450" b="0" i="0">
                <a:solidFill>
                  <a:srgbClr val="00608F"/>
                </a:solidFill>
                <a:latin typeface="Microsoft Sans Serif"/>
                <a:cs typeface="Microsoft Sans Serif"/>
              </a:defRPr>
            </a:lvl1pPr>
          </a:lstStyle>
          <a:p>
            <a:pPr marL="38100">
              <a:lnSpc>
                <a:spcPct val="100000"/>
              </a:lnSpc>
              <a:spcBef>
                <a:spcPts val="35"/>
              </a:spcBef>
            </a:pPr>
            <a:fld id="{81D60167-4931-47E6-BA6A-407CBD079E47}" type="slidenum">
              <a:rPr spc="-130" dirty="0"/>
              <a:t>‹#›</a:t>
            </a:fld>
            <a:endParaRPr spc="-13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20104099" cy="11309260"/>
          </a:xfrm>
          <a:prstGeom prst="rect">
            <a:avLst/>
          </a:prstGeom>
        </p:spPr>
      </p:pic>
      <p:sp>
        <p:nvSpPr>
          <p:cNvPr id="2" name="Holder 2"/>
          <p:cNvSpPr>
            <a:spLocks noGrp="1"/>
          </p:cNvSpPr>
          <p:nvPr>
            <p:ph type="title"/>
          </p:nvPr>
        </p:nvSpPr>
        <p:spPr>
          <a:xfrm>
            <a:off x="7038520" y="885234"/>
            <a:ext cx="1119504" cy="1469389"/>
          </a:xfrm>
          <a:prstGeom prst="rect">
            <a:avLst/>
          </a:prstGeom>
        </p:spPr>
        <p:txBody>
          <a:bodyPr wrap="square" lIns="0" tIns="0" rIns="0" bIns="0">
            <a:spAutoFit/>
          </a:bodyPr>
          <a:lstStyle>
            <a:lvl1pPr>
              <a:defRPr sz="9450" b="0" i="0">
                <a:solidFill>
                  <a:schemeClr val="bg1"/>
                </a:solidFill>
                <a:latin typeface="Microsoft Sans Serif"/>
                <a:cs typeface="Microsoft Sans Serif"/>
              </a:defRPr>
            </a:lvl1pPr>
          </a:lstStyle>
          <a:p>
            <a:endParaRPr/>
          </a:p>
        </p:txBody>
      </p:sp>
      <p:sp>
        <p:nvSpPr>
          <p:cNvPr id="3" name="Holder 3"/>
          <p:cNvSpPr>
            <a:spLocks noGrp="1"/>
          </p:cNvSpPr>
          <p:nvPr>
            <p:ph type="body" idx="1"/>
          </p:nvPr>
        </p:nvSpPr>
        <p:spPr>
          <a:xfrm>
            <a:off x="3175465" y="2572302"/>
            <a:ext cx="13753169" cy="28898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112958" y="10997078"/>
            <a:ext cx="1342390" cy="241934"/>
          </a:xfrm>
          <a:prstGeom prst="rect">
            <a:avLst/>
          </a:prstGeom>
        </p:spPr>
        <p:txBody>
          <a:bodyPr wrap="square" lIns="0" tIns="0" rIns="0" bIns="0">
            <a:spAutoFit/>
          </a:bodyPr>
          <a:lstStyle>
            <a:lvl1pPr>
              <a:defRPr sz="1450" b="0" i="0">
                <a:solidFill>
                  <a:srgbClr val="00608F"/>
                </a:solidFill>
                <a:latin typeface="Microsoft Sans Serif"/>
                <a:cs typeface="Microsoft Sans Serif"/>
              </a:defRPr>
            </a:lvl1pPr>
          </a:lstStyle>
          <a:p>
            <a:pPr marL="12700">
              <a:lnSpc>
                <a:spcPct val="100000"/>
              </a:lnSpc>
              <a:spcBef>
                <a:spcPts val="35"/>
              </a:spcBef>
            </a:pPr>
            <a:r>
              <a:rPr spc="-130" dirty="0"/>
              <a:t>01</a:t>
            </a:r>
            <a:r>
              <a:rPr spc="-55" dirty="0"/>
              <a:t> </a:t>
            </a:r>
            <a:r>
              <a:rPr spc="-160" dirty="0"/>
              <a:t>D</a:t>
            </a:r>
            <a:r>
              <a:rPr spc="-130" dirty="0"/>
              <a:t>e</a:t>
            </a:r>
            <a:r>
              <a:rPr spc="-110" dirty="0"/>
              <a:t>c</a:t>
            </a:r>
            <a:r>
              <a:rPr spc="-130" dirty="0"/>
              <a:t>e</a:t>
            </a:r>
            <a:r>
              <a:rPr spc="-200" dirty="0"/>
              <a:t>m</a:t>
            </a:r>
            <a:r>
              <a:rPr spc="-130" dirty="0"/>
              <a:t>be</a:t>
            </a:r>
            <a:r>
              <a:rPr spc="-80" dirty="0"/>
              <a:t>r </a:t>
            </a:r>
            <a:r>
              <a:rPr spc="-130" dirty="0"/>
              <a:t>2022</a:t>
            </a: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5/22/2023</a:t>
            </a:fld>
            <a:endParaRPr lang="en-US"/>
          </a:p>
        </p:txBody>
      </p:sp>
      <p:sp>
        <p:nvSpPr>
          <p:cNvPr id="6" name="Holder 6"/>
          <p:cNvSpPr>
            <a:spLocks noGrp="1"/>
          </p:cNvSpPr>
          <p:nvPr>
            <p:ph type="sldNum" sz="quarter" idx="7"/>
          </p:nvPr>
        </p:nvSpPr>
        <p:spPr>
          <a:xfrm>
            <a:off x="19599806" y="11019697"/>
            <a:ext cx="162559" cy="241934"/>
          </a:xfrm>
          <a:prstGeom prst="rect">
            <a:avLst/>
          </a:prstGeom>
        </p:spPr>
        <p:txBody>
          <a:bodyPr wrap="square" lIns="0" tIns="0" rIns="0" bIns="0">
            <a:spAutoFit/>
          </a:bodyPr>
          <a:lstStyle>
            <a:lvl1pPr>
              <a:defRPr sz="1450" b="0" i="0">
                <a:solidFill>
                  <a:srgbClr val="00608F"/>
                </a:solidFill>
                <a:latin typeface="Microsoft Sans Serif"/>
                <a:cs typeface="Microsoft Sans Serif"/>
              </a:defRPr>
            </a:lvl1pPr>
          </a:lstStyle>
          <a:p>
            <a:pPr marL="38100">
              <a:lnSpc>
                <a:spcPct val="100000"/>
              </a:lnSpc>
              <a:spcBef>
                <a:spcPts val="35"/>
              </a:spcBef>
            </a:pPr>
            <a:fld id="{81D60167-4931-47E6-BA6A-407CBD079E47}" type="slidenum">
              <a:rPr spc="-130" dirty="0"/>
              <a:t>‹#›</a:t>
            </a:fld>
            <a:endParaRPr spc="-13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11.png"/><Relationship Id="rId4" Type="http://schemas.openxmlformats.org/officeDocument/2006/relationships/image" Target="../media/image10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0.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slides/_rels/slide36.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39.svg"/><Relationship Id="rId5" Type="http://schemas.openxmlformats.org/officeDocument/2006/relationships/image" Target="../media/image38.png"/><Relationship Id="rId10" Type="http://schemas.openxmlformats.org/officeDocument/2006/relationships/image" Target="../media/image43.svg"/><Relationship Id="rId4" Type="http://schemas.openxmlformats.org/officeDocument/2006/relationships/image" Target="../media/image37.svg"/><Relationship Id="rId9" Type="http://schemas.openxmlformats.org/officeDocument/2006/relationships/image" Target="../media/image4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doi.org/10.1016/j.jfs.2017.06.005"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hyperlink" Target="https://doi.org/10.1057/imfer.2011.8"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a:t>
            </a:r>
            <a:r>
              <a:rPr spc="-55" dirty="0"/>
              <a:t> </a:t>
            </a:r>
            <a:r>
              <a:rPr lang="en-US" spc="-160" dirty="0"/>
              <a:t>May 2023</a:t>
            </a:r>
            <a:endParaRPr spc="-130" dirty="0"/>
          </a:p>
        </p:txBody>
      </p:sp>
      <p:sp>
        <p:nvSpPr>
          <p:cNvPr id="12" name="Title 1">
            <a:extLst>
              <a:ext uri="{FF2B5EF4-FFF2-40B4-BE49-F238E27FC236}">
                <a16:creationId xmlns:a16="http://schemas.microsoft.com/office/drawing/2014/main" id="{E109F05B-416C-DEA5-1FF3-AE6B3A4A9C2B}"/>
              </a:ext>
            </a:extLst>
          </p:cNvPr>
          <p:cNvSpPr txBox="1">
            <a:spLocks/>
          </p:cNvSpPr>
          <p:nvPr/>
        </p:nvSpPr>
        <p:spPr>
          <a:xfrm>
            <a:off x="2757055" y="3214255"/>
            <a:ext cx="14561385" cy="2440420"/>
          </a:xfrm>
          <a:prstGeom prst="rect">
            <a:avLst/>
          </a:prstGeom>
        </p:spPr>
        <p:txBody>
          <a:bodyPr wrap="square" lIns="0" tIns="0" rIns="0" bIns="0">
            <a:normAutofit fontScale="92500" lnSpcReduction="10000"/>
          </a:bodyPr>
          <a:lstStyle>
            <a:lvl1pPr>
              <a:defRPr sz="9450" b="0" i="0">
                <a:solidFill>
                  <a:schemeClr val="bg1"/>
                </a:solidFill>
                <a:latin typeface="Microsoft Sans Serif"/>
                <a:ea typeface="+mj-ea"/>
                <a:cs typeface="Microsoft Sans Serif"/>
              </a:defRPr>
            </a:lvl1pPr>
          </a:lstStyle>
          <a:p>
            <a:pPr>
              <a:lnSpc>
                <a:spcPct val="107000"/>
              </a:lnSpc>
              <a:spcAft>
                <a:spcPts val="800"/>
              </a:spcAft>
            </a:pPr>
            <a:r>
              <a:rPr lang="en-US" sz="2200" kern="100" dirty="0">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Leonardo </a:t>
            </a:r>
            <a:r>
              <a:rPr lang="en-US" sz="2200" kern="100" dirty="0" err="1">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Gambacorta</a:t>
            </a:r>
            <a:r>
              <a:rPr lang="en-US" sz="2200" kern="100" dirty="0">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 Hyun Song Shin 2016</a:t>
            </a:r>
          </a:p>
          <a:p>
            <a:pPr>
              <a:lnSpc>
                <a:spcPct val="107000"/>
              </a:lnSpc>
              <a:spcAft>
                <a:spcPts val="800"/>
              </a:spcAft>
            </a:pPr>
            <a:r>
              <a:rPr lang="en-US" sz="7200" b="1" kern="100" dirty="0">
                <a:solidFill>
                  <a:schemeClr val="accent1">
                    <a:lumMod val="75000"/>
                  </a:schemeClr>
                </a:solidFill>
                <a:latin typeface="Arial" panose="020B0604020202020204" pitchFamily="34" charset="0"/>
                <a:ea typeface="Calibri" panose="020F0502020204030204" pitchFamily="34" charset="0"/>
                <a:cs typeface="Arial" panose="020B0604020202020204" pitchFamily="34" charset="0"/>
              </a:rPr>
              <a:t>Why Bank Capital matters for </a:t>
            </a:r>
            <a:br>
              <a:rPr lang="en-US" sz="7200" kern="100" dirty="0">
                <a:solidFill>
                  <a:schemeClr val="accent1">
                    <a:lumMod val="75000"/>
                  </a:schemeClr>
                </a:solidFill>
                <a:latin typeface="Arial" panose="020B0604020202020204" pitchFamily="34" charset="0"/>
                <a:ea typeface="Calibri" panose="020F0502020204030204" pitchFamily="34" charset="0"/>
                <a:cs typeface="Arial" panose="020B0604020202020204" pitchFamily="34" charset="0"/>
              </a:rPr>
            </a:br>
            <a:r>
              <a:rPr lang="en-US" sz="7200" b="1" kern="100" dirty="0">
                <a:solidFill>
                  <a:schemeClr val="accent1">
                    <a:lumMod val="75000"/>
                  </a:schemeClr>
                </a:solidFill>
                <a:latin typeface="Arial" panose="020B0604020202020204" pitchFamily="34" charset="0"/>
                <a:ea typeface="Calibri" panose="020F0502020204030204" pitchFamily="34" charset="0"/>
                <a:cs typeface="Arial" panose="020B0604020202020204" pitchFamily="34" charset="0"/>
              </a:rPr>
              <a:t>Monetary Policy?</a:t>
            </a:r>
            <a:endParaRPr lang="en-US" sz="9600" kern="0" dirty="0">
              <a:solidFill>
                <a:schemeClr val="accent1">
                  <a:lumMod val="75000"/>
                </a:schemeClr>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97DAD95B-FE35-5807-550F-426CA2A22EE8}"/>
              </a:ext>
            </a:extLst>
          </p:cNvPr>
          <p:cNvSpPr txBox="1"/>
          <p:nvPr/>
        </p:nvSpPr>
        <p:spPr>
          <a:xfrm>
            <a:off x="2965450" y="6721475"/>
            <a:ext cx="3200400" cy="2677656"/>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Group:</a:t>
            </a:r>
          </a:p>
          <a:p>
            <a:r>
              <a:rPr lang="en-US" sz="2800" dirty="0">
                <a:latin typeface="Arial" panose="020B0604020202020204" pitchFamily="34" charset="0"/>
                <a:cs typeface="Arial" panose="020B0604020202020204" pitchFamily="34" charset="0"/>
              </a:rPr>
              <a:t>Mostafa Kamal</a:t>
            </a:r>
          </a:p>
          <a:p>
            <a:r>
              <a:rPr lang="en-US" sz="2800" dirty="0">
                <a:latin typeface="Arial" panose="020B0604020202020204" pitchFamily="34" charset="0"/>
                <a:cs typeface="Arial" panose="020B0604020202020204" pitchFamily="34" charset="0"/>
              </a:rPr>
              <a:t>Nargiz Jabiyeva</a:t>
            </a:r>
          </a:p>
          <a:p>
            <a:r>
              <a:rPr lang="en-US" sz="2800" dirty="0" err="1">
                <a:latin typeface="Arial" panose="020B0604020202020204" pitchFamily="34" charset="0"/>
                <a:cs typeface="Arial" panose="020B0604020202020204" pitchFamily="34" charset="0"/>
              </a:rPr>
              <a:t>Kaan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Peksen</a:t>
            </a:r>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23 May,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FC08-855C-593F-4890-24EFBC2DC724}"/>
              </a:ext>
            </a:extLst>
          </p:cNvPr>
          <p:cNvSpPr>
            <a:spLocks noGrp="1"/>
          </p:cNvSpPr>
          <p:nvPr>
            <p:ph type="title"/>
          </p:nvPr>
        </p:nvSpPr>
        <p:spPr>
          <a:xfrm>
            <a:off x="603250" y="313765"/>
            <a:ext cx="12268200" cy="1015663"/>
          </a:xfrm>
        </p:spPr>
        <p:txBody>
          <a:bodyPr/>
          <a:lstStyle/>
          <a:p>
            <a:r>
              <a:rPr lang="en-US" sz="6600" b="1" dirty="0">
                <a:solidFill>
                  <a:schemeClr val="accent1">
                    <a:lumMod val="75000"/>
                  </a:schemeClr>
                </a:solidFill>
                <a:latin typeface="Arial" panose="020B0604020202020204" pitchFamily="34" charset="0"/>
                <a:cs typeface="Arial" panose="020B0604020202020204" pitchFamily="34" charset="0"/>
              </a:rPr>
              <a:t>Variables</a:t>
            </a:r>
            <a:endParaRPr lang="en-US" sz="9600" b="1" dirty="0">
              <a:solidFill>
                <a:schemeClr val="accent1">
                  <a:lumMod val="75000"/>
                </a:schemeClr>
              </a:solidFill>
              <a:latin typeface="Arial" panose="020B0604020202020204" pitchFamily="34" charset="0"/>
              <a:cs typeface="Arial" panose="020B0604020202020204" pitchFamily="34" charset="0"/>
            </a:endParaRPr>
          </a:p>
        </p:txBody>
      </p:sp>
      <p:sp>
        <p:nvSpPr>
          <p:cNvPr id="6" name="object 35">
            <a:extLst>
              <a:ext uri="{FF2B5EF4-FFF2-40B4-BE49-F238E27FC236}">
                <a16:creationId xmlns:a16="http://schemas.microsoft.com/office/drawing/2014/main" id="{CACF614B-8A9F-FEAE-46D9-D373F9B1094E}"/>
              </a:ext>
            </a:extLst>
          </p:cNvPr>
          <p:cNvSpPr txBox="1">
            <a:spLocks noGrp="1"/>
          </p:cNvSpPr>
          <p:nvPr>
            <p:ph type="sldNum" sz="quarter" idx="7"/>
          </p:nvPr>
        </p:nvSpPr>
        <p:spPr>
          <a:xfrm flipH="1">
            <a:off x="19348451" y="10988674"/>
            <a:ext cx="304800" cy="236029"/>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10</a:t>
            </a:fld>
            <a:endParaRPr spc="-130" dirty="0"/>
          </a:p>
        </p:txBody>
      </p:sp>
      <p:sp>
        <p:nvSpPr>
          <p:cNvPr id="4" name="object 11">
            <a:extLst>
              <a:ext uri="{FF2B5EF4-FFF2-40B4-BE49-F238E27FC236}">
                <a16:creationId xmlns:a16="http://schemas.microsoft.com/office/drawing/2014/main" id="{8A336E5E-FA45-9131-4BA9-2F857C8712C7}"/>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3" name="TextBox 2">
            <a:extLst>
              <a:ext uri="{FF2B5EF4-FFF2-40B4-BE49-F238E27FC236}">
                <a16:creationId xmlns:a16="http://schemas.microsoft.com/office/drawing/2014/main" id="{609AC633-FF85-1218-D736-2EF12834495D}"/>
              </a:ext>
            </a:extLst>
          </p:cNvPr>
          <p:cNvSpPr txBox="1"/>
          <p:nvPr/>
        </p:nvSpPr>
        <p:spPr>
          <a:xfrm>
            <a:off x="327053" y="2530475"/>
            <a:ext cx="2866997" cy="1754326"/>
          </a:xfrm>
          <a:prstGeom prst="rect">
            <a:avLst/>
          </a:prstGeom>
          <a:noFill/>
        </p:spPr>
        <p:txBody>
          <a:bodyPr wrap="square" rtlCol="0">
            <a:spAutoFit/>
          </a:bodyPr>
          <a:lstStyle/>
          <a:p>
            <a:r>
              <a:rPr lang="en-US" dirty="0"/>
              <a:t>Exposure measure/Tier1 – couldn’t find info, Dummy variables- rescued</a:t>
            </a:r>
          </a:p>
          <a:p>
            <a:r>
              <a:rPr lang="en-US" dirty="0"/>
              <a:t>Asset Risk- they are using quarterly, but we use annualized </a:t>
            </a:r>
          </a:p>
        </p:txBody>
      </p:sp>
      <p:pic>
        <p:nvPicPr>
          <p:cNvPr id="5" name="Picture 4">
            <a:extLst>
              <a:ext uri="{FF2B5EF4-FFF2-40B4-BE49-F238E27FC236}">
                <a16:creationId xmlns:a16="http://schemas.microsoft.com/office/drawing/2014/main" id="{A0F307F7-3CC7-52E0-5D39-C0D2DCDEF212}"/>
              </a:ext>
            </a:extLst>
          </p:cNvPr>
          <p:cNvPicPr>
            <a:picLocks noChangeAspect="1"/>
          </p:cNvPicPr>
          <p:nvPr/>
        </p:nvPicPr>
        <p:blipFill>
          <a:blip r:embed="rId3"/>
          <a:stretch>
            <a:fillRect/>
          </a:stretch>
        </p:blipFill>
        <p:spPr>
          <a:xfrm>
            <a:off x="4794250" y="1329428"/>
            <a:ext cx="13182600" cy="9309217"/>
          </a:xfrm>
          <a:prstGeom prst="rect">
            <a:avLst/>
          </a:prstGeom>
        </p:spPr>
      </p:pic>
    </p:spTree>
    <p:extLst>
      <p:ext uri="{BB962C8B-B14F-4D97-AF65-F5344CB8AC3E}">
        <p14:creationId xmlns:p14="http://schemas.microsoft.com/office/powerpoint/2010/main" val="2882618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FC08-855C-593F-4890-24EFBC2DC724}"/>
              </a:ext>
            </a:extLst>
          </p:cNvPr>
          <p:cNvSpPr>
            <a:spLocks noGrp="1"/>
          </p:cNvSpPr>
          <p:nvPr>
            <p:ph type="title"/>
          </p:nvPr>
        </p:nvSpPr>
        <p:spPr>
          <a:xfrm>
            <a:off x="679450" y="617072"/>
            <a:ext cx="12268200" cy="923330"/>
          </a:xfrm>
        </p:spPr>
        <p:txBody>
          <a:bodyPr/>
          <a:lstStyle/>
          <a:p>
            <a:r>
              <a:rPr lang="en-US" sz="6000" b="1" dirty="0">
                <a:solidFill>
                  <a:schemeClr val="accent1">
                    <a:lumMod val="75000"/>
                  </a:schemeClr>
                </a:solidFill>
                <a:latin typeface="Arial" panose="020B0604020202020204" pitchFamily="34" charset="0"/>
                <a:cs typeface="Arial" panose="020B0604020202020204" pitchFamily="34" charset="0"/>
              </a:rPr>
              <a:t>Variables</a:t>
            </a:r>
            <a:endParaRPr lang="en-US" b="1" dirty="0">
              <a:solidFill>
                <a:schemeClr val="accent1">
                  <a:lumMod val="75000"/>
                </a:schemeClr>
              </a:solidFill>
              <a:latin typeface="Arial" panose="020B0604020202020204" pitchFamily="34" charset="0"/>
              <a:cs typeface="Arial" panose="020B0604020202020204" pitchFamily="34" charset="0"/>
            </a:endParaRPr>
          </a:p>
        </p:txBody>
      </p:sp>
      <p:sp>
        <p:nvSpPr>
          <p:cNvPr id="6" name="object 35">
            <a:extLst>
              <a:ext uri="{FF2B5EF4-FFF2-40B4-BE49-F238E27FC236}">
                <a16:creationId xmlns:a16="http://schemas.microsoft.com/office/drawing/2014/main" id="{CACF614B-8A9F-FEAE-46D9-D373F9B1094E}"/>
              </a:ext>
            </a:extLst>
          </p:cNvPr>
          <p:cNvSpPr txBox="1">
            <a:spLocks noGrp="1"/>
          </p:cNvSpPr>
          <p:nvPr>
            <p:ph type="sldNum" sz="quarter" idx="7"/>
          </p:nvPr>
        </p:nvSpPr>
        <p:spPr>
          <a:xfrm>
            <a:off x="19521055" y="10988674"/>
            <a:ext cx="263236"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11</a:t>
            </a:fld>
            <a:endParaRPr spc="-130" dirty="0"/>
          </a:p>
        </p:txBody>
      </p:sp>
      <p:sp>
        <p:nvSpPr>
          <p:cNvPr id="4" name="object 11">
            <a:extLst>
              <a:ext uri="{FF2B5EF4-FFF2-40B4-BE49-F238E27FC236}">
                <a16:creationId xmlns:a16="http://schemas.microsoft.com/office/drawing/2014/main" id="{8A336E5E-FA45-9131-4BA9-2F857C8712C7}"/>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pic>
        <p:nvPicPr>
          <p:cNvPr id="7" name="Picture 6">
            <a:extLst>
              <a:ext uri="{FF2B5EF4-FFF2-40B4-BE49-F238E27FC236}">
                <a16:creationId xmlns:a16="http://schemas.microsoft.com/office/drawing/2014/main" id="{642D4D59-F5AA-C6E5-48C8-2C13CC75AC76}"/>
              </a:ext>
            </a:extLst>
          </p:cNvPr>
          <p:cNvPicPr>
            <a:picLocks noChangeAspect="1"/>
          </p:cNvPicPr>
          <p:nvPr/>
        </p:nvPicPr>
        <p:blipFill rotWithShape="1">
          <a:blip r:embed="rId3"/>
          <a:srcRect l="1213" t="2874" r="1678" b="4619"/>
          <a:stretch/>
        </p:blipFill>
        <p:spPr>
          <a:xfrm>
            <a:off x="784153" y="2987675"/>
            <a:ext cx="18288000" cy="5638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58501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FC08-855C-593F-4890-24EFBC2DC724}"/>
              </a:ext>
            </a:extLst>
          </p:cNvPr>
          <p:cNvSpPr>
            <a:spLocks noGrp="1"/>
          </p:cNvSpPr>
          <p:nvPr>
            <p:ph type="title"/>
          </p:nvPr>
        </p:nvSpPr>
        <p:spPr>
          <a:xfrm>
            <a:off x="4489450" y="4209379"/>
            <a:ext cx="12268200" cy="1454244"/>
          </a:xfrm>
        </p:spPr>
        <p:txBody>
          <a:bodyPr/>
          <a:lstStyle/>
          <a:p>
            <a:r>
              <a:rPr lang="en-US" b="1" dirty="0">
                <a:solidFill>
                  <a:schemeClr val="accent1">
                    <a:lumMod val="75000"/>
                  </a:schemeClr>
                </a:solidFill>
                <a:latin typeface="Arial" panose="020B0604020202020204" pitchFamily="34" charset="0"/>
                <a:cs typeface="Arial" panose="020B0604020202020204" pitchFamily="34" charset="0"/>
              </a:rPr>
              <a:t>Empirical Analysis</a:t>
            </a:r>
          </a:p>
        </p:txBody>
      </p:sp>
      <p:sp>
        <p:nvSpPr>
          <p:cNvPr id="6" name="object 35">
            <a:extLst>
              <a:ext uri="{FF2B5EF4-FFF2-40B4-BE49-F238E27FC236}">
                <a16:creationId xmlns:a16="http://schemas.microsoft.com/office/drawing/2014/main" id="{CACF614B-8A9F-FEAE-46D9-D373F9B1094E}"/>
              </a:ext>
            </a:extLst>
          </p:cNvPr>
          <p:cNvSpPr txBox="1">
            <a:spLocks noGrp="1"/>
          </p:cNvSpPr>
          <p:nvPr>
            <p:ph type="sldNum" sz="quarter" idx="7"/>
          </p:nvPr>
        </p:nvSpPr>
        <p:spPr>
          <a:xfrm>
            <a:off x="19500850" y="10988674"/>
            <a:ext cx="283441" cy="236029"/>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12</a:t>
            </a:fld>
            <a:endParaRPr spc="-130" dirty="0"/>
          </a:p>
        </p:txBody>
      </p:sp>
      <p:sp>
        <p:nvSpPr>
          <p:cNvPr id="4" name="object 11">
            <a:extLst>
              <a:ext uri="{FF2B5EF4-FFF2-40B4-BE49-F238E27FC236}">
                <a16:creationId xmlns:a16="http://schemas.microsoft.com/office/drawing/2014/main" id="{8A336E5E-FA45-9131-4BA9-2F857C8712C7}"/>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Tree>
    <p:extLst>
      <p:ext uri="{BB962C8B-B14F-4D97-AF65-F5344CB8AC3E}">
        <p14:creationId xmlns:p14="http://schemas.microsoft.com/office/powerpoint/2010/main" val="2171380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CCF5D2-BCFA-DB77-DEDF-D9F13718D0E1}"/>
              </a:ext>
            </a:extLst>
          </p:cNvPr>
          <p:cNvSpPr txBox="1">
            <a:spLocks/>
          </p:cNvSpPr>
          <p:nvPr/>
        </p:nvSpPr>
        <p:spPr>
          <a:xfrm>
            <a:off x="1212850" y="529643"/>
            <a:ext cx="15087600" cy="923330"/>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r>
              <a:rPr lang="en-US" sz="6000" b="1" kern="0" dirty="0">
                <a:solidFill>
                  <a:schemeClr val="accent1">
                    <a:lumMod val="75000"/>
                  </a:schemeClr>
                </a:solidFill>
                <a:latin typeface="Arial" panose="020B0604020202020204" pitchFamily="34" charset="0"/>
                <a:cs typeface="Arial" panose="020B0604020202020204" pitchFamily="34" charset="0"/>
              </a:rPr>
              <a:t>Research question &amp; Result of authors</a:t>
            </a:r>
          </a:p>
        </p:txBody>
      </p:sp>
      <p:sp>
        <p:nvSpPr>
          <p:cNvPr id="5" name="object 35">
            <a:extLst>
              <a:ext uri="{FF2B5EF4-FFF2-40B4-BE49-F238E27FC236}">
                <a16:creationId xmlns:a16="http://schemas.microsoft.com/office/drawing/2014/main" id="{518A3A24-DBF0-8849-1C4C-81519FA24346}"/>
              </a:ext>
            </a:extLst>
          </p:cNvPr>
          <p:cNvSpPr txBox="1">
            <a:spLocks noGrp="1"/>
          </p:cNvSpPr>
          <p:nvPr>
            <p:ph type="sldNum" sz="quarter" idx="7"/>
          </p:nvPr>
        </p:nvSpPr>
        <p:spPr>
          <a:xfrm>
            <a:off x="19500850" y="10988675"/>
            <a:ext cx="283441"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13</a:t>
            </a:fld>
            <a:endParaRPr spc="-130" dirty="0"/>
          </a:p>
        </p:txBody>
      </p:sp>
      <p:sp>
        <p:nvSpPr>
          <p:cNvPr id="6" name="object 11">
            <a:extLst>
              <a:ext uri="{FF2B5EF4-FFF2-40B4-BE49-F238E27FC236}">
                <a16:creationId xmlns:a16="http://schemas.microsoft.com/office/drawing/2014/main" id="{4BB5EE36-2819-9676-9635-587FB2E78423}"/>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DBA4F04-0772-05BE-A1C4-AAC37DA28F47}"/>
                  </a:ext>
                </a:extLst>
              </p:cNvPr>
              <p:cNvSpPr txBox="1"/>
              <p:nvPr/>
            </p:nvSpPr>
            <p:spPr>
              <a:xfrm>
                <a:off x="4108450" y="2659327"/>
                <a:ext cx="10484016" cy="5320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𝐿𝑛</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𝑇𝑜𝑡𝑎𝑙</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𝐴𝑠𝑠𝑒𝑡𝑠</m:t>
                          </m:r>
                          <m:r>
                            <a:rPr lang="en-US" sz="3200" b="0" i="1" smtClean="0">
                              <a:latin typeface="Cambria Math" panose="02040503050406030204" pitchFamily="18" charset="0"/>
                              <a:ea typeface="Cambria Math" panose="02040503050406030204" pitchFamily="18" charset="0"/>
                            </a:rPr>
                            <m:t>)</m:t>
                          </m:r>
                        </m:e>
                        <m:sub>
                          <m:r>
                            <a:rPr lang="en-US" sz="3200" b="0" i="1" smtClean="0">
                              <a:latin typeface="Cambria Math" panose="02040503050406030204" pitchFamily="18" charset="0"/>
                              <a:ea typeface="Cambria Math" panose="02040503050406030204" pitchFamily="18" charset="0"/>
                            </a:rPr>
                            <m:t>𝑖</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𝑗𝑡</m:t>
                          </m:r>
                        </m:sub>
                      </m:sSub>
                      <m:r>
                        <a:rPr lang="en-US" sz="3200" i="1" smtClean="0">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r>
                            <a:rPr lang="el-GR" sz="3200" i="1">
                              <a:latin typeface="Cambria Math" panose="02040503050406030204" pitchFamily="18" charset="0"/>
                              <a:ea typeface="Cambria Math" panose="02040503050406030204" pitchFamily="18" charset="0"/>
                            </a:rPr>
                            <m:t>𝛼</m:t>
                          </m:r>
                          <m:r>
                            <a:rPr lang="en-US" sz="3200" i="1">
                              <a:latin typeface="Cambria Math" panose="02040503050406030204" pitchFamily="18" charset="0"/>
                              <a:ea typeface="Cambria Math" panose="02040503050406030204" pitchFamily="18" charset="0"/>
                            </a:rPr>
                            <m:t> </m:t>
                          </m:r>
                          <m:r>
                            <a:rPr lang="en-US" sz="3200" i="1">
                              <a:latin typeface="Cambria Math" panose="02040503050406030204" pitchFamily="18" charset="0"/>
                              <a:ea typeface="Cambria Math" panose="02040503050406030204" pitchFamily="18" charset="0"/>
                            </a:rPr>
                            <m:t>𝐿𝑛</m:t>
                          </m:r>
                          <m:r>
                            <a:rPr lang="en-US" sz="3200" i="1">
                              <a:latin typeface="Cambria Math" panose="02040503050406030204" pitchFamily="18" charset="0"/>
                              <a:ea typeface="Cambria Math" panose="02040503050406030204" pitchFamily="18" charset="0"/>
                            </a:rPr>
                            <m:t> </m:t>
                          </m:r>
                          <m:d>
                            <m:dPr>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𝐶𝑜𝑚𝑚𝑜𝑛</m:t>
                              </m:r>
                              <m:r>
                                <a:rPr lang="en-US" sz="3200" i="1">
                                  <a:latin typeface="Cambria Math" panose="02040503050406030204" pitchFamily="18" charset="0"/>
                                  <a:ea typeface="Cambria Math" panose="02040503050406030204" pitchFamily="18" charset="0"/>
                                </a:rPr>
                                <m:t> </m:t>
                              </m:r>
                              <m:r>
                                <a:rPr lang="en-US" sz="3200" i="1">
                                  <a:latin typeface="Cambria Math" panose="02040503050406030204" pitchFamily="18" charset="0"/>
                                  <a:ea typeface="Cambria Math" panose="02040503050406030204" pitchFamily="18" charset="0"/>
                                </a:rPr>
                                <m:t>𝐸𝑞𝑢𝑖𝑡𝑦</m:t>
                              </m:r>
                            </m:e>
                          </m:d>
                        </m:e>
                        <m:sub>
                          <m:r>
                            <a:rPr lang="en-US" sz="3200" b="0" i="1" smtClean="0">
                              <a:latin typeface="Cambria Math" panose="02040503050406030204" pitchFamily="18" charset="0"/>
                              <a:ea typeface="Cambria Math" panose="02040503050406030204" pitchFamily="18" charset="0"/>
                            </a:rPr>
                            <m:t>𝑖</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𝑗𝑡</m:t>
                          </m:r>
                        </m:sub>
                      </m:sSub>
                      <m:r>
                        <a:rPr lang="en-US" sz="3200" b="0" i="1" smtClean="0">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𝜀</m:t>
                          </m:r>
                        </m:e>
                        <m:sub>
                          <m:r>
                            <a:rPr lang="en-US" sz="3200" b="0" i="1" smtClean="0">
                              <a:latin typeface="Cambria Math" panose="02040503050406030204" pitchFamily="18" charset="0"/>
                              <a:ea typeface="Cambria Math" panose="02040503050406030204" pitchFamily="18" charset="0"/>
                            </a:rPr>
                            <m:t>𝑖</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𝑗𝑡</m:t>
                          </m:r>
                        </m:sub>
                      </m:sSub>
                    </m:oMath>
                  </m:oMathPara>
                </a14:m>
                <a:endParaRPr lang="en-US" sz="3200" i="1" dirty="0">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9" name="TextBox 8">
                <a:extLst>
                  <a:ext uri="{FF2B5EF4-FFF2-40B4-BE49-F238E27FC236}">
                    <a16:creationId xmlns:a16="http://schemas.microsoft.com/office/drawing/2014/main" id="{3DBA4F04-0772-05BE-A1C4-AAC37DA28F47}"/>
                  </a:ext>
                </a:extLst>
              </p:cNvPr>
              <p:cNvSpPr txBox="1">
                <a:spLocks noRot="1" noChangeAspect="1" noMove="1" noResize="1" noEditPoints="1" noAdjustHandles="1" noChangeArrowheads="1" noChangeShapeType="1" noTextEdit="1"/>
              </p:cNvSpPr>
              <p:nvPr/>
            </p:nvSpPr>
            <p:spPr>
              <a:xfrm>
                <a:off x="4108450" y="2659327"/>
                <a:ext cx="10484016" cy="532005"/>
              </a:xfrm>
              <a:prstGeom prst="rect">
                <a:avLst/>
              </a:prstGeom>
              <a:blipFill>
                <a:blip r:embed="rId3"/>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17A1BF87-4CA9-FA51-0340-669F4767593E}"/>
              </a:ext>
            </a:extLst>
          </p:cNvPr>
          <p:cNvSpPr txBox="1"/>
          <p:nvPr/>
        </p:nvSpPr>
        <p:spPr>
          <a:xfrm>
            <a:off x="1060450" y="1875298"/>
            <a:ext cx="11353800" cy="584775"/>
          </a:xfrm>
          <a:prstGeom prst="rect">
            <a:avLst/>
          </a:prstGeom>
          <a:noFill/>
        </p:spPr>
        <p:txBody>
          <a:bodyPr wrap="square">
            <a:spAutoFit/>
          </a:bodyPr>
          <a:lstStyle/>
          <a:p>
            <a:pPr marL="457200" indent="-457200">
              <a:buClr>
                <a:srgbClr val="0070C0"/>
              </a:buClr>
              <a:buFont typeface="Wingdings" panose="05000000000000000000" pitchFamily="2" charset="2"/>
              <a:buChar char="§"/>
            </a:pPr>
            <a:r>
              <a:rPr lang="en-US" sz="3200" b="1" u="none" strike="noStrike" baseline="0" dirty="0">
                <a:solidFill>
                  <a:srgbClr val="000000"/>
                </a:solidFill>
                <a:latin typeface="Arial" panose="020B0604020202020204" pitchFamily="34" charset="0"/>
                <a:cs typeface="Arial" panose="020B0604020202020204" pitchFamily="34" charset="0"/>
              </a:rPr>
              <a:t>Elasticity of bank activity with respect to bank capital </a:t>
            </a:r>
            <a:endParaRPr lang="en-US" sz="32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E08D7B8-A91F-BA0B-7C7D-008471BC7259}"/>
                  </a:ext>
                </a:extLst>
              </p:cNvPr>
              <p:cNvSpPr txBox="1"/>
              <p:nvPr/>
            </p:nvSpPr>
            <p:spPr>
              <a:xfrm>
                <a:off x="1455348" y="3316185"/>
                <a:ext cx="16826924" cy="890500"/>
              </a:xfrm>
              <a:prstGeom prst="rect">
                <a:avLst/>
              </a:prstGeom>
              <a:noFill/>
            </p:spPr>
            <p:txBody>
              <a:bodyPr wrap="square">
                <a:spAutoFit/>
              </a:bodyPr>
              <a:lstStyle/>
              <a:p>
                <a:pPr marL="457200" indent="-457200">
                  <a:buFont typeface="Wingdings" panose="05000000000000000000" pitchFamily="2" charset="2"/>
                  <a:buChar char="Ø"/>
                </a:pPr>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𝐿𝑛</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𝑇𝑜𝑡𝑎𝑙</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𝐴𝑠𝑠𝑒𝑡𝑠</m:t>
                        </m:r>
                        <m:r>
                          <a:rPr lang="en-US" sz="2400" b="0" i="1" smtClean="0">
                            <a:latin typeface="Cambria Math" panose="02040503050406030204" pitchFamily="18" charset="0"/>
                            <a:ea typeface="Cambria Math" panose="02040503050406030204" pitchFamily="18" charset="0"/>
                          </a:rPr>
                          <m:t>)</m:t>
                        </m:r>
                      </m:e>
                      <m:sub>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𝑗𝑡</m:t>
                        </m:r>
                      </m:sub>
                    </m:sSub>
                    <m:r>
                      <a:rPr lang="en-US" sz="2400" b="0" i="1" smtClean="0">
                        <a:latin typeface="Cambria Math" panose="02040503050406030204" pitchFamily="18" charset="0"/>
                        <a:ea typeface="Cambria Math" panose="02040503050406030204" pitchFamily="18" charset="0"/>
                      </a:rPr>
                      <m:t> </m:t>
                    </m:r>
                  </m:oMath>
                </a14:m>
                <a:r>
                  <a:rPr lang="en-US" sz="2200" dirty="0">
                    <a:latin typeface="Arial" panose="020B0604020202020204" pitchFamily="34" charset="0"/>
                    <a:cs typeface="Arial" panose="020B0604020202020204" pitchFamily="34" charset="0"/>
                  </a:rPr>
                  <a:t>- the the logarithm of total asset balance sheet items</a:t>
                </a:r>
              </a:p>
              <a:p>
                <a:pPr marL="457200" indent="-457200">
                  <a:buFont typeface="Wingdings" panose="05000000000000000000" pitchFamily="2" charset="2"/>
                  <a:buChar char="Ø"/>
                </a:pP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𝐿𝑛</m:t>
                        </m:r>
                        <m:r>
                          <a:rPr lang="en-US" sz="2400" i="1">
                            <a:latin typeface="Cambria Math" panose="02040503050406030204" pitchFamily="18" charset="0"/>
                            <a:ea typeface="Cambria Math" panose="02040503050406030204" pitchFamily="18" charset="0"/>
                          </a:rPr>
                          <m:t> </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𝐶𝑜𝑚𝑚𝑜𝑛</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𝐸𝑞𝑢𝑖𝑡𝑦</m:t>
                            </m:r>
                          </m:e>
                        </m:d>
                      </m:e>
                      <m:sub>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𝑗𝑡</m:t>
                        </m:r>
                      </m:sub>
                    </m:sSub>
                  </m:oMath>
                </a14:m>
                <a:r>
                  <a:rPr lang="en-US" sz="2200" dirty="0">
                    <a:latin typeface="Arial" panose="020B0604020202020204" pitchFamily="34" charset="0"/>
                    <a:cs typeface="Arial" panose="020B0604020202020204" pitchFamily="34" charset="0"/>
                  </a:rPr>
                  <a:t> - the logarithm of total common equity in period t of bank </a:t>
                </a:r>
                <a:r>
                  <a:rPr lang="en-US" sz="2200" dirty="0" err="1">
                    <a:latin typeface="Arial" panose="020B0604020202020204" pitchFamily="34" charset="0"/>
                    <a:cs typeface="Arial" panose="020B0604020202020204" pitchFamily="34" charset="0"/>
                  </a:rPr>
                  <a:t>i</a:t>
                </a:r>
                <a:r>
                  <a:rPr lang="en-US" sz="2200" dirty="0">
                    <a:latin typeface="Arial" panose="020B0604020202020204" pitchFamily="34" charset="0"/>
                    <a:cs typeface="Arial" panose="020B0604020202020204" pitchFamily="34" charset="0"/>
                  </a:rPr>
                  <a:t> headquartered in country j .</a:t>
                </a:r>
              </a:p>
            </p:txBody>
          </p:sp>
        </mc:Choice>
        <mc:Fallback xmlns="">
          <p:sp>
            <p:nvSpPr>
              <p:cNvPr id="2" name="TextBox 1">
                <a:extLst>
                  <a:ext uri="{FF2B5EF4-FFF2-40B4-BE49-F238E27FC236}">
                    <a16:creationId xmlns:a16="http://schemas.microsoft.com/office/drawing/2014/main" id="{3E08D7B8-A91F-BA0B-7C7D-008471BC7259}"/>
                  </a:ext>
                </a:extLst>
              </p:cNvPr>
              <p:cNvSpPr txBox="1">
                <a:spLocks noRot="1" noChangeAspect="1" noMove="1" noResize="1" noEditPoints="1" noAdjustHandles="1" noChangeArrowheads="1" noChangeShapeType="1" noTextEdit="1"/>
              </p:cNvSpPr>
              <p:nvPr/>
            </p:nvSpPr>
            <p:spPr>
              <a:xfrm>
                <a:off x="1455348" y="3316185"/>
                <a:ext cx="16826924" cy="890500"/>
              </a:xfrm>
              <a:prstGeom prst="rect">
                <a:avLst/>
              </a:prstGeom>
              <a:blipFill>
                <a:blip r:embed="rId4"/>
                <a:stretch>
                  <a:fillRect l="-507" t="-2740" b="-8904"/>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5B75CEBF-35A8-DE37-2331-849AE0A7E35D}"/>
              </a:ext>
            </a:extLst>
          </p:cNvPr>
          <p:cNvPicPr>
            <a:picLocks noChangeAspect="1"/>
          </p:cNvPicPr>
          <p:nvPr/>
        </p:nvPicPr>
        <p:blipFill rotWithShape="1">
          <a:blip r:embed="rId5"/>
          <a:srcRect l="3944" t="7776" r="1417" b="2380"/>
          <a:stretch/>
        </p:blipFill>
        <p:spPr>
          <a:xfrm>
            <a:off x="1455348" y="4397686"/>
            <a:ext cx="13944600" cy="4821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a:extLst>
              <a:ext uri="{FF2B5EF4-FFF2-40B4-BE49-F238E27FC236}">
                <a16:creationId xmlns:a16="http://schemas.microsoft.com/office/drawing/2014/main" id="{3DB7A13A-FFE6-A4D9-D463-38BFAA330477}"/>
              </a:ext>
            </a:extLst>
          </p:cNvPr>
          <p:cNvSpPr txBox="1"/>
          <p:nvPr/>
        </p:nvSpPr>
        <p:spPr>
          <a:xfrm>
            <a:off x="1060450" y="9687293"/>
            <a:ext cx="16764000" cy="830997"/>
          </a:xfrm>
          <a:prstGeom prst="rect">
            <a:avLst/>
          </a:prstGeom>
          <a:noFill/>
        </p:spPr>
        <p:txBody>
          <a:bodyPr wrap="square" rtlCol="0">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Key result: </a:t>
            </a:r>
            <a:r>
              <a:rPr lang="en-US" sz="2400" dirty="0">
                <a:solidFill>
                  <a:schemeClr val="accent1">
                    <a:lumMod val="75000"/>
                  </a:schemeClr>
                </a:solidFill>
                <a:latin typeface="Arial" panose="020B0604020202020204" pitchFamily="34" charset="0"/>
                <a:cs typeface="Arial" panose="020B0604020202020204" pitchFamily="34" charset="0"/>
              </a:rPr>
              <a:t>There is a positive association between </a:t>
            </a:r>
            <a:r>
              <a:rPr lang="en-US" sz="2400">
                <a:solidFill>
                  <a:schemeClr val="accent1">
                    <a:lumMod val="75000"/>
                  </a:schemeClr>
                </a:solidFill>
                <a:latin typeface="Arial" panose="020B0604020202020204" pitchFamily="34" charset="0"/>
                <a:cs typeface="Arial" panose="020B0604020202020204" pitchFamily="34" charset="0"/>
              </a:rPr>
              <a:t>two variables</a:t>
            </a:r>
            <a:r>
              <a:rPr lang="en-US" sz="240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Modifying the specification by adding control variables doesn’t change the result, instead decreases the elasticity between two variables</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625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CCF5D2-BCFA-DB77-DEDF-D9F13718D0E1}"/>
              </a:ext>
            </a:extLst>
          </p:cNvPr>
          <p:cNvSpPr txBox="1">
            <a:spLocks/>
          </p:cNvSpPr>
          <p:nvPr/>
        </p:nvSpPr>
        <p:spPr>
          <a:xfrm>
            <a:off x="1212850" y="529643"/>
            <a:ext cx="16002000" cy="923330"/>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r>
              <a:rPr lang="en-US" sz="6000" b="1" kern="0" dirty="0">
                <a:solidFill>
                  <a:schemeClr val="accent1">
                    <a:lumMod val="75000"/>
                  </a:schemeClr>
                </a:solidFill>
                <a:latin typeface="Arial" panose="020B0604020202020204" pitchFamily="34" charset="0"/>
                <a:cs typeface="Arial" panose="020B0604020202020204" pitchFamily="34" charset="0"/>
              </a:rPr>
              <a:t>Results from our analysis</a:t>
            </a:r>
          </a:p>
        </p:txBody>
      </p:sp>
      <p:sp>
        <p:nvSpPr>
          <p:cNvPr id="5" name="object 35">
            <a:extLst>
              <a:ext uri="{FF2B5EF4-FFF2-40B4-BE49-F238E27FC236}">
                <a16:creationId xmlns:a16="http://schemas.microsoft.com/office/drawing/2014/main" id="{518A3A24-DBF0-8849-1C4C-81519FA24346}"/>
              </a:ext>
            </a:extLst>
          </p:cNvPr>
          <p:cNvSpPr txBox="1">
            <a:spLocks noGrp="1"/>
          </p:cNvSpPr>
          <p:nvPr>
            <p:ph type="sldNum" sz="quarter" idx="7"/>
          </p:nvPr>
        </p:nvSpPr>
        <p:spPr>
          <a:xfrm>
            <a:off x="19500850" y="10988675"/>
            <a:ext cx="283441"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14</a:t>
            </a:fld>
            <a:endParaRPr spc="-130" dirty="0"/>
          </a:p>
        </p:txBody>
      </p:sp>
      <p:sp>
        <p:nvSpPr>
          <p:cNvPr id="6" name="object 11">
            <a:extLst>
              <a:ext uri="{FF2B5EF4-FFF2-40B4-BE49-F238E27FC236}">
                <a16:creationId xmlns:a16="http://schemas.microsoft.com/office/drawing/2014/main" id="{4BB5EE36-2819-9676-9635-587FB2E78423}"/>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11" name="TextBox 10">
            <a:extLst>
              <a:ext uri="{FF2B5EF4-FFF2-40B4-BE49-F238E27FC236}">
                <a16:creationId xmlns:a16="http://schemas.microsoft.com/office/drawing/2014/main" id="{17A1BF87-4CA9-FA51-0340-669F4767593E}"/>
              </a:ext>
            </a:extLst>
          </p:cNvPr>
          <p:cNvSpPr txBox="1"/>
          <p:nvPr/>
        </p:nvSpPr>
        <p:spPr>
          <a:xfrm>
            <a:off x="1060450" y="1875298"/>
            <a:ext cx="11353800" cy="584775"/>
          </a:xfrm>
          <a:prstGeom prst="rect">
            <a:avLst/>
          </a:prstGeom>
          <a:noFill/>
        </p:spPr>
        <p:txBody>
          <a:bodyPr wrap="square">
            <a:spAutoFit/>
          </a:bodyPr>
          <a:lstStyle/>
          <a:p>
            <a:pPr marL="457200" indent="-457200">
              <a:buClr>
                <a:srgbClr val="0070C0"/>
              </a:buClr>
              <a:buFont typeface="Wingdings" panose="05000000000000000000" pitchFamily="2" charset="2"/>
              <a:buChar char="§"/>
            </a:pPr>
            <a:r>
              <a:rPr lang="en-US" sz="3200" b="1" u="none" strike="noStrike" baseline="0" dirty="0">
                <a:solidFill>
                  <a:srgbClr val="000000"/>
                </a:solidFill>
                <a:latin typeface="Arial" panose="020B0604020202020204" pitchFamily="34" charset="0"/>
                <a:cs typeface="Arial" panose="020B0604020202020204" pitchFamily="34" charset="0"/>
              </a:rPr>
              <a:t>Elasticity of bank activity with respect to bank capital </a:t>
            </a:r>
            <a:endParaRPr lang="en-US" sz="3200" b="1"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3DB7A13A-FFE6-A4D9-D463-38BFAA330477}"/>
              </a:ext>
            </a:extLst>
          </p:cNvPr>
          <p:cNvSpPr txBox="1"/>
          <p:nvPr/>
        </p:nvSpPr>
        <p:spPr>
          <a:xfrm>
            <a:off x="1060450" y="9687293"/>
            <a:ext cx="16764000" cy="461665"/>
          </a:xfrm>
          <a:prstGeom prst="rect">
            <a:avLst/>
          </a:prstGeom>
          <a:noFill/>
        </p:spPr>
        <p:txBody>
          <a:bodyPr wrap="square" rtlCol="0">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Key result:</a:t>
            </a:r>
            <a:endParaRPr lang="en-US" sz="2400" b="1"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9A759E99-81A8-3618-72C5-ED7D344EBC98}"/>
              </a:ext>
            </a:extLst>
          </p:cNvPr>
          <p:cNvPicPr>
            <a:picLocks noChangeAspect="1"/>
          </p:cNvPicPr>
          <p:nvPr/>
        </p:nvPicPr>
        <p:blipFill>
          <a:blip r:embed="rId3"/>
          <a:stretch>
            <a:fillRect/>
          </a:stretch>
        </p:blipFill>
        <p:spPr>
          <a:xfrm>
            <a:off x="1593850" y="2987675"/>
            <a:ext cx="13069824" cy="4876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74722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CCF5D2-BCFA-DB77-DEDF-D9F13718D0E1}"/>
              </a:ext>
            </a:extLst>
          </p:cNvPr>
          <p:cNvSpPr txBox="1">
            <a:spLocks/>
          </p:cNvSpPr>
          <p:nvPr/>
        </p:nvSpPr>
        <p:spPr>
          <a:xfrm>
            <a:off x="1060450" y="513193"/>
            <a:ext cx="12268200" cy="923330"/>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r>
              <a:rPr lang="en-US" sz="6000" b="1" kern="0" dirty="0">
                <a:solidFill>
                  <a:schemeClr val="accent1">
                    <a:lumMod val="75000"/>
                  </a:schemeClr>
                </a:solidFill>
                <a:latin typeface="Arial" panose="020B0604020202020204" pitchFamily="34" charset="0"/>
                <a:cs typeface="Arial" panose="020B0604020202020204" pitchFamily="34" charset="0"/>
              </a:rPr>
              <a:t>Research question</a:t>
            </a:r>
          </a:p>
        </p:txBody>
      </p:sp>
      <p:sp>
        <p:nvSpPr>
          <p:cNvPr id="5" name="object 35">
            <a:extLst>
              <a:ext uri="{FF2B5EF4-FFF2-40B4-BE49-F238E27FC236}">
                <a16:creationId xmlns:a16="http://schemas.microsoft.com/office/drawing/2014/main" id="{518A3A24-DBF0-8849-1C4C-81519FA24346}"/>
              </a:ext>
            </a:extLst>
          </p:cNvPr>
          <p:cNvSpPr txBox="1">
            <a:spLocks noGrp="1"/>
          </p:cNvSpPr>
          <p:nvPr>
            <p:ph type="sldNum" sz="quarter" idx="7"/>
          </p:nvPr>
        </p:nvSpPr>
        <p:spPr>
          <a:xfrm>
            <a:off x="19500850" y="10988674"/>
            <a:ext cx="283441"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15</a:t>
            </a:fld>
            <a:endParaRPr spc="-130" dirty="0"/>
          </a:p>
        </p:txBody>
      </p:sp>
      <p:sp>
        <p:nvSpPr>
          <p:cNvPr id="6" name="object 11">
            <a:extLst>
              <a:ext uri="{FF2B5EF4-FFF2-40B4-BE49-F238E27FC236}">
                <a16:creationId xmlns:a16="http://schemas.microsoft.com/office/drawing/2014/main" id="{4BB5EE36-2819-9676-9635-587FB2E78423}"/>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DBA4F04-0772-05BE-A1C4-AAC37DA28F47}"/>
                  </a:ext>
                </a:extLst>
              </p:cNvPr>
              <p:cNvSpPr txBox="1"/>
              <p:nvPr/>
            </p:nvSpPr>
            <p:spPr>
              <a:xfrm>
                <a:off x="1249218" y="3583510"/>
                <a:ext cx="17754600" cy="4655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𝐿𝑛</m:t>
                          </m:r>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𝐸𝑞𝑢𝑖𝑡𝑦</m:t>
                              </m:r>
                            </m:e>
                          </m:d>
                        </m:e>
                        <m:sub>
                          <m:r>
                            <a:rPr lang="en-US" sz="2800" b="0" i="1" smtClean="0">
                              <a:latin typeface="Cambria Math" panose="02040503050406030204" pitchFamily="18" charset="0"/>
                              <a:ea typeface="Cambria Math" panose="02040503050406030204" pitchFamily="18" charset="0"/>
                            </a:rPr>
                            <m:t>𝑖𝑗𝑡</m:t>
                          </m:r>
                        </m:sub>
                      </m:sSub>
                      <m:r>
                        <a:rPr lang="en-US" sz="2800" i="1">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 </m:t>
                          </m:r>
                          <m:sSub>
                            <m:sSubPr>
                              <m:ctrlPr>
                                <a:rPr lang="en-US" sz="2800" i="1" smtClean="0">
                                  <a:latin typeface="Cambria Math" panose="02040503050406030204" pitchFamily="18" charset="0"/>
                                  <a:ea typeface="Cambria Math" panose="02040503050406030204" pitchFamily="18" charset="0"/>
                                </a:rPr>
                              </m:ctrlPr>
                            </m:sSubPr>
                            <m:e>
                              <m:r>
                                <a:rPr lang="el-GR" sz="2800" i="1">
                                  <a:latin typeface="Cambria Math" panose="02040503050406030204" pitchFamily="18" charset="0"/>
                                  <a:ea typeface="Cambria Math" panose="02040503050406030204" pitchFamily="18" charset="0"/>
                                </a:rPr>
                                <m:t>𝛼</m:t>
                              </m:r>
                            </m:e>
                            <m:sub>
                              <m:r>
                                <a:rPr lang="en-US" sz="2800" b="0" i="1" smtClean="0">
                                  <a:latin typeface="Cambria Math" panose="02040503050406030204" pitchFamily="18" charset="0"/>
                                  <a:ea typeface="Cambria Math" panose="02040503050406030204" pitchFamily="18" charset="0"/>
                                </a:rPr>
                                <m:t>𝑖</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𝜑</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𝐶</m:t>
                              </m:r>
                            </m:e>
                            <m:sub>
                              <m:r>
                                <a:rPr lang="en-US" sz="2800" b="0" i="1" smtClean="0">
                                  <a:latin typeface="Cambria Math" panose="02040503050406030204" pitchFamily="18" charset="0"/>
                                  <a:ea typeface="Cambria Math" panose="02040503050406030204" pitchFamily="18" charset="0"/>
                                </a:rPr>
                                <m:t>𝑡</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𝛽</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𝛽</m:t>
                          </m:r>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𝐶</m:t>
                              </m:r>
                            </m:e>
                            <m:sub>
                              <m:r>
                                <a:rPr lang="en-US" sz="2800" b="0" i="1" smtClean="0">
                                  <a:latin typeface="Cambria Math" panose="02040503050406030204" pitchFamily="18" charset="0"/>
                                  <a:ea typeface="Cambria Math" panose="02040503050406030204" pitchFamily="18" charset="0"/>
                                </a:rPr>
                                <m:t>𝑡</m:t>
                              </m:r>
                            </m:sub>
                          </m:sSub>
                          <m:r>
                            <a:rPr 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𝐿𝑛</m:t>
                          </m:r>
                          <m:r>
                            <a:rPr lang="en-US" sz="2800" i="1">
                              <a:latin typeface="Cambria Math" panose="02040503050406030204" pitchFamily="18" charset="0"/>
                              <a:ea typeface="Cambria Math" panose="02040503050406030204" pitchFamily="18" charset="0"/>
                            </a:rPr>
                            <m:t> </m:t>
                          </m:r>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𝐸𝑞𝑢𝑖𝑡𝑦</m:t>
                              </m:r>
                            </m:e>
                          </m:d>
                        </m:e>
                        <m:sub>
                          <m:r>
                            <a:rPr lang="en-US" sz="2800" b="0" i="1" smtClean="0">
                              <a:latin typeface="Cambria Math" panose="02040503050406030204" pitchFamily="18" charset="0"/>
                              <a:ea typeface="Cambria Math" panose="02040503050406030204" pitchFamily="18" charset="0"/>
                            </a:rPr>
                            <m:t>𝑖</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𝑗𝑡</m:t>
                          </m:r>
                          <m:r>
                            <a:rPr lang="en-US" sz="2800" b="0" i="1" smtClean="0">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sSub>
                            <m:sSubPr>
                              <m:ctrlPr>
                                <a:rPr lang="en-US" sz="2800" b="0" i="1" smtClean="0">
                                  <a:latin typeface="Cambria Math" panose="02040503050406030204" pitchFamily="18" charset="0"/>
                                  <a:ea typeface="Cambria Math" panose="02040503050406030204" pitchFamily="18" charset="0"/>
                                </a:rPr>
                              </m:ctrlPr>
                            </m:sSubPr>
                            <m:e>
                              <m:r>
                                <m:rPr>
                                  <m:sty m:val="p"/>
                                </m:rPr>
                                <a:rPr lang="el-GR" sz="2800" b="0" i="1" smtClean="0">
                                  <a:latin typeface="Cambria Math" panose="02040503050406030204" pitchFamily="18" charset="0"/>
                                  <a:ea typeface="Cambria Math" panose="02040503050406030204" pitchFamily="18" charset="0"/>
                                </a:rPr>
                                <m:t>χ</m:t>
                              </m:r>
                              <m:r>
                                <a:rPr lang="en-US" sz="2800" b="0" i="1" smtClean="0">
                                  <a:latin typeface="Cambria Math" panose="02040503050406030204" pitchFamily="18" charset="0"/>
                                  <a:ea typeface="Cambria Math" panose="02040503050406030204" pitchFamily="18" charset="0"/>
                                </a:rPr>
                                <m:t>+</m:t>
                              </m:r>
                              <m:r>
                                <m:rPr>
                                  <m:sty m:val="p"/>
                                </m:rPr>
                                <a:rPr lang="el-GR" sz="2800" i="1">
                                  <a:latin typeface="Cambria Math" panose="02040503050406030204" pitchFamily="18" charset="0"/>
                                  <a:ea typeface="Cambria Math" panose="02040503050406030204" pitchFamily="18" charset="0"/>
                                </a:rPr>
                                <m:t>χ</m:t>
                              </m:r>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𝐶</m:t>
                                  </m:r>
                                </m:e>
                                <m:sub>
                                  <m:r>
                                    <a:rPr lang="en-US" sz="2800" b="0" i="1" smtClean="0">
                                      <a:latin typeface="Cambria Math" panose="02040503050406030204" pitchFamily="18" charset="0"/>
                                      <a:ea typeface="Cambria Math" panose="02040503050406030204" pitchFamily="18" charset="0"/>
                                    </a:rPr>
                                    <m:t>𝑡</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𝑌</m:t>
                              </m:r>
                            </m:e>
                            <m:sub>
                              <m:r>
                                <a:rPr lang="en-US" sz="2800" b="0" i="1" smtClean="0">
                                  <a:latin typeface="Cambria Math" panose="02040503050406030204" pitchFamily="18" charset="0"/>
                                  <a:ea typeface="Cambria Math" panose="02040503050406030204" pitchFamily="18" charset="0"/>
                                </a:rPr>
                                <m:t>𝑖𝑡</m:t>
                              </m:r>
                              <m:r>
                                <a:rPr lang="en-US" sz="2800" b="0" i="1" smtClean="0">
                                  <a:latin typeface="Cambria Math" panose="02040503050406030204" pitchFamily="18" charset="0"/>
                                  <a:ea typeface="Cambria Math" panose="02040503050406030204" pitchFamily="18" charset="0"/>
                                </a:rPr>
                                <m:t> </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𝛿</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𝐶</m:t>
                              </m:r>
                            </m:e>
                            <m:sub>
                              <m:r>
                                <a:rPr lang="en-US" sz="2800" b="0" i="1" smtClean="0">
                                  <a:latin typeface="Cambria Math" panose="02040503050406030204" pitchFamily="18" charset="0"/>
                                  <a:ea typeface="Cambria Math" panose="02040503050406030204" pitchFamily="18" charset="0"/>
                                </a:rPr>
                                <m:t>𝑡</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𝑋</m:t>
                              </m:r>
                            </m:e>
                            <m:sub>
                              <m:r>
                                <a:rPr lang="en-US" sz="2800" b="0" i="1" smtClean="0">
                                  <a:latin typeface="Cambria Math" panose="02040503050406030204" pitchFamily="18" charset="0"/>
                                  <a:ea typeface="Cambria Math" panose="02040503050406030204" pitchFamily="18" charset="0"/>
                                </a:rPr>
                                <m:t>𝑖𝑗𝑡</m:t>
                              </m:r>
                              <m:r>
                                <a:rPr lang="en-US" sz="2800" b="0" i="1" smtClean="0">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𝛾</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𝐼𝐹𝑅𝑆</m:t>
                              </m:r>
                            </m:e>
                            <m:sub>
                              <m:r>
                                <a:rPr lang="en-US" sz="2800" b="0" i="1" smtClean="0">
                                  <a:latin typeface="Cambria Math" panose="02040503050406030204" pitchFamily="18" charset="0"/>
                                  <a:ea typeface="Cambria Math" panose="02040503050406030204" pitchFamily="18" charset="0"/>
                                </a:rPr>
                                <m:t>𝑖𝑗𝑡</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𝜀</m:t>
                          </m:r>
                        </m:e>
                        <m:sub>
                          <m:r>
                            <a:rPr lang="en-US" sz="2800" b="0" i="1" smtClean="0">
                              <a:latin typeface="Cambria Math" panose="02040503050406030204" pitchFamily="18" charset="0"/>
                              <a:ea typeface="Cambria Math" panose="02040503050406030204" pitchFamily="18" charset="0"/>
                            </a:rPr>
                            <m:t>𝑖</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𝑗𝑡</m:t>
                          </m:r>
                        </m:sub>
                      </m:sSub>
                    </m:oMath>
                  </m:oMathPara>
                </a14:m>
                <a:endParaRPr lang="en-US" sz="2800" i="1" dirty="0">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9" name="TextBox 8">
                <a:extLst>
                  <a:ext uri="{FF2B5EF4-FFF2-40B4-BE49-F238E27FC236}">
                    <a16:creationId xmlns:a16="http://schemas.microsoft.com/office/drawing/2014/main" id="{3DBA4F04-0772-05BE-A1C4-AAC37DA28F47}"/>
                  </a:ext>
                </a:extLst>
              </p:cNvPr>
              <p:cNvSpPr txBox="1">
                <a:spLocks noRot="1" noChangeAspect="1" noMove="1" noResize="1" noEditPoints="1" noAdjustHandles="1" noChangeArrowheads="1" noChangeShapeType="1" noTextEdit="1"/>
              </p:cNvSpPr>
              <p:nvPr/>
            </p:nvSpPr>
            <p:spPr>
              <a:xfrm>
                <a:off x="1249218" y="3583510"/>
                <a:ext cx="17754600" cy="465577"/>
              </a:xfrm>
              <a:prstGeom prst="rect">
                <a:avLst/>
              </a:prstGeom>
              <a:blipFill>
                <a:blip r:embed="rId3"/>
                <a:stretch>
                  <a:fillRect b="-1316"/>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17A1BF87-4CA9-FA51-0340-669F4767593E}"/>
              </a:ext>
            </a:extLst>
          </p:cNvPr>
          <p:cNvSpPr txBox="1"/>
          <p:nvPr/>
        </p:nvSpPr>
        <p:spPr>
          <a:xfrm>
            <a:off x="1060450" y="1676183"/>
            <a:ext cx="10051472" cy="584775"/>
          </a:xfrm>
          <a:prstGeom prst="rect">
            <a:avLst/>
          </a:prstGeom>
          <a:noFill/>
        </p:spPr>
        <p:txBody>
          <a:bodyPr wrap="square">
            <a:spAutoFit/>
          </a:bodyPr>
          <a:lstStyle/>
          <a:p>
            <a:pPr marL="457200" indent="-457200">
              <a:buClr>
                <a:srgbClr val="0070C0"/>
              </a:buClr>
              <a:buFont typeface="Wingdings" panose="05000000000000000000" pitchFamily="2" charset="2"/>
              <a:buChar char="§"/>
            </a:pPr>
            <a:r>
              <a:rPr lang="en-US" sz="3200" b="1" u="none" strike="noStrike" baseline="0" dirty="0">
                <a:solidFill>
                  <a:srgbClr val="000000"/>
                </a:solidFill>
                <a:latin typeface="Arial" panose="020B0604020202020204" pitchFamily="34" charset="0"/>
                <a:cs typeface="Arial" panose="020B0604020202020204" pitchFamily="34" charset="0"/>
              </a:rPr>
              <a:t>Does equity react to the cycle?  </a:t>
            </a:r>
            <a:endParaRPr lang="en-US" sz="32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66E3625-7B81-1930-AAF4-20B6A146D7B8}"/>
                  </a:ext>
                </a:extLst>
              </p:cNvPr>
              <p:cNvSpPr txBox="1"/>
              <p:nvPr/>
            </p:nvSpPr>
            <p:spPr>
              <a:xfrm>
                <a:off x="1249218" y="2759075"/>
                <a:ext cx="17754600" cy="4655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𝐿𝑛</m:t>
                          </m:r>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𝐸𝑞𝑢𝑖𝑡𝑦</m:t>
                              </m:r>
                            </m:e>
                          </m:d>
                        </m:e>
                        <m:sub>
                          <m:r>
                            <a:rPr lang="en-US" sz="2800" b="0" i="1" smtClean="0">
                              <a:latin typeface="Cambria Math" panose="02040503050406030204" pitchFamily="18" charset="0"/>
                              <a:ea typeface="Cambria Math" panose="02040503050406030204" pitchFamily="18" charset="0"/>
                            </a:rPr>
                            <m:t>𝑖𝑗𝑡</m:t>
                          </m:r>
                        </m:sub>
                      </m:sSub>
                      <m:r>
                        <a:rPr lang="en-US" sz="2800" i="1">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 </m:t>
                          </m:r>
                          <m:sSub>
                            <m:sSubPr>
                              <m:ctrlPr>
                                <a:rPr lang="en-US" sz="2800" i="1" smtClean="0">
                                  <a:latin typeface="Cambria Math" panose="02040503050406030204" pitchFamily="18" charset="0"/>
                                  <a:ea typeface="Cambria Math" panose="02040503050406030204" pitchFamily="18" charset="0"/>
                                </a:rPr>
                              </m:ctrlPr>
                            </m:sSubPr>
                            <m:e>
                              <m:r>
                                <a:rPr lang="el-GR" sz="2800" i="1">
                                  <a:latin typeface="Cambria Math" panose="02040503050406030204" pitchFamily="18" charset="0"/>
                                  <a:ea typeface="Cambria Math" panose="02040503050406030204" pitchFamily="18" charset="0"/>
                                </a:rPr>
                                <m:t>𝛼</m:t>
                              </m:r>
                            </m:e>
                            <m:sub>
                              <m:r>
                                <a:rPr lang="en-US" sz="2800" b="0" i="1" smtClean="0">
                                  <a:latin typeface="Cambria Math" panose="02040503050406030204" pitchFamily="18" charset="0"/>
                                  <a:ea typeface="Cambria Math" panose="02040503050406030204" pitchFamily="18" charset="0"/>
                                </a:rPr>
                                <m:t>𝑖</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𝛽</m:t>
                          </m:r>
                          <m:r>
                            <a:rPr 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𝐿𝑛</m:t>
                          </m:r>
                          <m:r>
                            <a:rPr lang="en-US" sz="2800" i="1">
                              <a:latin typeface="Cambria Math" panose="02040503050406030204" pitchFamily="18" charset="0"/>
                              <a:ea typeface="Cambria Math" panose="02040503050406030204" pitchFamily="18" charset="0"/>
                            </a:rPr>
                            <m:t> </m:t>
                          </m:r>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𝐸𝑞𝑢𝑖𝑡𝑦</m:t>
                              </m:r>
                            </m:e>
                          </m:d>
                        </m:e>
                        <m:sub>
                          <m:r>
                            <a:rPr lang="en-US" sz="2800" b="0" i="1" smtClean="0">
                              <a:latin typeface="Cambria Math" panose="02040503050406030204" pitchFamily="18" charset="0"/>
                              <a:ea typeface="Cambria Math" panose="02040503050406030204" pitchFamily="18" charset="0"/>
                            </a:rPr>
                            <m:t>𝑖</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𝑗𝑡</m:t>
                          </m:r>
                          <m:r>
                            <a:rPr lang="en-US" sz="2800" b="0" i="1" smtClean="0">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sSub>
                            <m:sSubPr>
                              <m:ctrlPr>
                                <a:rPr lang="en-US" sz="2800" b="0" i="1" smtClean="0">
                                  <a:latin typeface="Cambria Math" panose="02040503050406030204" pitchFamily="18" charset="0"/>
                                  <a:ea typeface="Cambria Math" panose="02040503050406030204" pitchFamily="18" charset="0"/>
                                </a:rPr>
                              </m:ctrlPr>
                            </m:sSubPr>
                            <m:e>
                              <m:r>
                                <m:rPr>
                                  <m:sty m:val="p"/>
                                </m:rPr>
                                <a:rPr lang="el-GR" sz="2800" b="0" i="1" smtClean="0">
                                  <a:latin typeface="Cambria Math" panose="02040503050406030204" pitchFamily="18" charset="0"/>
                                  <a:ea typeface="Cambria Math" panose="02040503050406030204" pitchFamily="18" charset="0"/>
                                </a:rPr>
                                <m:t>χ</m:t>
                              </m:r>
                              <m:r>
                                <a:rPr lang="en-US" sz="2800" b="0" i="1" smtClean="0">
                                  <a:latin typeface="Cambria Math" panose="02040503050406030204" pitchFamily="18" charset="0"/>
                                  <a:ea typeface="Cambria Math" panose="02040503050406030204" pitchFamily="18" charset="0"/>
                                </a:rPr>
                                <m:t>𝑌</m:t>
                              </m:r>
                            </m:e>
                            <m:sub>
                              <m:r>
                                <a:rPr lang="en-US" sz="2800" b="0" i="1" smtClean="0">
                                  <a:latin typeface="Cambria Math" panose="02040503050406030204" pitchFamily="18" charset="0"/>
                                  <a:ea typeface="Cambria Math" panose="02040503050406030204" pitchFamily="18" charset="0"/>
                                </a:rPr>
                                <m:t>𝑖𝑡</m:t>
                              </m:r>
                              <m:r>
                                <a:rPr lang="en-US" sz="2800" b="0" i="1" smtClean="0">
                                  <a:latin typeface="Cambria Math" panose="02040503050406030204" pitchFamily="18" charset="0"/>
                                  <a:ea typeface="Cambria Math" panose="02040503050406030204" pitchFamily="18" charset="0"/>
                                </a:rPr>
                                <m:t> </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𝛿</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𝑋</m:t>
                              </m:r>
                            </m:e>
                            <m:sub>
                              <m:r>
                                <a:rPr lang="en-US" sz="2800" b="0" i="1" smtClean="0">
                                  <a:latin typeface="Cambria Math" panose="02040503050406030204" pitchFamily="18" charset="0"/>
                                  <a:ea typeface="Cambria Math" panose="02040503050406030204" pitchFamily="18" charset="0"/>
                                </a:rPr>
                                <m:t>𝑖𝑗𝑡</m:t>
                              </m:r>
                              <m:r>
                                <a:rPr lang="en-US" sz="2800" b="0" i="1" smtClean="0">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𝛾</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𝐼𝐹𝑅𝑆</m:t>
                              </m:r>
                            </m:e>
                            <m:sub>
                              <m:r>
                                <a:rPr lang="en-US" sz="2800" b="0" i="1" smtClean="0">
                                  <a:latin typeface="Cambria Math" panose="02040503050406030204" pitchFamily="18" charset="0"/>
                                  <a:ea typeface="Cambria Math" panose="02040503050406030204" pitchFamily="18" charset="0"/>
                                </a:rPr>
                                <m:t>𝑖𝑗𝑡</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𝜀</m:t>
                          </m:r>
                        </m:e>
                        <m:sub>
                          <m:r>
                            <a:rPr lang="en-US" sz="2800" b="0" i="1" smtClean="0">
                              <a:latin typeface="Cambria Math" panose="02040503050406030204" pitchFamily="18" charset="0"/>
                              <a:ea typeface="Cambria Math" panose="02040503050406030204" pitchFamily="18" charset="0"/>
                            </a:rPr>
                            <m:t>𝑖</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𝑗𝑡</m:t>
                          </m:r>
                        </m:sub>
                      </m:sSub>
                    </m:oMath>
                  </m:oMathPara>
                </a14:m>
                <a:endParaRPr lang="en-US" sz="2800" i="1" dirty="0">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3" name="TextBox 2">
                <a:extLst>
                  <a:ext uri="{FF2B5EF4-FFF2-40B4-BE49-F238E27FC236}">
                    <a16:creationId xmlns:a16="http://schemas.microsoft.com/office/drawing/2014/main" id="{766E3625-7B81-1930-AAF4-20B6A146D7B8}"/>
                  </a:ext>
                </a:extLst>
              </p:cNvPr>
              <p:cNvSpPr txBox="1">
                <a:spLocks noRot="1" noChangeAspect="1" noMove="1" noResize="1" noEditPoints="1" noAdjustHandles="1" noChangeArrowheads="1" noChangeShapeType="1" noTextEdit="1"/>
              </p:cNvSpPr>
              <p:nvPr/>
            </p:nvSpPr>
            <p:spPr>
              <a:xfrm>
                <a:off x="1249218" y="2759075"/>
                <a:ext cx="17754600" cy="4655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D8E56A9-F4F0-D634-7BDC-64FBDF4E3F9A}"/>
                  </a:ext>
                </a:extLst>
              </p:cNvPr>
              <p:cNvSpPr txBox="1"/>
              <p:nvPr/>
            </p:nvSpPr>
            <p:spPr>
              <a:xfrm>
                <a:off x="1974850" y="4664075"/>
                <a:ext cx="16826924" cy="4111575"/>
              </a:xfrm>
              <a:prstGeom prst="rect">
                <a:avLst/>
              </a:prstGeom>
              <a:noFill/>
            </p:spPr>
            <p:txBody>
              <a:bodyPr wrap="square">
                <a:spAutoFit/>
              </a:bodyPr>
              <a:lstStyle/>
              <a:p>
                <a:pPr marL="457200" indent="-457200">
                  <a:buFont typeface="Wingdings" panose="05000000000000000000" pitchFamily="2" charset="2"/>
                  <a:buChar char="Ø"/>
                </a:pPr>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𝐿𝑛</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𝐸𝑞𝑢𝑖𝑡𝑦</m:t>
                            </m:r>
                          </m:e>
                        </m:d>
                      </m:e>
                      <m:sub>
                        <m:r>
                          <a:rPr lang="en-US" sz="2400" b="0" i="1" smtClean="0">
                            <a:latin typeface="Cambria Math" panose="02040503050406030204" pitchFamily="18" charset="0"/>
                            <a:ea typeface="Cambria Math" panose="02040503050406030204" pitchFamily="18" charset="0"/>
                          </a:rPr>
                          <m:t>𝑖𝑗𝑡</m:t>
                        </m:r>
                      </m:sub>
                    </m:sSub>
                    <m:r>
                      <a:rPr lang="en-US" sz="2400" b="0" i="1" smtClean="0">
                        <a:latin typeface="Cambria Math" panose="02040503050406030204" pitchFamily="18" charset="0"/>
                        <a:ea typeface="Cambria Math" panose="02040503050406030204" pitchFamily="18" charset="0"/>
                      </a:rPr>
                      <m:t> </m:t>
                    </m:r>
                  </m:oMath>
                </a14:m>
                <a:r>
                  <a:rPr lang="en-US" sz="2200" dirty="0">
                    <a:latin typeface="Arial" panose="020B0604020202020204" pitchFamily="34" charset="0"/>
                    <a:cs typeface="Arial" panose="020B0604020202020204" pitchFamily="34" charset="0"/>
                  </a:rPr>
                  <a:t>- the annual growth rate of equity in period t of bank </a:t>
                </a:r>
                <a:r>
                  <a:rPr lang="en-US" sz="2200" dirty="0" err="1">
                    <a:latin typeface="Arial" panose="020B0604020202020204" pitchFamily="34" charset="0"/>
                    <a:cs typeface="Arial" panose="020B0604020202020204" pitchFamily="34" charset="0"/>
                  </a:rPr>
                  <a:t>i</a:t>
                </a:r>
                <a:r>
                  <a:rPr lang="en-US" sz="2200" dirty="0">
                    <a:latin typeface="Arial" panose="020B0604020202020204" pitchFamily="34" charset="0"/>
                    <a:cs typeface="Arial" panose="020B0604020202020204" pitchFamily="34" charset="0"/>
                  </a:rPr>
                  <a:t> headquartered in country j </a:t>
                </a:r>
              </a:p>
              <a:p>
                <a:pPr marL="457200" indent="-457200">
                  <a:buFont typeface="Wingdings" panose="05000000000000000000" pitchFamily="2" charset="2"/>
                  <a:buChar char="Ø"/>
                </a:pP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𝐿𝑛</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𝐸𝑞𝑢𝑖𝑡𝑦</m:t>
                            </m:r>
                          </m:e>
                        </m:d>
                      </m:e>
                      <m:sub>
                        <m:r>
                          <a:rPr lang="en-US" sz="2400" i="1">
                            <a:latin typeface="Cambria Math" panose="02040503050406030204" pitchFamily="18" charset="0"/>
                            <a:ea typeface="Cambria Math" panose="02040503050406030204" pitchFamily="18" charset="0"/>
                          </a:rPr>
                          <m:t>𝑖𝑗𝑡</m:t>
                        </m:r>
                        <m:r>
                          <a:rPr lang="en-US" sz="2400" b="0" i="1" smtClean="0">
                            <a:latin typeface="Cambria Math" panose="02040503050406030204" pitchFamily="18" charset="0"/>
                            <a:ea typeface="Cambria Math" panose="02040503050406030204" pitchFamily="18" charset="0"/>
                          </a:rPr>
                          <m:t>−1</m:t>
                        </m:r>
                      </m:sub>
                    </m:sSub>
                  </m:oMath>
                </a14:m>
                <a:r>
                  <a:rPr lang="en-US" sz="2200" dirty="0">
                    <a:latin typeface="Arial" panose="020B0604020202020204" pitchFamily="34" charset="0"/>
                    <a:cs typeface="Arial" panose="020B0604020202020204" pitchFamily="34" charset="0"/>
                  </a:rPr>
                  <a:t>- the lagged dependent variable captures equity adjustment costs caused by asymmetric information and rigidities in capital markets that make it difficult to raise capital at short notice in response to negative capital shocks </a:t>
                </a:r>
              </a:p>
              <a:p>
                <a:pPr marL="457200" indent="-457200">
                  <a:buFont typeface="Wingdings" panose="05000000000000000000" pitchFamily="2" charset="2"/>
                  <a:buChar char="Ø"/>
                </a:pP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𝑋</m:t>
                        </m:r>
                      </m:e>
                      <m:sub>
                        <m:r>
                          <a:rPr lang="en-US" sz="2400" b="0" i="1" smtClean="0">
                            <a:latin typeface="Cambria Math" panose="02040503050406030204" pitchFamily="18" charset="0"/>
                            <a:ea typeface="Cambria Math" panose="02040503050406030204" pitchFamily="18" charset="0"/>
                          </a:rPr>
                          <m:t>𝑖𝑗𝑡</m:t>
                        </m:r>
                        <m:r>
                          <a:rPr lang="en-US" sz="2400" b="0" i="1" smtClean="0">
                            <a:latin typeface="Cambria Math" panose="02040503050406030204" pitchFamily="18" charset="0"/>
                            <a:ea typeface="Cambria Math" panose="02040503050406030204" pitchFamily="18" charset="0"/>
                          </a:rPr>
                          <m:t>−1</m:t>
                        </m:r>
                      </m:sub>
                    </m:sSub>
                  </m:oMath>
                </a14:m>
                <a:r>
                  <a:rPr lang="en-US" sz="2200" dirty="0">
                    <a:latin typeface="Arial" panose="020B0604020202020204" pitchFamily="34" charset="0"/>
                    <a:cs typeface="Arial" panose="020B0604020202020204" pitchFamily="34" charset="0"/>
                  </a:rPr>
                  <a:t> - bank-specific characteristics, which includes bank profitability (return on assets, ROA) and asset risk (standard deviation of the annual percentage change in the market value of assets)</a:t>
                </a:r>
              </a:p>
              <a:p>
                <a:pPr marL="457200" indent="-457200">
                  <a:buFont typeface="Wingdings" panose="05000000000000000000" pitchFamily="2" charset="2"/>
                  <a:buChar char="Ø"/>
                </a:pP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𝑌</m:t>
                        </m:r>
                      </m:e>
                      <m:sub>
                        <m:r>
                          <a:rPr lang="en-US" sz="2400" b="0" i="1" smtClean="0">
                            <a:latin typeface="Cambria Math" panose="02040503050406030204" pitchFamily="18" charset="0"/>
                            <a:ea typeface="Cambria Math" panose="02040503050406030204" pitchFamily="18" charset="0"/>
                          </a:rPr>
                          <m:t>𝑖𝑡</m:t>
                        </m:r>
                        <m:r>
                          <a:rPr lang="en-US" sz="2400" b="0" i="1" smtClean="0">
                            <a:latin typeface="Cambria Math" panose="02040503050406030204" pitchFamily="18" charset="0"/>
                            <a:ea typeface="Cambria Math" panose="02040503050406030204" pitchFamily="18" charset="0"/>
                          </a:rPr>
                          <m:t> </m:t>
                        </m:r>
                      </m:sub>
                    </m:sSub>
                  </m:oMath>
                </a14:m>
                <a:r>
                  <a:rPr lang="en-US" sz="2400" i="1" dirty="0">
                    <a:latin typeface="Cambria Math" panose="02040503050406030204" pitchFamily="18" charset="0"/>
                    <a:ea typeface="Cambria Math" panose="02040503050406030204" pitchFamily="18" charset="0"/>
                  </a:rPr>
                  <a:t>- </a:t>
                </a:r>
                <a:r>
                  <a:rPr lang="en-US" sz="2200" dirty="0">
                    <a:latin typeface="Arial" panose="020B0604020202020204" pitchFamily="34" charset="0"/>
                    <a:cs typeface="Arial" panose="020B0604020202020204" pitchFamily="34" charset="0"/>
                  </a:rPr>
                  <a:t>one at a time, a cycle indicator </a:t>
                </a:r>
              </a:p>
              <a:p>
                <a:pPr marL="457200" indent="-457200">
                  <a:buFont typeface="Wingdings" panose="05000000000000000000" pitchFamily="2" charset="2"/>
                  <a:buChar char="Ø"/>
                </a:pP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𝐶</m:t>
                        </m:r>
                      </m:e>
                      <m:sub>
                        <m:r>
                          <a:rPr lang="en-US" sz="2400" b="0" i="1" smtClean="0">
                            <a:latin typeface="Cambria Math" panose="02040503050406030204" pitchFamily="18" charset="0"/>
                            <a:ea typeface="Cambria Math" panose="02040503050406030204" pitchFamily="18" charset="0"/>
                          </a:rPr>
                          <m:t>𝑡</m:t>
                        </m:r>
                      </m:sub>
                    </m:sSub>
                  </m:oMath>
                </a14:m>
                <a:r>
                  <a:rPr lang="en-US" sz="2200" dirty="0">
                    <a:latin typeface="Arial" panose="020B0604020202020204" pitchFamily="34" charset="0"/>
                    <a:cs typeface="Arial" panose="020B0604020202020204" pitchFamily="34" charset="0"/>
                  </a:rPr>
                  <a:t>-	dummy variable, takes the value of one in 2008–12 and 0 elsewhere. It captures not only the effect of the financial crisis, but also changes in the banks’ behavior after Basel III regulatory reform</a:t>
                </a:r>
              </a:p>
              <a:p>
                <a:pPr marL="457200" indent="-457200">
                  <a:buFont typeface="Wingdings" panose="05000000000000000000" pitchFamily="2" charset="2"/>
                  <a:buChar char="Ø"/>
                </a:pP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𝐼𝐹𝑅𝑆</m:t>
                        </m:r>
                      </m:e>
                      <m:sub>
                        <m:r>
                          <a:rPr lang="en-US" sz="2400" b="0" i="1" smtClean="0">
                            <a:latin typeface="Cambria Math" panose="02040503050406030204" pitchFamily="18" charset="0"/>
                            <a:ea typeface="Cambria Math" panose="02040503050406030204" pitchFamily="18" charset="0"/>
                          </a:rPr>
                          <m:t>𝑖𝑗𝑡</m:t>
                        </m:r>
                      </m:sub>
                    </m:sSub>
                  </m:oMath>
                </a14:m>
                <a:r>
                  <a:rPr lang="en-US" sz="2200" dirty="0">
                    <a:solidFill>
                      <a:srgbClr val="000000"/>
                    </a:solidFill>
                    <a:latin typeface="Arial" panose="020B0604020202020204" pitchFamily="34" charset="0"/>
                    <a:cs typeface="Arial" panose="020B0604020202020204" pitchFamily="34" charset="0"/>
                  </a:rPr>
                  <a:t> - takes the value of one once a bank has adopted International Financial Reporting Standards (IFRS) and 0 elsewhere. This dummy controls for changes in the measurement of certain balance sheet items and other differences in accounting due to the introduction of the new IFRS standards.</a:t>
                </a:r>
              </a:p>
            </p:txBody>
          </p:sp>
        </mc:Choice>
        <mc:Fallback xmlns="">
          <p:sp>
            <p:nvSpPr>
              <p:cNvPr id="7" name="TextBox 6">
                <a:extLst>
                  <a:ext uri="{FF2B5EF4-FFF2-40B4-BE49-F238E27FC236}">
                    <a16:creationId xmlns:a16="http://schemas.microsoft.com/office/drawing/2014/main" id="{4D8E56A9-F4F0-D634-7BDC-64FBDF4E3F9A}"/>
                  </a:ext>
                </a:extLst>
              </p:cNvPr>
              <p:cNvSpPr txBox="1">
                <a:spLocks noRot="1" noChangeAspect="1" noMove="1" noResize="1" noEditPoints="1" noAdjustHandles="1" noChangeArrowheads="1" noChangeShapeType="1" noTextEdit="1"/>
              </p:cNvSpPr>
              <p:nvPr/>
            </p:nvSpPr>
            <p:spPr>
              <a:xfrm>
                <a:off x="1974850" y="4664075"/>
                <a:ext cx="16826924" cy="4111575"/>
              </a:xfrm>
              <a:prstGeom prst="rect">
                <a:avLst/>
              </a:prstGeom>
              <a:blipFill>
                <a:blip r:embed="rId5"/>
                <a:stretch>
                  <a:fillRect l="-507" t="-593" b="-2222"/>
                </a:stretch>
              </a:blipFill>
            </p:spPr>
            <p:txBody>
              <a:bodyPr/>
              <a:lstStyle/>
              <a:p>
                <a:r>
                  <a:rPr lang="en-US">
                    <a:noFill/>
                  </a:rPr>
                  <a:t> </a:t>
                </a:r>
              </a:p>
            </p:txBody>
          </p:sp>
        </mc:Fallback>
      </mc:AlternateContent>
    </p:spTree>
    <p:extLst>
      <p:ext uri="{BB962C8B-B14F-4D97-AF65-F5344CB8AC3E}">
        <p14:creationId xmlns:p14="http://schemas.microsoft.com/office/powerpoint/2010/main" val="26652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CCF5D2-BCFA-DB77-DEDF-D9F13718D0E1}"/>
              </a:ext>
            </a:extLst>
          </p:cNvPr>
          <p:cNvSpPr txBox="1">
            <a:spLocks/>
          </p:cNvSpPr>
          <p:nvPr/>
        </p:nvSpPr>
        <p:spPr>
          <a:xfrm>
            <a:off x="1060450" y="309330"/>
            <a:ext cx="12268200" cy="923330"/>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r>
              <a:rPr lang="en-US" sz="6000" b="1" kern="0" dirty="0">
                <a:solidFill>
                  <a:schemeClr val="accent1">
                    <a:lumMod val="75000"/>
                  </a:schemeClr>
                </a:solidFill>
                <a:latin typeface="Arial" panose="020B0604020202020204" pitchFamily="34" charset="0"/>
                <a:cs typeface="Arial" panose="020B0604020202020204" pitchFamily="34" charset="0"/>
              </a:rPr>
              <a:t>Results of authors</a:t>
            </a:r>
          </a:p>
        </p:txBody>
      </p:sp>
      <p:sp>
        <p:nvSpPr>
          <p:cNvPr id="5" name="object 35">
            <a:extLst>
              <a:ext uri="{FF2B5EF4-FFF2-40B4-BE49-F238E27FC236}">
                <a16:creationId xmlns:a16="http://schemas.microsoft.com/office/drawing/2014/main" id="{518A3A24-DBF0-8849-1C4C-81519FA24346}"/>
              </a:ext>
            </a:extLst>
          </p:cNvPr>
          <p:cNvSpPr txBox="1">
            <a:spLocks noGrp="1"/>
          </p:cNvSpPr>
          <p:nvPr>
            <p:ph type="sldNum" sz="quarter" idx="7"/>
          </p:nvPr>
        </p:nvSpPr>
        <p:spPr>
          <a:xfrm>
            <a:off x="19500850" y="10988674"/>
            <a:ext cx="283441"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16</a:t>
            </a:fld>
            <a:endParaRPr spc="-130" dirty="0"/>
          </a:p>
        </p:txBody>
      </p:sp>
      <p:sp>
        <p:nvSpPr>
          <p:cNvPr id="6" name="object 11">
            <a:extLst>
              <a:ext uri="{FF2B5EF4-FFF2-40B4-BE49-F238E27FC236}">
                <a16:creationId xmlns:a16="http://schemas.microsoft.com/office/drawing/2014/main" id="{4BB5EE36-2819-9676-9635-587FB2E78423}"/>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8" name="TextBox 7">
            <a:extLst>
              <a:ext uri="{FF2B5EF4-FFF2-40B4-BE49-F238E27FC236}">
                <a16:creationId xmlns:a16="http://schemas.microsoft.com/office/drawing/2014/main" id="{A3A0C2CF-611C-1BAA-DBF0-0A9F90F3643B}"/>
              </a:ext>
            </a:extLst>
          </p:cNvPr>
          <p:cNvSpPr txBox="1"/>
          <p:nvPr/>
        </p:nvSpPr>
        <p:spPr>
          <a:xfrm>
            <a:off x="1060450" y="9032786"/>
            <a:ext cx="17901227" cy="1200329"/>
          </a:xfrm>
          <a:prstGeom prst="rect">
            <a:avLst/>
          </a:prstGeom>
          <a:noFill/>
        </p:spPr>
        <p:txBody>
          <a:bodyPr wrap="square" rtlCol="0">
            <a:spAutoFit/>
          </a:bodyPr>
          <a:lstStyle/>
          <a:p>
            <a:pPr algn="just"/>
            <a:r>
              <a:rPr lang="en-US" sz="2400" b="1" dirty="0">
                <a:solidFill>
                  <a:schemeClr val="accent1">
                    <a:lumMod val="75000"/>
                  </a:schemeClr>
                </a:solidFill>
                <a:latin typeface="Arial" panose="020B0604020202020204" pitchFamily="34" charset="0"/>
                <a:cs typeface="Arial" panose="020B0604020202020204" pitchFamily="34" charset="0"/>
              </a:rPr>
              <a:t>Key result: </a:t>
            </a:r>
            <a:r>
              <a:rPr lang="en-US" sz="2400" dirty="0">
                <a:latin typeface="Arial" panose="020B0604020202020204" pitchFamily="34" charset="0"/>
                <a:cs typeface="Arial" panose="020B0604020202020204" pitchFamily="34" charset="0"/>
              </a:rPr>
              <a:t>The first two columns indicate that the growth rate of equity is not correlated with our cycle indicators - the real GDP growth and stock market growth. Interestingly, the finding reported in the third and fourth columns of the table indicate that the growth rate of equity is reduced when the economy is booming and increases in a financial crisis (due possibly to capital injections)</a:t>
            </a:r>
          </a:p>
        </p:txBody>
      </p:sp>
      <p:sp>
        <p:nvSpPr>
          <p:cNvPr id="11" name="TextBox 10">
            <a:extLst>
              <a:ext uri="{FF2B5EF4-FFF2-40B4-BE49-F238E27FC236}">
                <a16:creationId xmlns:a16="http://schemas.microsoft.com/office/drawing/2014/main" id="{17A1BF87-4CA9-FA51-0340-669F4767593E}"/>
              </a:ext>
            </a:extLst>
          </p:cNvPr>
          <p:cNvSpPr txBox="1"/>
          <p:nvPr/>
        </p:nvSpPr>
        <p:spPr>
          <a:xfrm>
            <a:off x="1060450" y="1464079"/>
            <a:ext cx="10051472" cy="584775"/>
          </a:xfrm>
          <a:prstGeom prst="rect">
            <a:avLst/>
          </a:prstGeom>
          <a:noFill/>
        </p:spPr>
        <p:txBody>
          <a:bodyPr wrap="square">
            <a:spAutoFit/>
          </a:bodyPr>
          <a:lstStyle/>
          <a:p>
            <a:pPr marL="457200" indent="-457200">
              <a:buClr>
                <a:srgbClr val="0070C0"/>
              </a:buClr>
              <a:buFont typeface="Wingdings" panose="05000000000000000000" pitchFamily="2" charset="2"/>
              <a:buChar char="§"/>
            </a:pPr>
            <a:r>
              <a:rPr lang="en-US" sz="3200" b="1" u="none" strike="noStrike" baseline="0" dirty="0">
                <a:solidFill>
                  <a:srgbClr val="000000"/>
                </a:solidFill>
                <a:latin typeface="Arial" panose="020B0604020202020204" pitchFamily="34" charset="0"/>
                <a:cs typeface="Arial" panose="020B0604020202020204" pitchFamily="34" charset="0"/>
              </a:rPr>
              <a:t>Does equity react to the cycle?  </a:t>
            </a:r>
            <a:endParaRPr lang="en-US" sz="3200" b="1"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C4B5222F-5F66-1286-E505-0708CA0CFB25}"/>
              </a:ext>
            </a:extLst>
          </p:cNvPr>
          <p:cNvPicPr>
            <a:picLocks noChangeAspect="1"/>
          </p:cNvPicPr>
          <p:nvPr/>
        </p:nvPicPr>
        <p:blipFill rotWithShape="1">
          <a:blip r:embed="rId3"/>
          <a:srcRect l="2369" t="7443" r="4420" b="2990"/>
          <a:stretch/>
        </p:blipFill>
        <p:spPr>
          <a:xfrm>
            <a:off x="2736850" y="2610195"/>
            <a:ext cx="14173200" cy="60959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48136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CCF5D2-BCFA-DB77-DEDF-D9F13718D0E1}"/>
              </a:ext>
            </a:extLst>
          </p:cNvPr>
          <p:cNvSpPr txBox="1">
            <a:spLocks/>
          </p:cNvSpPr>
          <p:nvPr/>
        </p:nvSpPr>
        <p:spPr>
          <a:xfrm>
            <a:off x="1060450" y="309330"/>
            <a:ext cx="12268200" cy="923330"/>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r>
              <a:rPr lang="en-US" sz="6000" b="1" kern="0" dirty="0">
                <a:solidFill>
                  <a:schemeClr val="accent1">
                    <a:lumMod val="75000"/>
                  </a:schemeClr>
                </a:solidFill>
                <a:latin typeface="Arial" panose="020B0604020202020204" pitchFamily="34" charset="0"/>
                <a:cs typeface="Arial" panose="020B0604020202020204" pitchFamily="34" charset="0"/>
              </a:rPr>
              <a:t>Result from our analysis</a:t>
            </a:r>
          </a:p>
        </p:txBody>
      </p:sp>
      <p:sp>
        <p:nvSpPr>
          <p:cNvPr id="5" name="object 35">
            <a:extLst>
              <a:ext uri="{FF2B5EF4-FFF2-40B4-BE49-F238E27FC236}">
                <a16:creationId xmlns:a16="http://schemas.microsoft.com/office/drawing/2014/main" id="{518A3A24-DBF0-8849-1C4C-81519FA24346}"/>
              </a:ext>
            </a:extLst>
          </p:cNvPr>
          <p:cNvSpPr txBox="1">
            <a:spLocks noGrp="1"/>
          </p:cNvSpPr>
          <p:nvPr>
            <p:ph type="sldNum" sz="quarter" idx="7"/>
          </p:nvPr>
        </p:nvSpPr>
        <p:spPr>
          <a:xfrm>
            <a:off x="19500850" y="10988674"/>
            <a:ext cx="283441"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17</a:t>
            </a:fld>
            <a:endParaRPr spc="-130" dirty="0"/>
          </a:p>
        </p:txBody>
      </p:sp>
      <p:sp>
        <p:nvSpPr>
          <p:cNvPr id="6" name="object 11">
            <a:extLst>
              <a:ext uri="{FF2B5EF4-FFF2-40B4-BE49-F238E27FC236}">
                <a16:creationId xmlns:a16="http://schemas.microsoft.com/office/drawing/2014/main" id="{4BB5EE36-2819-9676-9635-587FB2E78423}"/>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8" name="TextBox 7">
            <a:extLst>
              <a:ext uri="{FF2B5EF4-FFF2-40B4-BE49-F238E27FC236}">
                <a16:creationId xmlns:a16="http://schemas.microsoft.com/office/drawing/2014/main" id="{A3A0C2CF-611C-1BAA-DBF0-0A9F90F3643B}"/>
              </a:ext>
            </a:extLst>
          </p:cNvPr>
          <p:cNvSpPr txBox="1"/>
          <p:nvPr/>
        </p:nvSpPr>
        <p:spPr>
          <a:xfrm>
            <a:off x="1060450" y="9032786"/>
            <a:ext cx="17901227" cy="461665"/>
          </a:xfrm>
          <a:prstGeom prst="rect">
            <a:avLst/>
          </a:prstGeom>
          <a:noFill/>
        </p:spPr>
        <p:txBody>
          <a:bodyPr wrap="square" rtlCol="0">
            <a:spAutoFit/>
          </a:bodyPr>
          <a:lstStyle/>
          <a:p>
            <a:pPr algn="just"/>
            <a:r>
              <a:rPr lang="en-US" sz="2400" b="1" dirty="0">
                <a:solidFill>
                  <a:schemeClr val="accent1">
                    <a:lumMod val="75000"/>
                  </a:schemeClr>
                </a:solidFill>
                <a:latin typeface="Arial" panose="020B0604020202020204" pitchFamily="34" charset="0"/>
                <a:cs typeface="Arial" panose="020B0604020202020204" pitchFamily="34" charset="0"/>
              </a:rPr>
              <a:t>Key result:</a:t>
            </a:r>
            <a:endParaRPr lang="en-US" sz="24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17A1BF87-4CA9-FA51-0340-669F4767593E}"/>
              </a:ext>
            </a:extLst>
          </p:cNvPr>
          <p:cNvSpPr txBox="1"/>
          <p:nvPr/>
        </p:nvSpPr>
        <p:spPr>
          <a:xfrm>
            <a:off x="1060450" y="1464079"/>
            <a:ext cx="10051472" cy="584775"/>
          </a:xfrm>
          <a:prstGeom prst="rect">
            <a:avLst/>
          </a:prstGeom>
          <a:noFill/>
        </p:spPr>
        <p:txBody>
          <a:bodyPr wrap="square">
            <a:spAutoFit/>
          </a:bodyPr>
          <a:lstStyle/>
          <a:p>
            <a:pPr marL="457200" indent="-457200">
              <a:buClr>
                <a:srgbClr val="0070C0"/>
              </a:buClr>
              <a:buFont typeface="Wingdings" panose="05000000000000000000" pitchFamily="2" charset="2"/>
              <a:buChar char="§"/>
            </a:pPr>
            <a:r>
              <a:rPr lang="en-US" sz="3200" b="1" u="none" strike="noStrike" baseline="0" dirty="0">
                <a:solidFill>
                  <a:srgbClr val="000000"/>
                </a:solidFill>
                <a:latin typeface="Arial" panose="020B0604020202020204" pitchFamily="34" charset="0"/>
                <a:cs typeface="Arial" panose="020B0604020202020204" pitchFamily="34" charset="0"/>
              </a:rPr>
              <a:t>Does equity react to the cycle?  </a:t>
            </a:r>
            <a:endParaRPr lang="en-US" sz="3200" b="1"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D6E43A61-3887-B3E6-4ACA-C212B2F67342}"/>
              </a:ext>
            </a:extLst>
          </p:cNvPr>
          <p:cNvPicPr>
            <a:picLocks noChangeAspect="1"/>
          </p:cNvPicPr>
          <p:nvPr/>
        </p:nvPicPr>
        <p:blipFill>
          <a:blip r:embed="rId3"/>
          <a:stretch>
            <a:fillRect/>
          </a:stretch>
        </p:blipFill>
        <p:spPr>
          <a:xfrm>
            <a:off x="1455348" y="2452360"/>
            <a:ext cx="16521502" cy="60356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18183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CCF5D2-BCFA-DB77-DEDF-D9F13718D0E1}"/>
              </a:ext>
            </a:extLst>
          </p:cNvPr>
          <p:cNvSpPr txBox="1">
            <a:spLocks/>
          </p:cNvSpPr>
          <p:nvPr/>
        </p:nvSpPr>
        <p:spPr>
          <a:xfrm>
            <a:off x="1207077" y="777875"/>
            <a:ext cx="12268200" cy="923330"/>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r>
              <a:rPr lang="en-US" sz="6000" b="1" kern="0" dirty="0">
                <a:solidFill>
                  <a:schemeClr val="accent1">
                    <a:lumMod val="75000"/>
                  </a:schemeClr>
                </a:solidFill>
                <a:latin typeface="Arial" panose="020B0604020202020204" pitchFamily="34" charset="0"/>
                <a:cs typeface="Arial" panose="020B0604020202020204" pitchFamily="34" charset="0"/>
              </a:rPr>
              <a:t>Research question</a:t>
            </a:r>
          </a:p>
        </p:txBody>
      </p:sp>
      <p:sp>
        <p:nvSpPr>
          <p:cNvPr id="5" name="object 35">
            <a:extLst>
              <a:ext uri="{FF2B5EF4-FFF2-40B4-BE49-F238E27FC236}">
                <a16:creationId xmlns:a16="http://schemas.microsoft.com/office/drawing/2014/main" id="{518A3A24-DBF0-8849-1C4C-81519FA24346}"/>
              </a:ext>
            </a:extLst>
          </p:cNvPr>
          <p:cNvSpPr txBox="1">
            <a:spLocks noGrp="1"/>
          </p:cNvSpPr>
          <p:nvPr>
            <p:ph type="sldNum" sz="quarter" idx="7"/>
          </p:nvPr>
        </p:nvSpPr>
        <p:spPr>
          <a:xfrm>
            <a:off x="19500850" y="10988674"/>
            <a:ext cx="283441"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18</a:t>
            </a:fld>
            <a:endParaRPr spc="-130" dirty="0"/>
          </a:p>
        </p:txBody>
      </p:sp>
      <p:sp>
        <p:nvSpPr>
          <p:cNvPr id="6" name="object 11">
            <a:extLst>
              <a:ext uri="{FF2B5EF4-FFF2-40B4-BE49-F238E27FC236}">
                <a16:creationId xmlns:a16="http://schemas.microsoft.com/office/drawing/2014/main" id="{4BB5EE36-2819-9676-9635-587FB2E78423}"/>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DBA4F04-0772-05BE-A1C4-AAC37DA28F47}"/>
                  </a:ext>
                </a:extLst>
              </p:cNvPr>
              <p:cNvSpPr txBox="1"/>
              <p:nvPr/>
            </p:nvSpPr>
            <p:spPr>
              <a:xfrm>
                <a:off x="1974850" y="3377632"/>
                <a:ext cx="16383000" cy="5320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𝐶𝑜𝑠𝑡</m:t>
                          </m:r>
                          <m:r>
                            <a:rPr lang="en-US" sz="3200" b="0" i="1" smtClean="0">
                              <a:latin typeface="Cambria Math" panose="02040503050406030204" pitchFamily="18" charset="0"/>
                              <a:ea typeface="Cambria Math" panose="02040503050406030204" pitchFamily="18" charset="0"/>
                            </a:rPr>
                            <m:t>_</m:t>
                          </m:r>
                          <m:r>
                            <a:rPr lang="en-US" sz="3200" b="0" i="1" smtClean="0">
                              <a:latin typeface="Cambria Math" panose="02040503050406030204" pitchFamily="18" charset="0"/>
                              <a:ea typeface="Cambria Math" panose="02040503050406030204" pitchFamily="18" charset="0"/>
                            </a:rPr>
                            <m:t>𝑓𝑢𝑛𝑑𝑠</m:t>
                          </m:r>
                        </m:e>
                        <m:sub>
                          <m:r>
                            <a:rPr lang="en-US" sz="3200" b="0" i="1" smtClean="0">
                              <a:latin typeface="Cambria Math" panose="02040503050406030204" pitchFamily="18" charset="0"/>
                              <a:ea typeface="Cambria Math" panose="02040503050406030204" pitchFamily="18" charset="0"/>
                            </a:rPr>
                            <m:t>𝑖𝑗𝑡</m:t>
                          </m:r>
                        </m:sub>
                      </m:sSub>
                      <m:r>
                        <a:rPr lang="en-US" sz="3200" i="1">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 </m:t>
                          </m:r>
                          <m:sSub>
                            <m:sSubPr>
                              <m:ctrlPr>
                                <a:rPr lang="en-US" sz="3200" i="1" smtClean="0">
                                  <a:latin typeface="Cambria Math" panose="02040503050406030204" pitchFamily="18" charset="0"/>
                                  <a:ea typeface="Cambria Math" panose="02040503050406030204" pitchFamily="18" charset="0"/>
                                </a:rPr>
                              </m:ctrlPr>
                            </m:sSubPr>
                            <m:e>
                              <m:r>
                                <a:rPr lang="el-GR" sz="3200" i="1">
                                  <a:latin typeface="Cambria Math" panose="02040503050406030204" pitchFamily="18" charset="0"/>
                                  <a:ea typeface="Cambria Math" panose="02040503050406030204" pitchFamily="18" charset="0"/>
                                </a:rPr>
                                <m:t>𝛼</m:t>
                              </m:r>
                            </m:e>
                            <m:sub>
                              <m:r>
                                <a:rPr lang="en-US" sz="3200" b="0" i="1" smtClean="0">
                                  <a:latin typeface="Cambria Math" panose="02040503050406030204" pitchFamily="18" charset="0"/>
                                  <a:ea typeface="Cambria Math" panose="02040503050406030204" pitchFamily="18" charset="0"/>
                                </a:rPr>
                                <m:t>𝑖</m:t>
                              </m:r>
                            </m:sub>
                          </m:sSub>
                          <m:r>
                            <a:rPr lang="en-US" sz="3200" b="0" i="1" smtClean="0">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𝜃</m:t>
                              </m:r>
                            </m:e>
                            <m:sub>
                              <m:r>
                                <a:rPr lang="en-US" sz="3200" b="0" i="1" smtClean="0">
                                  <a:latin typeface="Cambria Math" panose="02040503050406030204" pitchFamily="18" charset="0"/>
                                  <a:ea typeface="Cambria Math" panose="02040503050406030204" pitchFamily="18" charset="0"/>
                                </a:rPr>
                                <m:t>𝑡</m:t>
                              </m:r>
                            </m:sub>
                          </m:sSub>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𝛽</m:t>
                          </m:r>
                          <m:r>
                            <a:rPr lang="en-US" sz="3200" b="0" i="1" smtClean="0">
                              <a:latin typeface="Cambria Math" panose="02040503050406030204" pitchFamily="18" charset="0"/>
                              <a:ea typeface="Cambria Math" panose="02040503050406030204" pitchFamily="18" charset="0"/>
                            </a:rPr>
                            <m:t>𝐶𝑜𝑠𝑡</m:t>
                          </m:r>
                          <m:r>
                            <a:rPr lang="en-US" sz="3200" b="0" i="1" smtClean="0">
                              <a:latin typeface="Cambria Math" panose="02040503050406030204" pitchFamily="18" charset="0"/>
                              <a:ea typeface="Cambria Math" panose="02040503050406030204" pitchFamily="18" charset="0"/>
                            </a:rPr>
                            <m:t>_</m:t>
                          </m:r>
                          <m:r>
                            <a:rPr lang="en-US" sz="3200" b="0" i="1" smtClean="0">
                              <a:latin typeface="Cambria Math" panose="02040503050406030204" pitchFamily="18" charset="0"/>
                              <a:ea typeface="Cambria Math" panose="02040503050406030204" pitchFamily="18" charset="0"/>
                            </a:rPr>
                            <m:t>𝑓𝑢𝑛𝑑𝑠</m:t>
                          </m:r>
                        </m:e>
                        <m:sub>
                          <m:r>
                            <a:rPr lang="en-US" sz="3200" b="0" i="1" smtClean="0">
                              <a:latin typeface="Cambria Math" panose="02040503050406030204" pitchFamily="18" charset="0"/>
                              <a:ea typeface="Cambria Math" panose="02040503050406030204" pitchFamily="18" charset="0"/>
                            </a:rPr>
                            <m:t>𝑖</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𝑗𝑡</m:t>
                          </m:r>
                          <m:r>
                            <a:rPr lang="en-US" sz="3200" b="0" i="1" smtClean="0">
                              <a:latin typeface="Cambria Math" panose="02040503050406030204" pitchFamily="18" charset="0"/>
                              <a:ea typeface="Cambria Math" panose="02040503050406030204" pitchFamily="18" charset="0"/>
                            </a:rPr>
                            <m:t>−1</m:t>
                          </m:r>
                        </m:sub>
                      </m:sSub>
                      <m:r>
                        <a:rPr lang="en-US" sz="3200" b="0" i="1" smtClean="0">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sSub>
                            <m:sSubPr>
                              <m:ctrlPr>
                                <a:rPr lang="en-US" sz="3200" b="0" i="1" smtClean="0">
                                  <a:latin typeface="Cambria Math" panose="02040503050406030204" pitchFamily="18" charset="0"/>
                                  <a:ea typeface="Cambria Math" panose="02040503050406030204" pitchFamily="18" charset="0"/>
                                </a:rPr>
                              </m:ctrlPr>
                            </m:sSubPr>
                            <m:e>
                              <m:r>
                                <m:rPr>
                                  <m:sty m:val="p"/>
                                </m:rPr>
                                <a:rPr lang="el-GR" sz="3200" b="0" i="1" smtClean="0">
                                  <a:latin typeface="Cambria Math" panose="02040503050406030204" pitchFamily="18" charset="0"/>
                                  <a:ea typeface="Cambria Math" panose="02040503050406030204" pitchFamily="18" charset="0"/>
                                </a:rPr>
                                <m:t>λ</m:t>
                              </m:r>
                              <m:r>
                                <a:rPr lang="en-US" sz="3200" b="0" i="1" smtClean="0">
                                  <a:latin typeface="Cambria Math" panose="02040503050406030204" pitchFamily="18" charset="0"/>
                                  <a:ea typeface="Cambria Math" panose="02040503050406030204" pitchFamily="18" charset="0"/>
                                </a:rPr>
                                <m:t>𝐿𝑒𝑣𝑒𝑟𝑎𝑔𝑒</m:t>
                              </m:r>
                            </m:e>
                            <m:sub>
                              <m:r>
                                <a:rPr lang="en-US" sz="3200" b="0" i="1" smtClean="0">
                                  <a:latin typeface="Cambria Math" panose="02040503050406030204" pitchFamily="18" charset="0"/>
                                  <a:ea typeface="Cambria Math" panose="02040503050406030204" pitchFamily="18" charset="0"/>
                                </a:rPr>
                                <m:t>𝑖𝑗𝑡</m:t>
                              </m:r>
                              <m:r>
                                <a:rPr lang="en-US" sz="3200" b="0" i="1" smtClean="0">
                                  <a:latin typeface="Cambria Math" panose="02040503050406030204" pitchFamily="18" charset="0"/>
                                  <a:ea typeface="Cambria Math" panose="02040503050406030204" pitchFamily="18" charset="0"/>
                                </a:rPr>
                                <m:t>−1 </m:t>
                              </m:r>
                            </m:sub>
                          </m:sSub>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𝛿</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𝑋</m:t>
                              </m:r>
                            </m:e>
                            <m:sub>
                              <m:r>
                                <a:rPr lang="en-US" sz="3200" b="0" i="1" smtClean="0">
                                  <a:latin typeface="Cambria Math" panose="02040503050406030204" pitchFamily="18" charset="0"/>
                                  <a:ea typeface="Cambria Math" panose="02040503050406030204" pitchFamily="18" charset="0"/>
                                </a:rPr>
                                <m:t>𝑖𝑗𝑡</m:t>
                              </m:r>
                              <m:r>
                                <a:rPr lang="en-US" sz="3200" b="0" i="1" smtClean="0">
                                  <a:latin typeface="Cambria Math" panose="02040503050406030204" pitchFamily="18" charset="0"/>
                                  <a:ea typeface="Cambria Math" panose="02040503050406030204" pitchFamily="18" charset="0"/>
                                </a:rPr>
                                <m:t>−1</m:t>
                              </m:r>
                            </m:sub>
                          </m:sSub>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𝛾</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𝐼𝐹𝑅𝑆</m:t>
                              </m:r>
                            </m:e>
                            <m:sub>
                              <m:r>
                                <a:rPr lang="en-US" sz="3200" b="0" i="1" smtClean="0">
                                  <a:latin typeface="Cambria Math" panose="02040503050406030204" pitchFamily="18" charset="0"/>
                                  <a:ea typeface="Cambria Math" panose="02040503050406030204" pitchFamily="18" charset="0"/>
                                </a:rPr>
                                <m:t>𝑖𝑗𝑡</m:t>
                              </m:r>
                            </m:sub>
                          </m:sSub>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𝜀</m:t>
                          </m:r>
                        </m:e>
                        <m:sub>
                          <m:r>
                            <a:rPr lang="en-US" sz="3200" b="0" i="1" smtClean="0">
                              <a:latin typeface="Cambria Math" panose="02040503050406030204" pitchFamily="18" charset="0"/>
                              <a:ea typeface="Cambria Math" panose="02040503050406030204" pitchFamily="18" charset="0"/>
                            </a:rPr>
                            <m:t>𝑖</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𝑗𝑡</m:t>
                          </m:r>
                        </m:sub>
                      </m:sSub>
                    </m:oMath>
                  </m:oMathPara>
                </a14:m>
                <a:endParaRPr lang="en-US" sz="3200" i="1" dirty="0">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9" name="TextBox 8">
                <a:extLst>
                  <a:ext uri="{FF2B5EF4-FFF2-40B4-BE49-F238E27FC236}">
                    <a16:creationId xmlns:a16="http://schemas.microsoft.com/office/drawing/2014/main" id="{3DBA4F04-0772-05BE-A1C4-AAC37DA28F47}"/>
                  </a:ext>
                </a:extLst>
              </p:cNvPr>
              <p:cNvSpPr txBox="1">
                <a:spLocks noRot="1" noChangeAspect="1" noMove="1" noResize="1" noEditPoints="1" noAdjustHandles="1" noChangeArrowheads="1" noChangeShapeType="1" noTextEdit="1"/>
              </p:cNvSpPr>
              <p:nvPr/>
            </p:nvSpPr>
            <p:spPr>
              <a:xfrm>
                <a:off x="1974850" y="3377632"/>
                <a:ext cx="16383000" cy="532005"/>
              </a:xfrm>
              <a:prstGeom prst="rect">
                <a:avLst/>
              </a:prstGeom>
              <a:blipFill>
                <a:blip r:embed="rId3"/>
                <a:stretch>
                  <a:fillRect b="-1149"/>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17A1BF87-4CA9-FA51-0340-669F4767593E}"/>
              </a:ext>
            </a:extLst>
          </p:cNvPr>
          <p:cNvSpPr txBox="1"/>
          <p:nvPr/>
        </p:nvSpPr>
        <p:spPr>
          <a:xfrm>
            <a:off x="1207077" y="2131544"/>
            <a:ext cx="10051472" cy="584775"/>
          </a:xfrm>
          <a:prstGeom prst="rect">
            <a:avLst/>
          </a:prstGeom>
          <a:noFill/>
        </p:spPr>
        <p:txBody>
          <a:bodyPr wrap="square">
            <a:spAutoFit/>
          </a:bodyPr>
          <a:lstStyle/>
          <a:p>
            <a:pPr marL="457200" indent="-457200">
              <a:buClr>
                <a:srgbClr val="0070C0"/>
              </a:buClr>
              <a:buFont typeface="Wingdings" panose="05000000000000000000" pitchFamily="2" charset="2"/>
              <a:buChar char="§"/>
            </a:pPr>
            <a:r>
              <a:rPr lang="en-US" sz="3200" b="1" u="none" strike="noStrike" baseline="0" dirty="0">
                <a:solidFill>
                  <a:srgbClr val="000000"/>
                </a:solidFill>
                <a:latin typeface="Arial" panose="020B0604020202020204" pitchFamily="34" charset="0"/>
                <a:cs typeface="Arial" panose="020B0604020202020204" pitchFamily="34" charset="0"/>
              </a:rPr>
              <a:t>Impact of bank capitalization on funding costs </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1E4DF1A-1802-E247-A03F-8F3889F648E2}"/>
                  </a:ext>
                </a:extLst>
              </p:cNvPr>
              <p:cNvSpPr txBox="1"/>
              <p:nvPr/>
            </p:nvSpPr>
            <p:spPr>
              <a:xfrm>
                <a:off x="1974850" y="4664075"/>
                <a:ext cx="16826924" cy="4673074"/>
              </a:xfrm>
              <a:prstGeom prst="rect">
                <a:avLst/>
              </a:prstGeom>
              <a:noFill/>
            </p:spPr>
            <p:txBody>
              <a:bodyPr wrap="square">
                <a:spAutoFit/>
              </a:bodyPr>
              <a:lstStyle/>
              <a:p>
                <a:pPr marL="457200" indent="-457200">
                  <a:buFont typeface="Wingdings" panose="05000000000000000000" pitchFamily="2" charset="2"/>
                  <a:buChar char="Ø"/>
                </a:pPr>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𝐶𝑜𝑠𝑡</m:t>
                        </m:r>
                        <m:r>
                          <a:rPr lang="en-US" sz="2400" b="0" i="1" smtClean="0">
                            <a:latin typeface="Cambria Math" panose="02040503050406030204" pitchFamily="18" charset="0"/>
                            <a:ea typeface="Cambria Math" panose="02040503050406030204" pitchFamily="18" charset="0"/>
                          </a:rPr>
                          <m:t>_</m:t>
                        </m:r>
                        <m:r>
                          <a:rPr lang="en-US" sz="2400" b="0" i="1" smtClean="0">
                            <a:latin typeface="Cambria Math" panose="02040503050406030204" pitchFamily="18" charset="0"/>
                            <a:ea typeface="Cambria Math" panose="02040503050406030204" pitchFamily="18" charset="0"/>
                          </a:rPr>
                          <m:t>𝑓𝑢𝑛𝑑𝑠</m:t>
                        </m:r>
                      </m:e>
                      <m:sub>
                        <m:r>
                          <a:rPr lang="en-US" sz="2400" b="0" i="1" smtClean="0">
                            <a:latin typeface="Cambria Math" panose="02040503050406030204" pitchFamily="18" charset="0"/>
                            <a:ea typeface="Cambria Math" panose="02040503050406030204" pitchFamily="18" charset="0"/>
                          </a:rPr>
                          <m:t>𝑖𝑗𝑡</m:t>
                        </m:r>
                      </m:sub>
                    </m:sSub>
                  </m:oMath>
                </a14:m>
                <a:r>
                  <a:rPr lang="en-US" sz="2400"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 the average cost of funding given by total interest rate paid over the total level of debt</a:t>
                </a:r>
              </a:p>
              <a:p>
                <a:pPr marL="457200" indent="-457200">
                  <a:buFont typeface="Wingdings" panose="05000000000000000000" pitchFamily="2" charset="2"/>
                  <a:buChar char="Ø"/>
                </a:pP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𝐶𝑜𝑠𝑡</m:t>
                        </m:r>
                        <m:r>
                          <a:rPr lang="en-US" sz="2400" b="0" i="1" smtClean="0">
                            <a:latin typeface="Cambria Math" panose="02040503050406030204" pitchFamily="18" charset="0"/>
                            <a:ea typeface="Cambria Math" panose="02040503050406030204" pitchFamily="18" charset="0"/>
                          </a:rPr>
                          <m:t>_</m:t>
                        </m:r>
                        <m:r>
                          <a:rPr lang="en-US" sz="2400" b="0" i="1" smtClean="0">
                            <a:latin typeface="Cambria Math" panose="02040503050406030204" pitchFamily="18" charset="0"/>
                            <a:ea typeface="Cambria Math" panose="02040503050406030204" pitchFamily="18" charset="0"/>
                          </a:rPr>
                          <m:t>𝑓𝑢𝑛𝑑𝑠</m:t>
                        </m:r>
                      </m:e>
                      <m:sub>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𝑗𝑡</m:t>
                        </m:r>
                        <m:r>
                          <a:rPr lang="en-US" sz="2400" b="0" i="1" smtClean="0">
                            <a:latin typeface="Cambria Math" panose="02040503050406030204" pitchFamily="18" charset="0"/>
                            <a:ea typeface="Cambria Math" panose="02040503050406030204" pitchFamily="18" charset="0"/>
                          </a:rPr>
                          <m:t>−1</m:t>
                        </m:r>
                      </m:sub>
                    </m:sSub>
                  </m:oMath>
                </a14:m>
                <a:r>
                  <a:rPr lang="en-US" sz="2200" dirty="0">
                    <a:latin typeface="Arial" panose="020B0604020202020204" pitchFamily="34" charset="0"/>
                    <a:cs typeface="Arial" panose="020B0604020202020204" pitchFamily="34" charset="0"/>
                  </a:rPr>
                  <a:t> - one lag of the dependent variable is introduced in order to obtain white noise residuals</a:t>
                </a:r>
              </a:p>
              <a:p>
                <a:pPr marL="457200" indent="-457200">
                  <a:buFont typeface="Wingdings" panose="05000000000000000000" pitchFamily="2" charset="2"/>
                  <a:buChar char="Ø"/>
                </a:pP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𝑋</m:t>
                        </m:r>
                      </m:e>
                      <m:sub>
                        <m:r>
                          <a:rPr lang="en-US" sz="2400" b="0" i="1" smtClean="0">
                            <a:latin typeface="Cambria Math" panose="02040503050406030204" pitchFamily="18" charset="0"/>
                            <a:ea typeface="Cambria Math" panose="02040503050406030204" pitchFamily="18" charset="0"/>
                          </a:rPr>
                          <m:t>𝑖𝑗𝑡</m:t>
                        </m:r>
                        <m:r>
                          <a:rPr lang="en-US" sz="2400" b="0" i="1" smtClean="0">
                            <a:latin typeface="Cambria Math" panose="02040503050406030204" pitchFamily="18" charset="0"/>
                            <a:ea typeface="Cambria Math" panose="02040503050406030204" pitchFamily="18" charset="0"/>
                          </a:rPr>
                          <m:t>−1</m:t>
                        </m:r>
                      </m:sub>
                    </m:sSub>
                  </m:oMath>
                </a14:m>
                <a:r>
                  <a:rPr lang="en-US" sz="2200" dirty="0">
                    <a:latin typeface="Arial" panose="020B0604020202020204" pitchFamily="34" charset="0"/>
                    <a:cs typeface="Arial" panose="020B0604020202020204" pitchFamily="34" charset="0"/>
                  </a:rPr>
                  <a:t> - </a:t>
                </a:r>
                <a:r>
                  <a:rPr lang="en-US" sz="2200" b="0" i="0" u="none" strike="noStrike" baseline="0" dirty="0">
                    <a:solidFill>
                      <a:srgbClr val="000000"/>
                    </a:solidFill>
                    <a:latin typeface="Arial" panose="020B0604020202020204" pitchFamily="34" charset="0"/>
                    <a:cs typeface="Arial" panose="020B0604020202020204" pitchFamily="34" charset="0"/>
                  </a:rPr>
                  <a:t>bank risk and profitability indicators, other bank-specific controls that could affect the cost of funding: </a:t>
                </a:r>
              </a:p>
              <a:p>
                <a:r>
                  <a:rPr lang="en-US" sz="2000" b="0" i="0" u="none" strike="noStrike" baseline="0" dirty="0">
                    <a:solidFill>
                      <a:srgbClr val="000000"/>
                    </a:solidFill>
                    <a:latin typeface="Arial" panose="020B0604020202020204" pitchFamily="34" charset="0"/>
                    <a:cs typeface="Arial" panose="020B0604020202020204" pitchFamily="34" charset="0"/>
                  </a:rPr>
                  <a:t>      (</a:t>
                </a:r>
                <a:r>
                  <a:rPr lang="en-US" sz="2000" b="0" i="0" u="none" strike="noStrike" baseline="0" dirty="0" err="1">
                    <a:solidFill>
                      <a:srgbClr val="000000"/>
                    </a:solidFill>
                    <a:latin typeface="Arial" panose="020B0604020202020204" pitchFamily="34" charset="0"/>
                    <a:cs typeface="Arial" panose="020B0604020202020204" pitchFamily="34" charset="0"/>
                  </a:rPr>
                  <a:t>i</a:t>
                </a:r>
                <a:r>
                  <a:rPr lang="en-US" sz="2000" b="0" i="0" u="none" strike="noStrike" baseline="0" dirty="0">
                    <a:solidFill>
                      <a:srgbClr val="000000"/>
                    </a:solidFill>
                    <a:latin typeface="Arial" panose="020B0604020202020204" pitchFamily="34" charset="0"/>
                    <a:cs typeface="Arial" panose="020B0604020202020204" pitchFamily="34" charset="0"/>
                  </a:rPr>
                  <a:t>) the share of short- term funding (deposits, money market and other forms of short- term debt) over total debt funding;</a:t>
                </a:r>
              </a:p>
              <a:p>
                <a:r>
                  <a:rPr lang="en-US" sz="2000" b="0" i="0" u="none" strike="noStrike" baseline="0" dirty="0">
                    <a:solidFill>
                      <a:srgbClr val="000000"/>
                    </a:solidFill>
                    <a:latin typeface="Arial" panose="020B0604020202020204" pitchFamily="34" charset="0"/>
                    <a:cs typeface="Arial" panose="020B0604020202020204" pitchFamily="34" charset="0"/>
                  </a:rPr>
                  <a:t>      (ii) a diversification ratio, given by non-interest income to total income; </a:t>
                </a:r>
              </a:p>
              <a:p>
                <a:r>
                  <a:rPr lang="en-US" sz="2000" dirty="0">
                    <a:solidFill>
                      <a:srgbClr val="000000"/>
                    </a:solidFill>
                    <a:latin typeface="Arial" panose="020B0604020202020204" pitchFamily="34" charset="0"/>
                    <a:cs typeface="Arial" panose="020B0604020202020204" pitchFamily="34" charset="0"/>
                  </a:rPr>
                  <a:t>      </a:t>
                </a:r>
                <a:r>
                  <a:rPr lang="en-US" sz="2000" b="0" i="0" u="none" strike="noStrike" baseline="0" dirty="0">
                    <a:solidFill>
                      <a:srgbClr val="000000"/>
                    </a:solidFill>
                    <a:latin typeface="Arial" panose="020B0604020202020204" pitchFamily="34" charset="0"/>
                    <a:cs typeface="Arial" panose="020B0604020202020204" pitchFamily="34" charset="0"/>
                  </a:rPr>
                  <a:t>(iii) a dummy variable that takes the value of 1 if a bank had public capital on its balance sheet in any given year and 0 elsewhere</a:t>
                </a:r>
                <a:r>
                  <a:rPr lang="en-US" sz="2200" b="0" i="0" u="none" strike="noStrike" baseline="0" dirty="0">
                    <a:solidFill>
                      <a:srgbClr val="0000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Ø"/>
                </a:pP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𝐿𝑒𝑣𝑒𝑟𝑎𝑔𝑒</m:t>
                        </m:r>
                      </m:e>
                      <m:sub>
                        <m:r>
                          <a:rPr lang="en-US" sz="2400" b="0" i="1" smtClean="0">
                            <a:latin typeface="Cambria Math" panose="02040503050406030204" pitchFamily="18" charset="0"/>
                            <a:ea typeface="Cambria Math" panose="02040503050406030204" pitchFamily="18" charset="0"/>
                          </a:rPr>
                          <m:t>𝑖𝑗𝑡</m:t>
                        </m:r>
                        <m:r>
                          <a:rPr lang="en-US" sz="2400" b="0" i="1" smtClean="0">
                            <a:latin typeface="Cambria Math" panose="02040503050406030204" pitchFamily="18" charset="0"/>
                            <a:ea typeface="Cambria Math" panose="02040503050406030204" pitchFamily="18" charset="0"/>
                          </a:rPr>
                          <m:t>−1 </m:t>
                        </m:r>
                      </m:sub>
                    </m:sSub>
                  </m:oMath>
                </a14:m>
                <a:r>
                  <a:rPr lang="en-US" sz="2200" b="0" i="0" u="none" strike="noStrike" baseline="0" dirty="0">
                    <a:solidFill>
                      <a:srgbClr val="000000"/>
                    </a:solidFill>
                    <a:latin typeface="Arial" panose="020B0604020202020204" pitchFamily="34" charset="0"/>
                    <a:cs typeface="Arial" panose="020B0604020202020204" pitchFamily="34" charset="0"/>
                  </a:rPr>
                  <a:t>- </a:t>
                </a:r>
                <a:r>
                  <a:rPr lang="en-US" sz="2200" dirty="0">
                    <a:solidFill>
                      <a:srgbClr val="000000"/>
                    </a:solidFill>
                    <a:latin typeface="Arial" panose="020B0604020202020204" pitchFamily="34" charset="0"/>
                    <a:cs typeface="Arial" panose="020B0604020202020204" pitchFamily="34" charset="0"/>
                  </a:rPr>
                  <a:t>the three different measures of accounting leverage: </a:t>
                </a:r>
              </a:p>
              <a:p>
                <a:r>
                  <a:rPr lang="en-US" sz="2200" dirty="0">
                    <a:solidFill>
                      <a:srgbClr val="000000"/>
                    </a:solidFill>
                    <a:latin typeface="Arial" panose="020B0604020202020204" pitchFamily="34" charset="0"/>
                    <a:cs typeface="Arial" panose="020B0604020202020204" pitchFamily="34" charset="0"/>
                  </a:rPr>
                  <a:t>       </a:t>
                </a:r>
                <a:r>
                  <a:rPr lang="en-US" sz="2000" dirty="0">
                    <a:solidFill>
                      <a:srgbClr val="000000"/>
                    </a:solidFill>
                    <a:latin typeface="Arial" panose="020B0604020202020204" pitchFamily="34" charset="0"/>
                    <a:cs typeface="Arial" panose="020B0604020202020204" pitchFamily="34" charset="0"/>
                  </a:rPr>
                  <a:t>(</a:t>
                </a:r>
                <a:r>
                  <a:rPr lang="en-US" sz="2000" dirty="0" err="1">
                    <a:solidFill>
                      <a:srgbClr val="000000"/>
                    </a:solidFill>
                    <a:latin typeface="Arial" panose="020B0604020202020204" pitchFamily="34" charset="0"/>
                    <a:cs typeface="Arial" panose="020B0604020202020204" pitchFamily="34" charset="0"/>
                  </a:rPr>
                  <a:t>i</a:t>
                </a:r>
                <a:r>
                  <a:rPr lang="en-US" sz="2000" dirty="0">
                    <a:solidFill>
                      <a:srgbClr val="000000"/>
                    </a:solidFill>
                    <a:latin typeface="Arial" panose="020B0604020202020204" pitchFamily="34" charset="0"/>
                    <a:cs typeface="Arial" panose="020B0604020202020204" pitchFamily="34" charset="0"/>
                  </a:rPr>
                  <a:t>) the standard one, given by total bank assets over total common equity; </a:t>
                </a:r>
              </a:p>
              <a:p>
                <a:r>
                  <a:rPr lang="en-US" sz="2000" dirty="0">
                    <a:solidFill>
                      <a:srgbClr val="000000"/>
                    </a:solidFill>
                    <a:latin typeface="Arial" panose="020B0604020202020204" pitchFamily="34" charset="0"/>
                    <a:cs typeface="Arial" panose="020B0604020202020204" pitchFamily="34" charset="0"/>
                  </a:rPr>
                  <a:t>       (ii) a Basel III measure of leverage, given by total exposure over Tier 1 capital; </a:t>
                </a:r>
              </a:p>
              <a:p>
                <a:r>
                  <a:rPr lang="en-US" sz="2000" dirty="0">
                    <a:solidFill>
                      <a:srgbClr val="000000"/>
                    </a:solidFill>
                    <a:latin typeface="Arial" panose="020B0604020202020204" pitchFamily="34" charset="0"/>
                    <a:cs typeface="Arial" panose="020B0604020202020204" pitchFamily="34" charset="0"/>
                  </a:rPr>
                  <a:t>       (iii) a risk-weighted leverage, given by risk-weighted assets over Tier 1.</a:t>
                </a:r>
              </a:p>
              <a:p>
                <a:pPr marL="342900" indent="-342900">
                  <a:buFont typeface="Wingdings" panose="05000000000000000000" pitchFamily="2" charset="2"/>
                  <a:buChar char="Ø"/>
                </a:pP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𝐼𝐹𝑅𝑆</m:t>
                        </m:r>
                      </m:e>
                      <m:sub>
                        <m:r>
                          <a:rPr lang="en-US" sz="2400" b="0" i="1" smtClean="0">
                            <a:latin typeface="Cambria Math" panose="02040503050406030204" pitchFamily="18" charset="0"/>
                            <a:ea typeface="Cambria Math" panose="02040503050406030204" pitchFamily="18" charset="0"/>
                          </a:rPr>
                          <m:t>𝑖𝑗𝑡</m:t>
                        </m:r>
                      </m:sub>
                    </m:sSub>
                  </m:oMath>
                </a14:m>
                <a:r>
                  <a:rPr lang="en-US" sz="2200" dirty="0">
                    <a:solidFill>
                      <a:srgbClr val="000000"/>
                    </a:solidFill>
                    <a:latin typeface="Arial" panose="020B0604020202020204" pitchFamily="34" charset="0"/>
                    <a:cs typeface="Arial" panose="020B0604020202020204" pitchFamily="34" charset="0"/>
                  </a:rPr>
                  <a:t> - takes the value of one once a bank has adopted International Financial Reporting Standards (IFRS) and 0 elsewhere. This dummy controls for changes in the measurement of certain balance sheet items and other differences in accounting due to the introduction of the new IFRS standards.</a:t>
                </a:r>
              </a:p>
            </p:txBody>
          </p:sp>
        </mc:Choice>
        <mc:Fallback xmlns="">
          <p:sp>
            <p:nvSpPr>
              <p:cNvPr id="3" name="TextBox 2">
                <a:extLst>
                  <a:ext uri="{FF2B5EF4-FFF2-40B4-BE49-F238E27FC236}">
                    <a16:creationId xmlns:a16="http://schemas.microsoft.com/office/drawing/2014/main" id="{E1E4DF1A-1802-E247-A03F-8F3889F648E2}"/>
                  </a:ext>
                </a:extLst>
              </p:cNvPr>
              <p:cNvSpPr txBox="1">
                <a:spLocks noRot="1" noChangeAspect="1" noMove="1" noResize="1" noEditPoints="1" noAdjustHandles="1" noChangeArrowheads="1" noChangeShapeType="1" noTextEdit="1"/>
              </p:cNvSpPr>
              <p:nvPr/>
            </p:nvSpPr>
            <p:spPr>
              <a:xfrm>
                <a:off x="1974850" y="4664075"/>
                <a:ext cx="16826924" cy="4673074"/>
              </a:xfrm>
              <a:prstGeom prst="rect">
                <a:avLst/>
              </a:prstGeom>
              <a:blipFill>
                <a:blip r:embed="rId4"/>
                <a:stretch>
                  <a:fillRect l="-507" t="-522" b="-1825"/>
                </a:stretch>
              </a:blipFill>
            </p:spPr>
            <p:txBody>
              <a:bodyPr/>
              <a:lstStyle/>
              <a:p>
                <a:r>
                  <a:rPr lang="en-US">
                    <a:noFill/>
                  </a:rPr>
                  <a:t> </a:t>
                </a:r>
              </a:p>
            </p:txBody>
          </p:sp>
        </mc:Fallback>
      </mc:AlternateContent>
    </p:spTree>
    <p:extLst>
      <p:ext uri="{BB962C8B-B14F-4D97-AF65-F5344CB8AC3E}">
        <p14:creationId xmlns:p14="http://schemas.microsoft.com/office/powerpoint/2010/main" val="4159409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CCF5D2-BCFA-DB77-DEDF-D9F13718D0E1}"/>
              </a:ext>
            </a:extLst>
          </p:cNvPr>
          <p:cNvSpPr txBox="1">
            <a:spLocks/>
          </p:cNvSpPr>
          <p:nvPr/>
        </p:nvSpPr>
        <p:spPr>
          <a:xfrm>
            <a:off x="1207077" y="427811"/>
            <a:ext cx="12268200" cy="923330"/>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r>
              <a:rPr lang="en-US" sz="6000" b="1" kern="0" dirty="0">
                <a:solidFill>
                  <a:schemeClr val="accent1">
                    <a:lumMod val="75000"/>
                  </a:schemeClr>
                </a:solidFill>
                <a:latin typeface="Arial" panose="020B0604020202020204" pitchFamily="34" charset="0"/>
                <a:cs typeface="Arial" panose="020B0604020202020204" pitchFamily="34" charset="0"/>
              </a:rPr>
              <a:t>Results of authors</a:t>
            </a:r>
          </a:p>
        </p:txBody>
      </p:sp>
      <p:sp>
        <p:nvSpPr>
          <p:cNvPr id="5" name="object 35">
            <a:extLst>
              <a:ext uri="{FF2B5EF4-FFF2-40B4-BE49-F238E27FC236}">
                <a16:creationId xmlns:a16="http://schemas.microsoft.com/office/drawing/2014/main" id="{518A3A24-DBF0-8849-1C4C-81519FA24346}"/>
              </a:ext>
            </a:extLst>
          </p:cNvPr>
          <p:cNvSpPr txBox="1">
            <a:spLocks noGrp="1"/>
          </p:cNvSpPr>
          <p:nvPr>
            <p:ph type="sldNum" sz="quarter" idx="7"/>
          </p:nvPr>
        </p:nvSpPr>
        <p:spPr>
          <a:xfrm>
            <a:off x="19500850" y="10988674"/>
            <a:ext cx="283441"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19</a:t>
            </a:fld>
            <a:endParaRPr spc="-130" dirty="0"/>
          </a:p>
        </p:txBody>
      </p:sp>
      <p:sp>
        <p:nvSpPr>
          <p:cNvPr id="6" name="object 11">
            <a:extLst>
              <a:ext uri="{FF2B5EF4-FFF2-40B4-BE49-F238E27FC236}">
                <a16:creationId xmlns:a16="http://schemas.microsoft.com/office/drawing/2014/main" id="{4BB5EE36-2819-9676-9635-587FB2E78423}"/>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8" name="TextBox 7">
            <a:extLst>
              <a:ext uri="{FF2B5EF4-FFF2-40B4-BE49-F238E27FC236}">
                <a16:creationId xmlns:a16="http://schemas.microsoft.com/office/drawing/2014/main" id="{A3A0C2CF-611C-1BAA-DBF0-0A9F90F3643B}"/>
              </a:ext>
            </a:extLst>
          </p:cNvPr>
          <p:cNvSpPr txBox="1"/>
          <p:nvPr/>
        </p:nvSpPr>
        <p:spPr>
          <a:xfrm>
            <a:off x="13785850" y="2835275"/>
            <a:ext cx="4800600" cy="4893647"/>
          </a:xfrm>
          <a:prstGeom prst="rect">
            <a:avLst/>
          </a:prstGeom>
          <a:noFill/>
        </p:spPr>
        <p:txBody>
          <a:bodyPr wrap="square" rtlCol="0">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Key result: </a:t>
            </a:r>
            <a:r>
              <a:rPr lang="en-US" sz="2400" b="0" i="0" u="none" strike="noStrike" baseline="0" dirty="0">
                <a:solidFill>
                  <a:srgbClr val="000000"/>
                </a:solidFill>
                <a:latin typeface="Arial" panose="020B0604020202020204" pitchFamily="34" charset="0"/>
                <a:cs typeface="Arial" panose="020B0604020202020204" pitchFamily="34" charset="0"/>
              </a:rPr>
              <a:t>1 percentage point increase in the equity-to-total-assets ratio is associated with approximately a four basis point reduction in the average cost of debt funding </a:t>
            </a:r>
          </a:p>
          <a:p>
            <a:pPr algn="just"/>
            <a:r>
              <a:rPr lang="en-US" sz="2400" b="0" i="0" u="none" strike="noStrike" baseline="0" dirty="0">
                <a:solidFill>
                  <a:srgbClr val="000000"/>
                </a:solidFill>
                <a:latin typeface="Arial" panose="020B0604020202020204" pitchFamily="34" charset="0"/>
                <a:cs typeface="Arial" panose="020B0604020202020204" pitchFamily="34" charset="0"/>
              </a:rPr>
              <a:t>Overall, the conclusion based on our sample is that a shift in the funding mix toward equity results in an overall change in the funding cost of the bank that is small, and possibly even negligibly small. </a:t>
            </a:r>
            <a:endParaRPr lang="en-US" sz="3200" b="1" dirty="0">
              <a:solidFill>
                <a:schemeClr val="accent1">
                  <a:lumMod val="75000"/>
                </a:schemeClr>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7E734148-D912-26E3-30EA-BD3964509E66}"/>
              </a:ext>
            </a:extLst>
          </p:cNvPr>
          <p:cNvPicPr>
            <a:picLocks noChangeAspect="1"/>
          </p:cNvPicPr>
          <p:nvPr/>
        </p:nvPicPr>
        <p:blipFill rotWithShape="1">
          <a:blip r:embed="rId3"/>
          <a:srcRect l="1863" t="4345" r="851" b="1166"/>
          <a:stretch/>
        </p:blipFill>
        <p:spPr>
          <a:xfrm>
            <a:off x="1746250" y="2333168"/>
            <a:ext cx="11554114" cy="66430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Box 10">
            <a:extLst>
              <a:ext uri="{FF2B5EF4-FFF2-40B4-BE49-F238E27FC236}">
                <a16:creationId xmlns:a16="http://schemas.microsoft.com/office/drawing/2014/main" id="{D687F790-E2ED-52CD-97C1-20E64602F430}"/>
              </a:ext>
            </a:extLst>
          </p:cNvPr>
          <p:cNvSpPr txBox="1"/>
          <p:nvPr/>
        </p:nvSpPr>
        <p:spPr>
          <a:xfrm>
            <a:off x="1207077" y="1463675"/>
            <a:ext cx="10051472" cy="58477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buClr>
                <a:srgbClr val="0070C0"/>
              </a:buClr>
              <a:buFont typeface="Wingdings" panose="05000000000000000000" pitchFamily="2" charset="2"/>
              <a:buChar char="§"/>
            </a:pPr>
            <a:r>
              <a:rPr lang="en-US" sz="3200" b="1" u="none" strike="noStrike" baseline="0" dirty="0">
                <a:solidFill>
                  <a:srgbClr val="000000"/>
                </a:solidFill>
                <a:latin typeface="Arial" panose="020B0604020202020204" pitchFamily="34" charset="0"/>
                <a:cs typeface="Arial" panose="020B0604020202020204" pitchFamily="34" charset="0"/>
              </a:rPr>
              <a:t>Impact of bank capitalization on funding costs </a:t>
            </a:r>
          </a:p>
        </p:txBody>
      </p:sp>
    </p:spTree>
    <p:extLst>
      <p:ext uri="{BB962C8B-B14F-4D97-AF65-F5344CB8AC3E}">
        <p14:creationId xmlns:p14="http://schemas.microsoft.com/office/powerpoint/2010/main" val="1977015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 y="-1"/>
            <a:ext cx="8221980" cy="10912475"/>
          </a:xfrm>
          <a:custGeom>
            <a:avLst/>
            <a:gdLst/>
            <a:ahLst/>
            <a:cxnLst/>
            <a:rect l="l" t="t" r="r" b="b"/>
            <a:pathLst>
              <a:path w="8221980" h="10940415">
                <a:moveTo>
                  <a:pt x="8221834" y="0"/>
                </a:moveTo>
                <a:lnTo>
                  <a:pt x="0" y="0"/>
                </a:lnTo>
                <a:lnTo>
                  <a:pt x="0" y="10939827"/>
                </a:lnTo>
                <a:lnTo>
                  <a:pt x="8221834" y="10939827"/>
                </a:lnTo>
                <a:lnTo>
                  <a:pt x="8221834" y="0"/>
                </a:lnTo>
                <a:close/>
              </a:path>
            </a:pathLst>
          </a:custGeom>
          <a:solidFill>
            <a:schemeClr val="accent1">
              <a:lumMod val="75000"/>
            </a:schemeClr>
          </a:solidFill>
          <a:ln>
            <a:solidFill>
              <a:schemeClr val="accent1">
                <a:lumMod val="75000"/>
              </a:schemeClr>
            </a:solidFill>
          </a:ln>
        </p:spPr>
        <p:txBody>
          <a:bodyPr wrap="square" lIns="0" tIns="0" rIns="0" bIns="0" rtlCol="0"/>
          <a:lstStyle/>
          <a:p>
            <a:endParaRPr/>
          </a:p>
        </p:txBody>
      </p:sp>
      <p:sp>
        <p:nvSpPr>
          <p:cNvPr id="11" name="object 11"/>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13" name="Title 1">
            <a:extLst>
              <a:ext uri="{FF2B5EF4-FFF2-40B4-BE49-F238E27FC236}">
                <a16:creationId xmlns:a16="http://schemas.microsoft.com/office/drawing/2014/main" id="{54A48EA6-CD60-9CE6-518D-6799611EB631}"/>
              </a:ext>
            </a:extLst>
          </p:cNvPr>
          <p:cNvSpPr txBox="1">
            <a:spLocks/>
          </p:cNvSpPr>
          <p:nvPr/>
        </p:nvSpPr>
        <p:spPr>
          <a:xfrm>
            <a:off x="1925454" y="4449322"/>
            <a:ext cx="4489450" cy="1454244"/>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r>
              <a:rPr lang="en-US" b="1" kern="0" dirty="0">
                <a:latin typeface="Arial" panose="020B0604020202020204" pitchFamily="34" charset="0"/>
                <a:cs typeface="Arial" panose="020B0604020202020204" pitchFamily="34" charset="0"/>
              </a:rPr>
              <a:t>Outline</a:t>
            </a:r>
          </a:p>
        </p:txBody>
      </p:sp>
      <p:sp>
        <p:nvSpPr>
          <p:cNvPr id="21" name="object 3">
            <a:extLst>
              <a:ext uri="{FF2B5EF4-FFF2-40B4-BE49-F238E27FC236}">
                <a16:creationId xmlns:a16="http://schemas.microsoft.com/office/drawing/2014/main" id="{817CA9ED-4B15-46C4-27DA-9696BD38F639}"/>
              </a:ext>
            </a:extLst>
          </p:cNvPr>
          <p:cNvSpPr txBox="1"/>
          <p:nvPr/>
        </p:nvSpPr>
        <p:spPr>
          <a:xfrm>
            <a:off x="8784936" y="9282508"/>
            <a:ext cx="7098665" cy="692497"/>
          </a:xfrm>
          <a:prstGeom prst="rect">
            <a:avLst/>
          </a:prstGeom>
        </p:spPr>
        <p:txBody>
          <a:bodyPr vert="horz" wrap="square" lIns="0" tIns="15240" rIns="0" bIns="0" rtlCol="0">
            <a:spAutoFit/>
          </a:bodyPr>
          <a:lstStyle/>
          <a:p>
            <a:pPr marL="12700">
              <a:lnSpc>
                <a:spcPct val="100000"/>
              </a:lnSpc>
              <a:spcBef>
                <a:spcPts val="120"/>
              </a:spcBef>
            </a:pPr>
            <a:endParaRPr lang="en-US" sz="4400" dirty="0">
              <a:solidFill>
                <a:schemeClr val="accent1">
                  <a:lumMod val="75000"/>
                </a:schemeClr>
              </a:solidFill>
              <a:latin typeface="Microsoft Sans Serif"/>
              <a:cs typeface="Microsoft Sans Serif"/>
            </a:endParaRPr>
          </a:p>
        </p:txBody>
      </p:sp>
      <p:grpSp>
        <p:nvGrpSpPr>
          <p:cNvPr id="35" name="Group 34">
            <a:extLst>
              <a:ext uri="{FF2B5EF4-FFF2-40B4-BE49-F238E27FC236}">
                <a16:creationId xmlns:a16="http://schemas.microsoft.com/office/drawing/2014/main" id="{426F43C2-C505-B4E8-A9BE-2B49A37B920B}"/>
              </a:ext>
            </a:extLst>
          </p:cNvPr>
          <p:cNvGrpSpPr/>
          <p:nvPr/>
        </p:nvGrpSpPr>
        <p:grpSpPr>
          <a:xfrm>
            <a:off x="7185658" y="1118374"/>
            <a:ext cx="1159511" cy="8712117"/>
            <a:chOff x="7185658" y="1118374"/>
            <a:chExt cx="1159511" cy="8712117"/>
          </a:xfrm>
        </p:grpSpPr>
        <p:sp>
          <p:nvSpPr>
            <p:cNvPr id="25" name="TextBox 24">
              <a:extLst>
                <a:ext uri="{FF2B5EF4-FFF2-40B4-BE49-F238E27FC236}">
                  <a16:creationId xmlns:a16="http://schemas.microsoft.com/office/drawing/2014/main" id="{4BF54444-EACA-A87F-4F9D-7332A1F99BEB}"/>
                </a:ext>
              </a:extLst>
            </p:cNvPr>
            <p:cNvSpPr txBox="1"/>
            <p:nvPr/>
          </p:nvSpPr>
          <p:spPr>
            <a:xfrm>
              <a:off x="7295162" y="1118374"/>
              <a:ext cx="1036319" cy="646331"/>
            </a:xfrm>
            <a:prstGeom prst="rect">
              <a:avLst/>
            </a:prstGeom>
            <a:noFill/>
          </p:spPr>
          <p:txBody>
            <a:bodyPr wrap="square" rtlCol="0">
              <a:spAutoFit/>
            </a:bodyPr>
            <a:lstStyle/>
            <a:p>
              <a:r>
                <a:rPr lang="en-US" sz="3600" b="1" dirty="0">
                  <a:solidFill>
                    <a:schemeClr val="bg1"/>
                  </a:solidFill>
                  <a:latin typeface="Arial" panose="020B0604020202020204" pitchFamily="34" charset="0"/>
                  <a:cs typeface="Arial" panose="020B0604020202020204" pitchFamily="34" charset="0"/>
                </a:rPr>
                <a:t>01</a:t>
              </a:r>
            </a:p>
          </p:txBody>
        </p:sp>
        <p:sp>
          <p:nvSpPr>
            <p:cNvPr id="26" name="TextBox 25">
              <a:extLst>
                <a:ext uri="{FF2B5EF4-FFF2-40B4-BE49-F238E27FC236}">
                  <a16:creationId xmlns:a16="http://schemas.microsoft.com/office/drawing/2014/main" id="{C2D8DD88-D059-B89C-B0DF-A125D7F82216}"/>
                </a:ext>
              </a:extLst>
            </p:cNvPr>
            <p:cNvSpPr txBox="1"/>
            <p:nvPr/>
          </p:nvSpPr>
          <p:spPr>
            <a:xfrm>
              <a:off x="7308850" y="2014572"/>
              <a:ext cx="1036319" cy="646331"/>
            </a:xfrm>
            <a:prstGeom prst="rect">
              <a:avLst/>
            </a:prstGeom>
            <a:noFill/>
          </p:spPr>
          <p:txBody>
            <a:bodyPr wrap="square" rtlCol="0">
              <a:spAutoFit/>
            </a:bodyPr>
            <a:lstStyle/>
            <a:p>
              <a:r>
                <a:rPr lang="en-US" sz="3600" b="1" dirty="0">
                  <a:solidFill>
                    <a:schemeClr val="bg1"/>
                  </a:solidFill>
                  <a:latin typeface="Arial" panose="020B0604020202020204" pitchFamily="34" charset="0"/>
                  <a:cs typeface="Arial" panose="020B0604020202020204" pitchFamily="34" charset="0"/>
                </a:rPr>
                <a:t>02</a:t>
              </a:r>
            </a:p>
          </p:txBody>
        </p:sp>
        <p:sp>
          <p:nvSpPr>
            <p:cNvPr id="27" name="TextBox 26">
              <a:extLst>
                <a:ext uri="{FF2B5EF4-FFF2-40B4-BE49-F238E27FC236}">
                  <a16:creationId xmlns:a16="http://schemas.microsoft.com/office/drawing/2014/main" id="{578631FE-E988-5A0B-1B64-A526495218E4}"/>
                </a:ext>
              </a:extLst>
            </p:cNvPr>
            <p:cNvSpPr txBox="1"/>
            <p:nvPr/>
          </p:nvSpPr>
          <p:spPr>
            <a:xfrm>
              <a:off x="7281474" y="2910770"/>
              <a:ext cx="1036319" cy="646331"/>
            </a:xfrm>
            <a:prstGeom prst="rect">
              <a:avLst/>
            </a:prstGeom>
            <a:noFill/>
          </p:spPr>
          <p:txBody>
            <a:bodyPr wrap="square" rtlCol="0">
              <a:spAutoFit/>
            </a:bodyPr>
            <a:lstStyle/>
            <a:p>
              <a:r>
                <a:rPr lang="en-US" sz="3600" b="1" dirty="0">
                  <a:solidFill>
                    <a:schemeClr val="bg1"/>
                  </a:solidFill>
                  <a:latin typeface="Arial" panose="020B0604020202020204" pitchFamily="34" charset="0"/>
                  <a:cs typeface="Arial" panose="020B0604020202020204" pitchFamily="34" charset="0"/>
                </a:rPr>
                <a:t>03</a:t>
              </a:r>
            </a:p>
          </p:txBody>
        </p:sp>
        <p:sp>
          <p:nvSpPr>
            <p:cNvPr id="28" name="TextBox 27">
              <a:extLst>
                <a:ext uri="{FF2B5EF4-FFF2-40B4-BE49-F238E27FC236}">
                  <a16:creationId xmlns:a16="http://schemas.microsoft.com/office/drawing/2014/main" id="{0DA692AB-A2FA-9651-DD6F-107F0A179A6E}"/>
                </a:ext>
              </a:extLst>
            </p:cNvPr>
            <p:cNvSpPr txBox="1"/>
            <p:nvPr/>
          </p:nvSpPr>
          <p:spPr>
            <a:xfrm>
              <a:off x="7267786" y="3806968"/>
              <a:ext cx="1036319" cy="646331"/>
            </a:xfrm>
            <a:prstGeom prst="rect">
              <a:avLst/>
            </a:prstGeom>
            <a:noFill/>
          </p:spPr>
          <p:txBody>
            <a:bodyPr wrap="square" rtlCol="0">
              <a:spAutoFit/>
            </a:bodyPr>
            <a:lstStyle/>
            <a:p>
              <a:r>
                <a:rPr lang="en-US" sz="3600" b="1" dirty="0">
                  <a:solidFill>
                    <a:schemeClr val="bg1"/>
                  </a:solidFill>
                  <a:latin typeface="Arial" panose="020B0604020202020204" pitchFamily="34" charset="0"/>
                  <a:cs typeface="Arial" panose="020B0604020202020204" pitchFamily="34" charset="0"/>
                </a:rPr>
                <a:t>04</a:t>
              </a:r>
            </a:p>
          </p:txBody>
        </p:sp>
        <p:sp>
          <p:nvSpPr>
            <p:cNvPr id="29" name="TextBox 28">
              <a:extLst>
                <a:ext uri="{FF2B5EF4-FFF2-40B4-BE49-F238E27FC236}">
                  <a16:creationId xmlns:a16="http://schemas.microsoft.com/office/drawing/2014/main" id="{A38DDC40-9EEF-C247-D725-F800A77BF76C}"/>
                </a:ext>
              </a:extLst>
            </p:cNvPr>
            <p:cNvSpPr txBox="1"/>
            <p:nvPr/>
          </p:nvSpPr>
          <p:spPr>
            <a:xfrm>
              <a:off x="7254098" y="4703166"/>
              <a:ext cx="1036319" cy="646331"/>
            </a:xfrm>
            <a:prstGeom prst="rect">
              <a:avLst/>
            </a:prstGeom>
            <a:noFill/>
          </p:spPr>
          <p:txBody>
            <a:bodyPr wrap="square" rtlCol="0">
              <a:spAutoFit/>
            </a:bodyPr>
            <a:lstStyle/>
            <a:p>
              <a:r>
                <a:rPr lang="en-US" sz="3600" b="1" dirty="0">
                  <a:solidFill>
                    <a:schemeClr val="bg1"/>
                  </a:solidFill>
                  <a:latin typeface="Arial" panose="020B0604020202020204" pitchFamily="34" charset="0"/>
                  <a:cs typeface="Arial" panose="020B0604020202020204" pitchFamily="34" charset="0"/>
                </a:rPr>
                <a:t>05</a:t>
              </a:r>
            </a:p>
          </p:txBody>
        </p:sp>
        <p:sp>
          <p:nvSpPr>
            <p:cNvPr id="30" name="TextBox 29">
              <a:extLst>
                <a:ext uri="{FF2B5EF4-FFF2-40B4-BE49-F238E27FC236}">
                  <a16:creationId xmlns:a16="http://schemas.microsoft.com/office/drawing/2014/main" id="{D4E15122-6C45-153C-BADF-48B91E908942}"/>
                </a:ext>
              </a:extLst>
            </p:cNvPr>
            <p:cNvSpPr txBox="1"/>
            <p:nvPr/>
          </p:nvSpPr>
          <p:spPr>
            <a:xfrm>
              <a:off x="7240410" y="5599364"/>
              <a:ext cx="1036319" cy="646331"/>
            </a:xfrm>
            <a:prstGeom prst="rect">
              <a:avLst/>
            </a:prstGeom>
            <a:noFill/>
          </p:spPr>
          <p:txBody>
            <a:bodyPr wrap="square" rtlCol="0">
              <a:spAutoFit/>
            </a:bodyPr>
            <a:lstStyle/>
            <a:p>
              <a:r>
                <a:rPr lang="en-US" sz="3600" b="1" dirty="0">
                  <a:solidFill>
                    <a:schemeClr val="bg1"/>
                  </a:solidFill>
                  <a:latin typeface="Arial" panose="020B0604020202020204" pitchFamily="34" charset="0"/>
                  <a:cs typeface="Arial" panose="020B0604020202020204" pitchFamily="34" charset="0"/>
                </a:rPr>
                <a:t>06</a:t>
              </a:r>
            </a:p>
          </p:txBody>
        </p:sp>
        <p:sp>
          <p:nvSpPr>
            <p:cNvPr id="31" name="TextBox 30">
              <a:extLst>
                <a:ext uri="{FF2B5EF4-FFF2-40B4-BE49-F238E27FC236}">
                  <a16:creationId xmlns:a16="http://schemas.microsoft.com/office/drawing/2014/main" id="{98F9993E-16CA-8D27-B125-FC790BFE9B2D}"/>
                </a:ext>
              </a:extLst>
            </p:cNvPr>
            <p:cNvSpPr txBox="1"/>
            <p:nvPr/>
          </p:nvSpPr>
          <p:spPr>
            <a:xfrm>
              <a:off x="7226722" y="6495562"/>
              <a:ext cx="1036319" cy="646331"/>
            </a:xfrm>
            <a:prstGeom prst="rect">
              <a:avLst/>
            </a:prstGeom>
            <a:noFill/>
          </p:spPr>
          <p:txBody>
            <a:bodyPr wrap="square" rtlCol="0">
              <a:spAutoFit/>
            </a:bodyPr>
            <a:lstStyle/>
            <a:p>
              <a:r>
                <a:rPr lang="en-US" sz="3600" b="1" dirty="0">
                  <a:solidFill>
                    <a:schemeClr val="bg1"/>
                  </a:solidFill>
                  <a:latin typeface="Arial" panose="020B0604020202020204" pitchFamily="34" charset="0"/>
                  <a:cs typeface="Arial" panose="020B0604020202020204" pitchFamily="34" charset="0"/>
                </a:rPr>
                <a:t>07</a:t>
              </a:r>
            </a:p>
          </p:txBody>
        </p:sp>
        <p:sp>
          <p:nvSpPr>
            <p:cNvPr id="32" name="TextBox 31">
              <a:extLst>
                <a:ext uri="{FF2B5EF4-FFF2-40B4-BE49-F238E27FC236}">
                  <a16:creationId xmlns:a16="http://schemas.microsoft.com/office/drawing/2014/main" id="{8D40272E-2D72-9689-2080-6D02CABBF56E}"/>
                </a:ext>
              </a:extLst>
            </p:cNvPr>
            <p:cNvSpPr txBox="1"/>
            <p:nvPr/>
          </p:nvSpPr>
          <p:spPr>
            <a:xfrm>
              <a:off x="7213034" y="7391760"/>
              <a:ext cx="1036319" cy="646331"/>
            </a:xfrm>
            <a:prstGeom prst="rect">
              <a:avLst/>
            </a:prstGeom>
            <a:noFill/>
          </p:spPr>
          <p:txBody>
            <a:bodyPr wrap="square" rtlCol="0">
              <a:spAutoFit/>
            </a:bodyPr>
            <a:lstStyle/>
            <a:p>
              <a:r>
                <a:rPr lang="en-US" sz="3600" b="1" dirty="0">
                  <a:solidFill>
                    <a:schemeClr val="bg1"/>
                  </a:solidFill>
                  <a:latin typeface="Arial" panose="020B0604020202020204" pitchFamily="34" charset="0"/>
                  <a:cs typeface="Arial" panose="020B0604020202020204" pitchFamily="34" charset="0"/>
                </a:rPr>
                <a:t>08</a:t>
              </a:r>
            </a:p>
          </p:txBody>
        </p:sp>
        <p:sp>
          <p:nvSpPr>
            <p:cNvPr id="33" name="TextBox 32">
              <a:extLst>
                <a:ext uri="{FF2B5EF4-FFF2-40B4-BE49-F238E27FC236}">
                  <a16:creationId xmlns:a16="http://schemas.microsoft.com/office/drawing/2014/main" id="{6CC8BC11-7E8B-1250-0BBB-8B9031F8E46C}"/>
                </a:ext>
              </a:extLst>
            </p:cNvPr>
            <p:cNvSpPr txBox="1"/>
            <p:nvPr/>
          </p:nvSpPr>
          <p:spPr>
            <a:xfrm>
              <a:off x="7199346" y="8287958"/>
              <a:ext cx="1036319" cy="646331"/>
            </a:xfrm>
            <a:prstGeom prst="rect">
              <a:avLst/>
            </a:prstGeom>
            <a:noFill/>
          </p:spPr>
          <p:txBody>
            <a:bodyPr wrap="square" rtlCol="0">
              <a:spAutoFit/>
            </a:bodyPr>
            <a:lstStyle/>
            <a:p>
              <a:r>
                <a:rPr lang="en-US" sz="3600" b="1" dirty="0">
                  <a:solidFill>
                    <a:schemeClr val="bg1"/>
                  </a:solidFill>
                  <a:latin typeface="Arial" panose="020B0604020202020204" pitchFamily="34" charset="0"/>
                  <a:cs typeface="Arial" panose="020B0604020202020204" pitchFamily="34" charset="0"/>
                </a:rPr>
                <a:t>09</a:t>
              </a:r>
            </a:p>
          </p:txBody>
        </p:sp>
        <p:sp>
          <p:nvSpPr>
            <p:cNvPr id="34" name="TextBox 33">
              <a:extLst>
                <a:ext uri="{FF2B5EF4-FFF2-40B4-BE49-F238E27FC236}">
                  <a16:creationId xmlns:a16="http://schemas.microsoft.com/office/drawing/2014/main" id="{2AB3EC07-1ECD-1180-A6AD-212137200C24}"/>
                </a:ext>
              </a:extLst>
            </p:cNvPr>
            <p:cNvSpPr txBox="1"/>
            <p:nvPr/>
          </p:nvSpPr>
          <p:spPr>
            <a:xfrm>
              <a:off x="7185658" y="9184160"/>
              <a:ext cx="1036319" cy="646331"/>
            </a:xfrm>
            <a:prstGeom prst="rect">
              <a:avLst/>
            </a:prstGeom>
            <a:noFill/>
          </p:spPr>
          <p:txBody>
            <a:bodyPr wrap="square" rtlCol="0">
              <a:spAutoFit/>
            </a:bodyPr>
            <a:lstStyle/>
            <a:p>
              <a:r>
                <a:rPr lang="en-US" sz="3600" b="1" dirty="0">
                  <a:solidFill>
                    <a:schemeClr val="bg1"/>
                  </a:solidFill>
                  <a:latin typeface="Arial" panose="020B0604020202020204" pitchFamily="34" charset="0"/>
                  <a:cs typeface="Arial" panose="020B0604020202020204" pitchFamily="34" charset="0"/>
                </a:rPr>
                <a:t>10</a:t>
              </a:r>
            </a:p>
          </p:txBody>
        </p:sp>
      </p:grpSp>
      <p:grpSp>
        <p:nvGrpSpPr>
          <p:cNvPr id="5" name="Group 4">
            <a:extLst>
              <a:ext uri="{FF2B5EF4-FFF2-40B4-BE49-F238E27FC236}">
                <a16:creationId xmlns:a16="http://schemas.microsoft.com/office/drawing/2014/main" id="{5B181DD9-85F3-0311-3D6C-D3A593FEDA0E}"/>
              </a:ext>
            </a:extLst>
          </p:cNvPr>
          <p:cNvGrpSpPr/>
          <p:nvPr/>
        </p:nvGrpSpPr>
        <p:grpSpPr>
          <a:xfrm>
            <a:off x="8667750" y="1110384"/>
            <a:ext cx="7205245" cy="9098316"/>
            <a:chOff x="8667750" y="1110384"/>
            <a:chExt cx="7205245" cy="9098316"/>
          </a:xfrm>
        </p:grpSpPr>
        <p:sp>
          <p:nvSpPr>
            <p:cNvPr id="3" name="object 3"/>
            <p:cNvSpPr txBox="1"/>
            <p:nvPr/>
          </p:nvSpPr>
          <p:spPr>
            <a:xfrm>
              <a:off x="8707717" y="1110384"/>
              <a:ext cx="7098665" cy="743275"/>
            </a:xfrm>
            <a:prstGeom prst="rect">
              <a:avLst/>
            </a:prstGeom>
          </p:spPr>
          <p:txBody>
            <a:bodyPr vert="horz" wrap="square" lIns="0" tIns="15240" rIns="0" bIns="0" rtlCol="0">
              <a:spAutoFit/>
            </a:bodyPr>
            <a:lstStyle/>
            <a:p>
              <a:pPr marL="12700">
                <a:lnSpc>
                  <a:spcPct val="100000"/>
                </a:lnSpc>
                <a:spcBef>
                  <a:spcPts val="120"/>
                </a:spcBef>
              </a:pPr>
              <a:r>
                <a:rPr lang="en-US" sz="4400" dirty="0">
                  <a:solidFill>
                    <a:schemeClr val="accent1">
                      <a:lumMod val="75000"/>
                    </a:schemeClr>
                  </a:solidFill>
                  <a:latin typeface="Microsoft Sans Serif"/>
                  <a:cs typeface="Microsoft Sans Serif"/>
                </a:rPr>
                <a:t>Introduction</a:t>
              </a:r>
              <a:endParaRPr sz="4400" dirty="0">
                <a:solidFill>
                  <a:schemeClr val="accent1">
                    <a:lumMod val="75000"/>
                  </a:schemeClr>
                </a:solidFill>
                <a:latin typeface="Microsoft Sans Serif"/>
                <a:cs typeface="Microsoft Sans Serif"/>
              </a:endParaRPr>
            </a:p>
          </p:txBody>
        </p:sp>
        <p:sp>
          <p:nvSpPr>
            <p:cNvPr id="14" name="object 3">
              <a:extLst>
                <a:ext uri="{FF2B5EF4-FFF2-40B4-BE49-F238E27FC236}">
                  <a16:creationId xmlns:a16="http://schemas.microsoft.com/office/drawing/2014/main" id="{39A0587D-25BA-7810-21F5-3212042FE0C9}"/>
                </a:ext>
              </a:extLst>
            </p:cNvPr>
            <p:cNvSpPr txBox="1"/>
            <p:nvPr/>
          </p:nvSpPr>
          <p:spPr>
            <a:xfrm>
              <a:off x="8761005" y="2089308"/>
              <a:ext cx="7098665" cy="743275"/>
            </a:xfrm>
            <a:prstGeom prst="rect">
              <a:avLst/>
            </a:prstGeom>
          </p:spPr>
          <p:txBody>
            <a:bodyPr vert="horz" wrap="square" lIns="0" tIns="15240" rIns="0" bIns="0" rtlCol="0">
              <a:spAutoFit/>
            </a:bodyPr>
            <a:lstStyle/>
            <a:p>
              <a:pPr marL="12700">
                <a:lnSpc>
                  <a:spcPct val="100000"/>
                </a:lnSpc>
                <a:spcBef>
                  <a:spcPts val="120"/>
                </a:spcBef>
              </a:pPr>
              <a:r>
                <a:rPr lang="en-US" sz="4400" dirty="0">
                  <a:solidFill>
                    <a:schemeClr val="accent1">
                      <a:lumMod val="75000"/>
                    </a:schemeClr>
                  </a:solidFill>
                  <a:latin typeface="Microsoft Sans Serif"/>
                  <a:cs typeface="Microsoft Sans Serif"/>
                </a:rPr>
                <a:t>Literature Review</a:t>
              </a:r>
            </a:p>
          </p:txBody>
        </p:sp>
        <p:sp>
          <p:nvSpPr>
            <p:cNvPr id="15" name="object 3">
              <a:extLst>
                <a:ext uri="{FF2B5EF4-FFF2-40B4-BE49-F238E27FC236}">
                  <a16:creationId xmlns:a16="http://schemas.microsoft.com/office/drawing/2014/main" id="{1BAAC819-6E8E-B796-4DCC-AED8DA70EA5B}"/>
                </a:ext>
              </a:extLst>
            </p:cNvPr>
            <p:cNvSpPr txBox="1"/>
            <p:nvPr/>
          </p:nvSpPr>
          <p:spPr>
            <a:xfrm>
              <a:off x="8774330" y="3068232"/>
              <a:ext cx="7098665" cy="692497"/>
            </a:xfrm>
            <a:prstGeom prst="rect">
              <a:avLst/>
            </a:prstGeom>
          </p:spPr>
          <p:txBody>
            <a:bodyPr vert="horz" wrap="square" lIns="0" tIns="15240" rIns="0" bIns="0" rtlCol="0">
              <a:spAutoFit/>
            </a:bodyPr>
            <a:lstStyle/>
            <a:p>
              <a:pPr marL="12700">
                <a:lnSpc>
                  <a:spcPct val="100000"/>
                </a:lnSpc>
                <a:spcBef>
                  <a:spcPts val="120"/>
                </a:spcBef>
              </a:pPr>
              <a:r>
                <a:rPr lang="en-US" sz="4400" dirty="0">
                  <a:solidFill>
                    <a:schemeClr val="accent1">
                      <a:lumMod val="75000"/>
                    </a:schemeClr>
                  </a:solidFill>
                  <a:latin typeface="Microsoft Sans Serif"/>
                  <a:cs typeface="Microsoft Sans Serif"/>
                </a:rPr>
                <a:t>Testable predictions</a:t>
              </a:r>
            </a:p>
          </p:txBody>
        </p:sp>
        <p:sp>
          <p:nvSpPr>
            <p:cNvPr id="16" name="object 3">
              <a:extLst>
                <a:ext uri="{FF2B5EF4-FFF2-40B4-BE49-F238E27FC236}">
                  <a16:creationId xmlns:a16="http://schemas.microsoft.com/office/drawing/2014/main" id="{F8C976B7-66B6-868C-5F2F-1F48A0EAC35B}"/>
                </a:ext>
              </a:extLst>
            </p:cNvPr>
            <p:cNvSpPr txBox="1"/>
            <p:nvPr/>
          </p:nvSpPr>
          <p:spPr>
            <a:xfrm>
              <a:off x="8721039" y="3996378"/>
              <a:ext cx="7098665" cy="743275"/>
            </a:xfrm>
            <a:prstGeom prst="rect">
              <a:avLst/>
            </a:prstGeom>
          </p:spPr>
          <p:txBody>
            <a:bodyPr vert="horz" wrap="square" lIns="0" tIns="15240" rIns="0" bIns="0" rtlCol="0">
              <a:spAutoFit/>
            </a:bodyPr>
            <a:lstStyle/>
            <a:p>
              <a:pPr marL="12700">
                <a:lnSpc>
                  <a:spcPct val="100000"/>
                </a:lnSpc>
                <a:spcBef>
                  <a:spcPts val="120"/>
                </a:spcBef>
              </a:pPr>
              <a:r>
                <a:rPr lang="en-US" sz="4400" dirty="0">
                  <a:solidFill>
                    <a:schemeClr val="accent1">
                      <a:lumMod val="75000"/>
                    </a:schemeClr>
                  </a:solidFill>
                  <a:latin typeface="Microsoft Sans Serif"/>
                  <a:cs typeface="Microsoft Sans Serif"/>
                </a:rPr>
                <a:t>Data</a:t>
              </a:r>
            </a:p>
          </p:txBody>
        </p:sp>
        <p:sp>
          <p:nvSpPr>
            <p:cNvPr id="17" name="object 3">
              <a:extLst>
                <a:ext uri="{FF2B5EF4-FFF2-40B4-BE49-F238E27FC236}">
                  <a16:creationId xmlns:a16="http://schemas.microsoft.com/office/drawing/2014/main" id="{F43DCB33-D0A1-A86F-692A-89884A51C1AE}"/>
                </a:ext>
              </a:extLst>
            </p:cNvPr>
            <p:cNvSpPr txBox="1"/>
            <p:nvPr/>
          </p:nvSpPr>
          <p:spPr>
            <a:xfrm>
              <a:off x="8734361" y="4975302"/>
              <a:ext cx="7098665" cy="743275"/>
            </a:xfrm>
            <a:prstGeom prst="rect">
              <a:avLst/>
            </a:prstGeom>
          </p:spPr>
          <p:txBody>
            <a:bodyPr vert="horz" wrap="square" lIns="0" tIns="15240" rIns="0" bIns="0" rtlCol="0">
              <a:spAutoFit/>
            </a:bodyPr>
            <a:lstStyle/>
            <a:p>
              <a:pPr marL="12700">
                <a:lnSpc>
                  <a:spcPct val="100000"/>
                </a:lnSpc>
                <a:spcBef>
                  <a:spcPts val="120"/>
                </a:spcBef>
              </a:pPr>
              <a:r>
                <a:rPr lang="en-US" sz="4400" dirty="0">
                  <a:solidFill>
                    <a:schemeClr val="accent1">
                      <a:lumMod val="75000"/>
                    </a:schemeClr>
                  </a:solidFill>
                  <a:latin typeface="Microsoft Sans Serif"/>
                  <a:cs typeface="Microsoft Sans Serif"/>
                </a:rPr>
                <a:t>Variables</a:t>
              </a:r>
            </a:p>
          </p:txBody>
        </p:sp>
        <p:sp>
          <p:nvSpPr>
            <p:cNvPr id="18" name="object 3">
              <a:extLst>
                <a:ext uri="{FF2B5EF4-FFF2-40B4-BE49-F238E27FC236}">
                  <a16:creationId xmlns:a16="http://schemas.microsoft.com/office/drawing/2014/main" id="{AAF50EA8-73D3-170A-D7CB-8DE14A9E5AFC}"/>
                </a:ext>
              </a:extLst>
            </p:cNvPr>
            <p:cNvSpPr txBox="1"/>
            <p:nvPr/>
          </p:nvSpPr>
          <p:spPr>
            <a:xfrm>
              <a:off x="8721038" y="5954225"/>
              <a:ext cx="7098665" cy="692497"/>
            </a:xfrm>
            <a:prstGeom prst="rect">
              <a:avLst/>
            </a:prstGeom>
          </p:spPr>
          <p:txBody>
            <a:bodyPr vert="horz" wrap="square" lIns="0" tIns="15240" rIns="0" bIns="0" rtlCol="0">
              <a:spAutoFit/>
            </a:bodyPr>
            <a:lstStyle/>
            <a:p>
              <a:pPr marL="12700">
                <a:lnSpc>
                  <a:spcPct val="100000"/>
                </a:lnSpc>
                <a:spcBef>
                  <a:spcPts val="120"/>
                </a:spcBef>
              </a:pPr>
              <a:r>
                <a:rPr lang="en-US" sz="4400" dirty="0">
                  <a:solidFill>
                    <a:schemeClr val="accent1">
                      <a:lumMod val="75000"/>
                    </a:schemeClr>
                  </a:solidFill>
                  <a:latin typeface="Microsoft Sans Serif"/>
                  <a:cs typeface="Microsoft Sans Serif"/>
                </a:rPr>
                <a:t>Empirical Analysis</a:t>
              </a:r>
            </a:p>
          </p:txBody>
        </p:sp>
        <p:sp>
          <p:nvSpPr>
            <p:cNvPr id="19" name="object 3">
              <a:extLst>
                <a:ext uri="{FF2B5EF4-FFF2-40B4-BE49-F238E27FC236}">
                  <a16:creationId xmlns:a16="http://schemas.microsoft.com/office/drawing/2014/main" id="{5D619D52-F8AE-0D7D-1A16-7CF6FA6201E5}"/>
                </a:ext>
              </a:extLst>
            </p:cNvPr>
            <p:cNvSpPr txBox="1"/>
            <p:nvPr/>
          </p:nvSpPr>
          <p:spPr>
            <a:xfrm>
              <a:off x="8681073" y="7810518"/>
              <a:ext cx="7098665" cy="692497"/>
            </a:xfrm>
            <a:prstGeom prst="rect">
              <a:avLst/>
            </a:prstGeom>
          </p:spPr>
          <p:txBody>
            <a:bodyPr vert="horz" wrap="square" lIns="0" tIns="15240" rIns="0" bIns="0" rtlCol="0">
              <a:spAutoFit/>
            </a:bodyPr>
            <a:lstStyle/>
            <a:p>
              <a:pPr marL="12700">
                <a:lnSpc>
                  <a:spcPct val="100000"/>
                </a:lnSpc>
                <a:spcBef>
                  <a:spcPts val="120"/>
                </a:spcBef>
              </a:pPr>
              <a:r>
                <a:rPr lang="en-US" sz="4400" dirty="0">
                  <a:solidFill>
                    <a:schemeClr val="accent1">
                      <a:lumMod val="75000"/>
                    </a:schemeClr>
                  </a:solidFill>
                  <a:latin typeface="Microsoft Sans Serif"/>
                  <a:cs typeface="Microsoft Sans Serif"/>
                </a:rPr>
                <a:t>Conclusion &amp; Findings</a:t>
              </a:r>
            </a:p>
          </p:txBody>
        </p:sp>
        <p:sp>
          <p:nvSpPr>
            <p:cNvPr id="20" name="object 3">
              <a:extLst>
                <a:ext uri="{FF2B5EF4-FFF2-40B4-BE49-F238E27FC236}">
                  <a16:creationId xmlns:a16="http://schemas.microsoft.com/office/drawing/2014/main" id="{F09495FF-F4CC-C237-7E20-B0A256851E8D}"/>
                </a:ext>
              </a:extLst>
            </p:cNvPr>
            <p:cNvSpPr txBox="1"/>
            <p:nvPr/>
          </p:nvSpPr>
          <p:spPr>
            <a:xfrm>
              <a:off x="8694395" y="8738666"/>
              <a:ext cx="7098665" cy="1470034"/>
            </a:xfrm>
            <a:prstGeom prst="rect">
              <a:avLst/>
            </a:prstGeom>
          </p:spPr>
          <p:txBody>
            <a:bodyPr vert="horz" wrap="square" lIns="0" tIns="15240" rIns="0" bIns="0" rtlCol="0">
              <a:spAutoFit/>
            </a:bodyPr>
            <a:lstStyle/>
            <a:p>
              <a:pPr marL="12700">
                <a:lnSpc>
                  <a:spcPct val="100000"/>
                </a:lnSpc>
                <a:spcBef>
                  <a:spcPts val="120"/>
                </a:spcBef>
              </a:pPr>
              <a:r>
                <a:rPr lang="en-US" sz="4400" dirty="0">
                  <a:solidFill>
                    <a:schemeClr val="accent1">
                      <a:lumMod val="75000"/>
                    </a:schemeClr>
                  </a:solidFill>
                  <a:latin typeface="Microsoft Sans Serif"/>
                  <a:cs typeface="Microsoft Sans Serif"/>
                </a:rPr>
                <a:t>Limitations and future research directions</a:t>
              </a:r>
            </a:p>
          </p:txBody>
        </p:sp>
        <p:sp>
          <p:nvSpPr>
            <p:cNvPr id="4" name="object 3">
              <a:extLst>
                <a:ext uri="{FF2B5EF4-FFF2-40B4-BE49-F238E27FC236}">
                  <a16:creationId xmlns:a16="http://schemas.microsoft.com/office/drawing/2014/main" id="{879B4AF0-36E1-96D8-9975-59BB459352F0}"/>
                </a:ext>
              </a:extLst>
            </p:cNvPr>
            <p:cNvSpPr txBox="1"/>
            <p:nvPr/>
          </p:nvSpPr>
          <p:spPr>
            <a:xfrm>
              <a:off x="8667750" y="6882372"/>
              <a:ext cx="7098665" cy="692497"/>
            </a:xfrm>
            <a:prstGeom prst="rect">
              <a:avLst/>
            </a:prstGeom>
          </p:spPr>
          <p:txBody>
            <a:bodyPr vert="horz" wrap="square" lIns="0" tIns="15240" rIns="0" bIns="0" rtlCol="0">
              <a:spAutoFit/>
            </a:bodyPr>
            <a:lstStyle/>
            <a:p>
              <a:pPr marL="12700">
                <a:lnSpc>
                  <a:spcPct val="100000"/>
                </a:lnSpc>
                <a:spcBef>
                  <a:spcPts val="120"/>
                </a:spcBef>
              </a:pPr>
              <a:r>
                <a:rPr lang="en-US" sz="4400" dirty="0">
                  <a:solidFill>
                    <a:schemeClr val="accent1">
                      <a:lumMod val="75000"/>
                    </a:schemeClr>
                  </a:solidFill>
                  <a:latin typeface="Microsoft Sans Serif"/>
                  <a:cs typeface="Microsoft Sans Serif"/>
                </a:rPr>
                <a:t>Critical Analysis</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CCF5D2-BCFA-DB77-DEDF-D9F13718D0E1}"/>
              </a:ext>
            </a:extLst>
          </p:cNvPr>
          <p:cNvSpPr txBox="1">
            <a:spLocks/>
          </p:cNvSpPr>
          <p:nvPr/>
        </p:nvSpPr>
        <p:spPr>
          <a:xfrm>
            <a:off x="1207077" y="427811"/>
            <a:ext cx="12268200" cy="923330"/>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r>
              <a:rPr lang="en-US" sz="6000" b="1" kern="0" dirty="0">
                <a:solidFill>
                  <a:schemeClr val="accent1">
                    <a:lumMod val="75000"/>
                  </a:schemeClr>
                </a:solidFill>
                <a:latin typeface="Arial" panose="020B0604020202020204" pitchFamily="34" charset="0"/>
                <a:cs typeface="Arial" panose="020B0604020202020204" pitchFamily="34" charset="0"/>
              </a:rPr>
              <a:t>Result from our analysis</a:t>
            </a:r>
          </a:p>
        </p:txBody>
      </p:sp>
      <p:sp>
        <p:nvSpPr>
          <p:cNvPr id="5" name="object 35">
            <a:extLst>
              <a:ext uri="{FF2B5EF4-FFF2-40B4-BE49-F238E27FC236}">
                <a16:creationId xmlns:a16="http://schemas.microsoft.com/office/drawing/2014/main" id="{518A3A24-DBF0-8849-1C4C-81519FA24346}"/>
              </a:ext>
            </a:extLst>
          </p:cNvPr>
          <p:cNvSpPr txBox="1">
            <a:spLocks noGrp="1"/>
          </p:cNvSpPr>
          <p:nvPr>
            <p:ph type="sldNum" sz="quarter" idx="7"/>
          </p:nvPr>
        </p:nvSpPr>
        <p:spPr>
          <a:xfrm>
            <a:off x="19500850" y="10988674"/>
            <a:ext cx="283441"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20</a:t>
            </a:fld>
            <a:endParaRPr spc="-130" dirty="0"/>
          </a:p>
        </p:txBody>
      </p:sp>
      <p:sp>
        <p:nvSpPr>
          <p:cNvPr id="6" name="object 11">
            <a:extLst>
              <a:ext uri="{FF2B5EF4-FFF2-40B4-BE49-F238E27FC236}">
                <a16:creationId xmlns:a16="http://schemas.microsoft.com/office/drawing/2014/main" id="{4BB5EE36-2819-9676-9635-587FB2E78423}"/>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8" name="TextBox 7">
            <a:extLst>
              <a:ext uri="{FF2B5EF4-FFF2-40B4-BE49-F238E27FC236}">
                <a16:creationId xmlns:a16="http://schemas.microsoft.com/office/drawing/2014/main" id="{A3A0C2CF-611C-1BAA-DBF0-0A9F90F3643B}"/>
              </a:ext>
            </a:extLst>
          </p:cNvPr>
          <p:cNvSpPr txBox="1"/>
          <p:nvPr/>
        </p:nvSpPr>
        <p:spPr>
          <a:xfrm>
            <a:off x="1207077" y="8850214"/>
            <a:ext cx="17297400" cy="461665"/>
          </a:xfrm>
          <a:prstGeom prst="rect">
            <a:avLst/>
          </a:prstGeom>
          <a:noFill/>
        </p:spPr>
        <p:txBody>
          <a:bodyPr wrap="square" rtlCol="0">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Key result:</a:t>
            </a:r>
            <a:endParaRPr lang="en-US" sz="3200" b="1" dirty="0">
              <a:solidFill>
                <a:schemeClr val="accent1">
                  <a:lumMod val="75000"/>
                </a:schemeClr>
              </a:solidFill>
              <a:latin typeface="Arial" panose="020B0604020202020204" pitchFamily="34" charset="0"/>
              <a:cs typeface="Arial" panose="020B0604020202020204" pitchFamily="34" charset="0"/>
            </a:endParaRPr>
          </a:p>
        </p:txBody>
      </p:sp>
      <p:sp>
        <p:nvSpPr>
          <p:cNvPr id="2" name="TextBox 10">
            <a:extLst>
              <a:ext uri="{FF2B5EF4-FFF2-40B4-BE49-F238E27FC236}">
                <a16:creationId xmlns:a16="http://schemas.microsoft.com/office/drawing/2014/main" id="{17A1BF87-4CA9-FA51-0340-669F4767593E}"/>
              </a:ext>
            </a:extLst>
          </p:cNvPr>
          <p:cNvSpPr txBox="1"/>
          <p:nvPr/>
        </p:nvSpPr>
        <p:spPr>
          <a:xfrm>
            <a:off x="1207077" y="1463675"/>
            <a:ext cx="10051472" cy="58477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buClr>
                <a:srgbClr val="0070C0"/>
              </a:buClr>
              <a:buFont typeface="Wingdings" panose="05000000000000000000" pitchFamily="2" charset="2"/>
              <a:buChar char="§"/>
            </a:pPr>
            <a:r>
              <a:rPr lang="en-US" sz="3200" b="1" u="none" strike="noStrike" baseline="0" dirty="0">
                <a:solidFill>
                  <a:srgbClr val="000000"/>
                </a:solidFill>
                <a:latin typeface="Arial" panose="020B0604020202020204" pitchFamily="34" charset="0"/>
                <a:cs typeface="Arial" panose="020B0604020202020204" pitchFamily="34" charset="0"/>
              </a:rPr>
              <a:t>Impact of bank capitalization on funding costs </a:t>
            </a:r>
          </a:p>
        </p:txBody>
      </p:sp>
      <p:pic>
        <p:nvPicPr>
          <p:cNvPr id="9" name="Picture 8">
            <a:extLst>
              <a:ext uri="{FF2B5EF4-FFF2-40B4-BE49-F238E27FC236}">
                <a16:creationId xmlns:a16="http://schemas.microsoft.com/office/drawing/2014/main" id="{F8EEC11F-6C42-00D2-A942-D0A34BB71445}"/>
              </a:ext>
            </a:extLst>
          </p:cNvPr>
          <p:cNvPicPr>
            <a:picLocks noChangeAspect="1"/>
          </p:cNvPicPr>
          <p:nvPr/>
        </p:nvPicPr>
        <p:blipFill rotWithShape="1">
          <a:blip r:embed="rId3"/>
          <a:srcRect l="523" t="1256" b="821"/>
          <a:stretch/>
        </p:blipFill>
        <p:spPr>
          <a:xfrm>
            <a:off x="1670050" y="2530475"/>
            <a:ext cx="14478000" cy="5943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74630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CCF5D2-BCFA-DB77-DEDF-D9F13718D0E1}"/>
              </a:ext>
            </a:extLst>
          </p:cNvPr>
          <p:cNvSpPr txBox="1">
            <a:spLocks/>
          </p:cNvSpPr>
          <p:nvPr/>
        </p:nvSpPr>
        <p:spPr>
          <a:xfrm>
            <a:off x="1207077" y="777875"/>
            <a:ext cx="12268200" cy="923330"/>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r>
              <a:rPr lang="en-US" sz="6000" b="1" kern="0" dirty="0">
                <a:solidFill>
                  <a:schemeClr val="accent1">
                    <a:lumMod val="75000"/>
                  </a:schemeClr>
                </a:solidFill>
                <a:latin typeface="Arial" panose="020B0604020202020204" pitchFamily="34" charset="0"/>
                <a:cs typeface="Arial" panose="020B0604020202020204" pitchFamily="34" charset="0"/>
              </a:rPr>
              <a:t>Research question</a:t>
            </a:r>
          </a:p>
        </p:txBody>
      </p:sp>
      <p:sp>
        <p:nvSpPr>
          <p:cNvPr id="5" name="object 35">
            <a:extLst>
              <a:ext uri="{FF2B5EF4-FFF2-40B4-BE49-F238E27FC236}">
                <a16:creationId xmlns:a16="http://schemas.microsoft.com/office/drawing/2014/main" id="{518A3A24-DBF0-8849-1C4C-81519FA24346}"/>
              </a:ext>
            </a:extLst>
          </p:cNvPr>
          <p:cNvSpPr txBox="1">
            <a:spLocks noGrp="1"/>
          </p:cNvSpPr>
          <p:nvPr>
            <p:ph type="sldNum" sz="quarter" idx="7"/>
          </p:nvPr>
        </p:nvSpPr>
        <p:spPr>
          <a:xfrm>
            <a:off x="19424650" y="10988674"/>
            <a:ext cx="359641"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21</a:t>
            </a:fld>
            <a:endParaRPr spc="-130" dirty="0"/>
          </a:p>
        </p:txBody>
      </p:sp>
      <p:sp>
        <p:nvSpPr>
          <p:cNvPr id="6" name="object 11">
            <a:extLst>
              <a:ext uri="{FF2B5EF4-FFF2-40B4-BE49-F238E27FC236}">
                <a16:creationId xmlns:a16="http://schemas.microsoft.com/office/drawing/2014/main" id="{4BB5EE36-2819-9676-9635-587FB2E78423}"/>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DBA4F04-0772-05BE-A1C4-AAC37DA28F47}"/>
                  </a:ext>
                </a:extLst>
              </p:cNvPr>
              <p:cNvSpPr txBox="1"/>
              <p:nvPr/>
            </p:nvSpPr>
            <p:spPr>
              <a:xfrm>
                <a:off x="1974850" y="3511910"/>
                <a:ext cx="16383000" cy="5320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ea typeface="Cambria Math" panose="02040503050406030204" pitchFamily="18" charset="0"/>
                            </a:rPr>
                          </m:ctrlPr>
                        </m:sSubPr>
                        <m:e>
                          <m:r>
                            <a:rPr lang="en-US" sz="3200" i="1" smtClean="0">
                              <a:latin typeface="Cambria Math" panose="02040503050406030204" pitchFamily="18" charset="0"/>
                              <a:ea typeface="Cambria Math" panose="02040503050406030204" pitchFamily="18" charset="0"/>
                            </a:rPr>
                            <m:t>∆</m:t>
                          </m:r>
                          <m:r>
                            <m:rPr>
                              <m:sty m:val="p"/>
                            </m:rPr>
                            <a:rPr lang="en-US" sz="3200" b="0" i="0" smtClean="0">
                              <a:latin typeface="Cambria Math" panose="02040503050406030204" pitchFamily="18" charset="0"/>
                              <a:ea typeface="Cambria Math" panose="02040503050406030204" pitchFamily="18" charset="0"/>
                            </a:rPr>
                            <m:t>ln</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𝑓𝑢𝑛𝑑𝑠</m:t>
                          </m:r>
                          <m:r>
                            <a:rPr lang="en-US" sz="3200" b="0" i="1" smtClean="0">
                              <a:latin typeface="Cambria Math" panose="02040503050406030204" pitchFamily="18" charset="0"/>
                              <a:ea typeface="Cambria Math" panose="02040503050406030204" pitchFamily="18" charset="0"/>
                            </a:rPr>
                            <m:t>)</m:t>
                          </m:r>
                        </m:e>
                        <m:sub>
                          <m:r>
                            <a:rPr lang="en-US" sz="3200" b="0" i="1" smtClean="0">
                              <a:latin typeface="Cambria Math" panose="02040503050406030204" pitchFamily="18" charset="0"/>
                              <a:ea typeface="Cambria Math" panose="02040503050406030204" pitchFamily="18" charset="0"/>
                            </a:rPr>
                            <m:t>𝑖𝑗𝑡</m:t>
                          </m:r>
                        </m:sub>
                      </m:sSub>
                      <m:r>
                        <a:rPr lang="en-US" sz="3200" i="1">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 </m:t>
                          </m:r>
                          <m:sSub>
                            <m:sSubPr>
                              <m:ctrlPr>
                                <a:rPr lang="en-US" sz="3200" i="1" smtClean="0">
                                  <a:latin typeface="Cambria Math" panose="02040503050406030204" pitchFamily="18" charset="0"/>
                                  <a:ea typeface="Cambria Math" panose="02040503050406030204" pitchFamily="18" charset="0"/>
                                </a:rPr>
                              </m:ctrlPr>
                            </m:sSubPr>
                            <m:e>
                              <m:r>
                                <a:rPr lang="el-GR" sz="3200" i="1">
                                  <a:latin typeface="Cambria Math" panose="02040503050406030204" pitchFamily="18" charset="0"/>
                                  <a:ea typeface="Cambria Math" panose="02040503050406030204" pitchFamily="18" charset="0"/>
                                </a:rPr>
                                <m:t>𝛼</m:t>
                              </m:r>
                            </m:e>
                            <m:sub>
                              <m:r>
                                <a:rPr lang="en-US" sz="3200" b="0" i="1" smtClean="0">
                                  <a:latin typeface="Cambria Math" panose="02040503050406030204" pitchFamily="18" charset="0"/>
                                  <a:ea typeface="Cambria Math" panose="02040503050406030204" pitchFamily="18" charset="0"/>
                                </a:rPr>
                                <m:t>𝑖</m:t>
                              </m:r>
                            </m:sub>
                          </m:sSub>
                          <m:r>
                            <a:rPr lang="en-US" sz="3200" b="0" i="1" smtClean="0">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𝜃</m:t>
                              </m:r>
                            </m:e>
                            <m:sub>
                              <m:r>
                                <a:rPr lang="en-US" sz="3200" b="0" i="1" smtClean="0">
                                  <a:latin typeface="Cambria Math" panose="02040503050406030204" pitchFamily="18" charset="0"/>
                                  <a:ea typeface="Cambria Math" panose="02040503050406030204" pitchFamily="18" charset="0"/>
                                </a:rPr>
                                <m:t>𝑡</m:t>
                              </m:r>
                            </m:sub>
                          </m:sSub>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𝛽</m:t>
                          </m:r>
                          <m:r>
                            <a:rPr lang="en-US" sz="3200" b="0" i="1" smtClean="0">
                              <a:latin typeface="Cambria Math" panose="02040503050406030204" pitchFamily="18" charset="0"/>
                              <a:ea typeface="Cambria Math" panose="02040503050406030204" pitchFamily="18" charset="0"/>
                            </a:rPr>
                            <m:t>∆</m:t>
                          </m:r>
                          <m:r>
                            <m:rPr>
                              <m:sty m:val="p"/>
                            </m:rPr>
                            <a:rPr lang="en-US" sz="3200" b="0" i="0" smtClean="0">
                              <a:latin typeface="Cambria Math" panose="02040503050406030204" pitchFamily="18" charset="0"/>
                              <a:ea typeface="Cambria Math" panose="02040503050406030204" pitchFamily="18" charset="0"/>
                            </a:rPr>
                            <m:t>ln</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𝑓𝑢𝑛𝑑𝑠</m:t>
                          </m:r>
                          <m:r>
                            <a:rPr lang="en-US" sz="3200" b="0" i="1" smtClean="0">
                              <a:latin typeface="Cambria Math" panose="02040503050406030204" pitchFamily="18" charset="0"/>
                              <a:ea typeface="Cambria Math" panose="02040503050406030204" pitchFamily="18" charset="0"/>
                            </a:rPr>
                            <m:t>)</m:t>
                          </m:r>
                        </m:e>
                        <m:sub>
                          <m:r>
                            <a:rPr lang="en-US" sz="3200" b="0" i="1" smtClean="0">
                              <a:latin typeface="Cambria Math" panose="02040503050406030204" pitchFamily="18" charset="0"/>
                              <a:ea typeface="Cambria Math" panose="02040503050406030204" pitchFamily="18" charset="0"/>
                            </a:rPr>
                            <m:t>𝑖</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𝑗𝑡</m:t>
                          </m:r>
                          <m:r>
                            <a:rPr lang="en-US" sz="3200" b="0" i="1" smtClean="0">
                              <a:latin typeface="Cambria Math" panose="02040503050406030204" pitchFamily="18" charset="0"/>
                              <a:ea typeface="Cambria Math" panose="02040503050406030204" pitchFamily="18" charset="0"/>
                            </a:rPr>
                            <m:t>−1</m:t>
                          </m:r>
                        </m:sub>
                      </m:sSub>
                      <m:r>
                        <a:rPr lang="en-US" sz="3200" b="0" i="1" smtClean="0">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sSub>
                            <m:sSubPr>
                              <m:ctrlPr>
                                <a:rPr lang="en-US" sz="3200" b="0" i="1" smtClean="0">
                                  <a:latin typeface="Cambria Math" panose="02040503050406030204" pitchFamily="18" charset="0"/>
                                  <a:ea typeface="Cambria Math" panose="02040503050406030204" pitchFamily="18" charset="0"/>
                                </a:rPr>
                              </m:ctrlPr>
                            </m:sSubPr>
                            <m:e>
                              <m:r>
                                <m:rPr>
                                  <m:sty m:val="p"/>
                                </m:rPr>
                                <a:rPr lang="el-GR" sz="3200" b="0" i="1" smtClean="0">
                                  <a:latin typeface="Cambria Math" panose="02040503050406030204" pitchFamily="18" charset="0"/>
                                  <a:ea typeface="Cambria Math" panose="02040503050406030204" pitchFamily="18" charset="0"/>
                                </a:rPr>
                                <m:t>λ</m:t>
                              </m:r>
                              <m:r>
                                <a:rPr lang="en-US" sz="3200" b="0" i="1" smtClean="0">
                                  <a:latin typeface="Cambria Math" panose="02040503050406030204" pitchFamily="18" charset="0"/>
                                  <a:ea typeface="Cambria Math" panose="02040503050406030204" pitchFamily="18" charset="0"/>
                                </a:rPr>
                                <m:t>𝐿𝑒𝑣𝑒𝑟𝑎𝑔𝑒</m:t>
                              </m:r>
                            </m:e>
                            <m:sub>
                              <m:r>
                                <a:rPr lang="en-US" sz="3200" b="0" i="1" smtClean="0">
                                  <a:latin typeface="Cambria Math" panose="02040503050406030204" pitchFamily="18" charset="0"/>
                                  <a:ea typeface="Cambria Math" panose="02040503050406030204" pitchFamily="18" charset="0"/>
                                </a:rPr>
                                <m:t>𝑖𝑗𝑡</m:t>
                              </m:r>
                              <m:r>
                                <a:rPr lang="en-US" sz="3200" b="0" i="1" smtClean="0">
                                  <a:latin typeface="Cambria Math" panose="02040503050406030204" pitchFamily="18" charset="0"/>
                                  <a:ea typeface="Cambria Math" panose="02040503050406030204" pitchFamily="18" charset="0"/>
                                </a:rPr>
                                <m:t>−1 </m:t>
                              </m:r>
                            </m:sub>
                          </m:sSub>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𝛿</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𝑋</m:t>
                              </m:r>
                            </m:e>
                            <m:sub>
                              <m:r>
                                <a:rPr lang="en-US" sz="3200" b="0" i="1" smtClean="0">
                                  <a:latin typeface="Cambria Math" panose="02040503050406030204" pitchFamily="18" charset="0"/>
                                  <a:ea typeface="Cambria Math" panose="02040503050406030204" pitchFamily="18" charset="0"/>
                                </a:rPr>
                                <m:t>𝑖𝑗𝑡</m:t>
                              </m:r>
                              <m:r>
                                <a:rPr lang="en-US" sz="3200" b="0" i="1" smtClean="0">
                                  <a:latin typeface="Cambria Math" panose="02040503050406030204" pitchFamily="18" charset="0"/>
                                  <a:ea typeface="Cambria Math" panose="02040503050406030204" pitchFamily="18" charset="0"/>
                                </a:rPr>
                                <m:t>−1</m:t>
                              </m:r>
                            </m:sub>
                          </m:sSub>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𝛾</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𝐼𝐹𝑅𝑆</m:t>
                              </m:r>
                            </m:e>
                            <m:sub>
                              <m:r>
                                <a:rPr lang="en-US" sz="3200" b="0" i="1" smtClean="0">
                                  <a:latin typeface="Cambria Math" panose="02040503050406030204" pitchFamily="18" charset="0"/>
                                  <a:ea typeface="Cambria Math" panose="02040503050406030204" pitchFamily="18" charset="0"/>
                                </a:rPr>
                                <m:t>𝑖𝑗𝑡</m:t>
                              </m:r>
                            </m:sub>
                          </m:sSub>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𝜀</m:t>
                          </m:r>
                        </m:e>
                        <m:sub>
                          <m:r>
                            <a:rPr lang="en-US" sz="3200" b="0" i="1" smtClean="0">
                              <a:latin typeface="Cambria Math" panose="02040503050406030204" pitchFamily="18" charset="0"/>
                              <a:ea typeface="Cambria Math" panose="02040503050406030204" pitchFamily="18" charset="0"/>
                            </a:rPr>
                            <m:t>𝑖</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𝑗𝑡</m:t>
                          </m:r>
                        </m:sub>
                      </m:sSub>
                    </m:oMath>
                  </m:oMathPara>
                </a14:m>
                <a:endParaRPr lang="en-US" sz="3200" i="1" dirty="0">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9" name="TextBox 8">
                <a:extLst>
                  <a:ext uri="{FF2B5EF4-FFF2-40B4-BE49-F238E27FC236}">
                    <a16:creationId xmlns:a16="http://schemas.microsoft.com/office/drawing/2014/main" id="{3DBA4F04-0772-05BE-A1C4-AAC37DA28F47}"/>
                  </a:ext>
                </a:extLst>
              </p:cNvPr>
              <p:cNvSpPr txBox="1">
                <a:spLocks noRot="1" noChangeAspect="1" noMove="1" noResize="1" noEditPoints="1" noAdjustHandles="1" noChangeArrowheads="1" noChangeShapeType="1" noTextEdit="1"/>
              </p:cNvSpPr>
              <p:nvPr/>
            </p:nvSpPr>
            <p:spPr>
              <a:xfrm>
                <a:off x="1974850" y="3511910"/>
                <a:ext cx="16383000" cy="532005"/>
              </a:xfrm>
              <a:prstGeom prst="rect">
                <a:avLst/>
              </a:prstGeom>
              <a:blipFill>
                <a:blip r:embed="rId3"/>
                <a:stretch>
                  <a:fillRect b="-1149"/>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17A1BF87-4CA9-FA51-0340-669F4767593E}"/>
              </a:ext>
            </a:extLst>
          </p:cNvPr>
          <p:cNvSpPr txBox="1"/>
          <p:nvPr/>
        </p:nvSpPr>
        <p:spPr>
          <a:xfrm>
            <a:off x="1207077" y="2210886"/>
            <a:ext cx="10051472" cy="584775"/>
          </a:xfrm>
          <a:prstGeom prst="rect">
            <a:avLst/>
          </a:prstGeom>
          <a:noFill/>
        </p:spPr>
        <p:txBody>
          <a:bodyPr wrap="square">
            <a:spAutoFit/>
          </a:bodyPr>
          <a:lstStyle/>
          <a:p>
            <a:pPr marL="457200" indent="-457200">
              <a:buClr>
                <a:srgbClr val="0070C0"/>
              </a:buClr>
              <a:buFont typeface="Wingdings" panose="05000000000000000000" pitchFamily="2" charset="2"/>
              <a:buChar char="§"/>
            </a:pPr>
            <a:r>
              <a:rPr lang="en-US" sz="3200" b="1" u="none" strike="noStrike" baseline="0" dirty="0">
                <a:solidFill>
                  <a:srgbClr val="000000"/>
                </a:solidFill>
                <a:latin typeface="Arial" panose="020B0604020202020204" pitchFamily="34" charset="0"/>
                <a:cs typeface="Arial" panose="020B0604020202020204" pitchFamily="34" charset="0"/>
              </a:rPr>
              <a:t>Do less leveraged banks get more funding? </a:t>
            </a:r>
            <a:endParaRPr lang="en-US" sz="44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76C3B5C-4A59-F1A6-DF25-8FEB55DD2644}"/>
                  </a:ext>
                </a:extLst>
              </p:cNvPr>
              <p:cNvSpPr txBox="1"/>
              <p:nvPr/>
            </p:nvSpPr>
            <p:spPr>
              <a:xfrm>
                <a:off x="1752888" y="4428057"/>
                <a:ext cx="16826924" cy="4734629"/>
              </a:xfrm>
              <a:prstGeom prst="rect">
                <a:avLst/>
              </a:prstGeom>
              <a:noFill/>
            </p:spPr>
            <p:txBody>
              <a:bodyPr wrap="square">
                <a:spAutoFit/>
              </a:bodyPr>
              <a:lstStyle/>
              <a:p>
                <a:pPr marL="457200" indent="-457200">
                  <a:buFont typeface="Wingdings" panose="05000000000000000000" pitchFamily="2" charset="2"/>
                  <a:buChar char="Ø"/>
                </a:pPr>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m:t>
                        </m:r>
                        <m:r>
                          <m:rPr>
                            <m:sty m:val="p"/>
                          </m:rPr>
                          <a:rPr lang="en-US" sz="2400">
                            <a:latin typeface="Cambria Math" panose="02040503050406030204" pitchFamily="18" charset="0"/>
                            <a:ea typeface="Cambria Math" panose="02040503050406030204" pitchFamily="18" charset="0"/>
                          </a:rPr>
                          <m:t>ln</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𝑓𝑢𝑛𝑑𝑠</m:t>
                        </m:r>
                        <m:r>
                          <a:rPr lang="en-US" sz="2400" i="1">
                            <a:latin typeface="Cambria Math" panose="02040503050406030204" pitchFamily="18" charset="0"/>
                            <a:ea typeface="Cambria Math" panose="02040503050406030204" pitchFamily="18" charset="0"/>
                          </a:rPr>
                          <m:t>)</m:t>
                        </m:r>
                      </m:e>
                      <m:sub>
                        <m:r>
                          <a:rPr lang="en-US" sz="2400" i="1">
                            <a:latin typeface="Cambria Math" panose="02040503050406030204" pitchFamily="18" charset="0"/>
                            <a:ea typeface="Cambria Math" panose="02040503050406030204" pitchFamily="18" charset="0"/>
                          </a:rPr>
                          <m:t>𝑖𝑗𝑡</m:t>
                        </m:r>
                      </m:sub>
                    </m:sSub>
                  </m:oMath>
                </a14:m>
                <a:r>
                  <a:rPr lang="en-US" sz="2200" dirty="0">
                    <a:latin typeface="Arial" panose="020B0604020202020204" pitchFamily="34" charset="0"/>
                    <a:cs typeface="Arial" panose="020B0604020202020204" pitchFamily="34" charset="0"/>
                  </a:rPr>
                  <a:t>- the annual growth rate of debt funding</a:t>
                </a:r>
              </a:p>
              <a:p>
                <a:pPr marL="457200" indent="-457200">
                  <a:buFont typeface="Wingdings" panose="05000000000000000000" pitchFamily="2" charset="2"/>
                  <a:buChar char="Ø"/>
                </a:pP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m:t>
                        </m:r>
                        <m:r>
                          <m:rPr>
                            <m:sty m:val="p"/>
                          </m:rPr>
                          <a:rPr lang="en-US" sz="2400">
                            <a:latin typeface="Cambria Math" panose="02040503050406030204" pitchFamily="18" charset="0"/>
                            <a:ea typeface="Cambria Math" panose="02040503050406030204" pitchFamily="18" charset="0"/>
                          </a:rPr>
                          <m:t>ln</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𝑓𝑢𝑛𝑑𝑠</m:t>
                        </m:r>
                        <m:r>
                          <a:rPr lang="en-US" sz="2400" i="1">
                            <a:latin typeface="Cambria Math" panose="02040503050406030204" pitchFamily="18" charset="0"/>
                            <a:ea typeface="Cambria Math" panose="02040503050406030204" pitchFamily="18" charset="0"/>
                          </a:rPr>
                          <m:t>)</m:t>
                        </m:r>
                      </m:e>
                      <m:sub>
                        <m:r>
                          <a:rPr lang="en-US" sz="2400" i="1" smtClean="0">
                            <a:latin typeface="Cambria Math" panose="02040503050406030204" pitchFamily="18" charset="0"/>
                            <a:ea typeface="Cambria Math" panose="02040503050406030204" pitchFamily="18" charset="0"/>
                          </a:rPr>
                          <m:t>𝑖𝑗𝑡</m:t>
                        </m:r>
                        <m:r>
                          <a:rPr lang="en-US" sz="2400" b="0" i="1" smtClean="0">
                            <a:latin typeface="Cambria Math" panose="02040503050406030204" pitchFamily="18" charset="0"/>
                            <a:ea typeface="Cambria Math" panose="02040503050406030204" pitchFamily="18" charset="0"/>
                          </a:rPr>
                          <m:t>−1</m:t>
                        </m:r>
                      </m:sub>
                    </m:sSub>
                  </m:oMath>
                </a14:m>
                <a:r>
                  <a:rPr lang="en-US" sz="2200" dirty="0">
                    <a:latin typeface="Arial" panose="020B0604020202020204" pitchFamily="34" charset="0"/>
                    <a:cs typeface="Arial" panose="020B0604020202020204" pitchFamily="34" charset="0"/>
                  </a:rPr>
                  <a:t>- one lag of the dependent variable is introduced in order to obtain white noise residuals</a:t>
                </a:r>
              </a:p>
              <a:p>
                <a:pPr marL="457200" indent="-457200">
                  <a:buFont typeface="Wingdings" panose="05000000000000000000" pitchFamily="2" charset="2"/>
                  <a:buChar char="Ø"/>
                </a:pP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𝑋</m:t>
                        </m:r>
                      </m:e>
                      <m:sub>
                        <m:r>
                          <a:rPr lang="en-US" sz="2400" b="0" i="1" smtClean="0">
                            <a:latin typeface="Cambria Math" panose="02040503050406030204" pitchFamily="18" charset="0"/>
                            <a:ea typeface="Cambria Math" panose="02040503050406030204" pitchFamily="18" charset="0"/>
                          </a:rPr>
                          <m:t>𝑖𝑗𝑡</m:t>
                        </m:r>
                        <m:r>
                          <a:rPr lang="en-US" sz="2400" b="0" i="1" smtClean="0">
                            <a:latin typeface="Cambria Math" panose="02040503050406030204" pitchFamily="18" charset="0"/>
                            <a:ea typeface="Cambria Math" panose="02040503050406030204" pitchFamily="18" charset="0"/>
                          </a:rPr>
                          <m:t>−1</m:t>
                        </m:r>
                      </m:sub>
                    </m:sSub>
                  </m:oMath>
                </a14:m>
                <a:r>
                  <a:rPr lang="en-US" sz="2200" dirty="0">
                    <a:latin typeface="Arial" panose="020B0604020202020204" pitchFamily="34" charset="0"/>
                    <a:cs typeface="Arial" panose="020B0604020202020204" pitchFamily="34" charset="0"/>
                  </a:rPr>
                  <a:t> - </a:t>
                </a:r>
                <a:r>
                  <a:rPr lang="en-US" sz="2200" b="0" i="0" u="none" strike="noStrike" baseline="0" dirty="0">
                    <a:solidFill>
                      <a:srgbClr val="000000"/>
                    </a:solidFill>
                    <a:latin typeface="Arial" panose="020B0604020202020204" pitchFamily="34" charset="0"/>
                    <a:cs typeface="Arial" panose="020B0604020202020204" pitchFamily="34" charset="0"/>
                  </a:rPr>
                  <a:t>bank risk and profitability indicators, other bank-specific controls that could affect the cost of funding: </a:t>
                </a:r>
              </a:p>
              <a:p>
                <a:r>
                  <a:rPr lang="en-US" sz="2000" b="0" i="0" u="none" strike="noStrike" baseline="0" dirty="0">
                    <a:solidFill>
                      <a:srgbClr val="000000"/>
                    </a:solidFill>
                    <a:latin typeface="Arial" panose="020B0604020202020204" pitchFamily="34" charset="0"/>
                    <a:cs typeface="Arial" panose="020B0604020202020204" pitchFamily="34" charset="0"/>
                  </a:rPr>
                  <a:t>      (</a:t>
                </a:r>
                <a:r>
                  <a:rPr lang="en-US" sz="2000" b="0" i="0" u="none" strike="noStrike" baseline="0" dirty="0" err="1">
                    <a:solidFill>
                      <a:srgbClr val="000000"/>
                    </a:solidFill>
                    <a:latin typeface="Arial" panose="020B0604020202020204" pitchFamily="34" charset="0"/>
                    <a:cs typeface="Arial" panose="020B0604020202020204" pitchFamily="34" charset="0"/>
                  </a:rPr>
                  <a:t>i</a:t>
                </a:r>
                <a:r>
                  <a:rPr lang="en-US" sz="2000" b="0" i="0" u="none" strike="noStrike" baseline="0" dirty="0">
                    <a:solidFill>
                      <a:srgbClr val="000000"/>
                    </a:solidFill>
                    <a:latin typeface="Arial" panose="020B0604020202020204" pitchFamily="34" charset="0"/>
                    <a:cs typeface="Arial" panose="020B0604020202020204" pitchFamily="34" charset="0"/>
                  </a:rPr>
                  <a:t>) the share of short- term funding (deposits, money market and other forms of short- term debt) over total debt funding;</a:t>
                </a:r>
              </a:p>
              <a:p>
                <a:r>
                  <a:rPr lang="en-US" sz="2000" b="0" i="0" u="none" strike="noStrike" baseline="0" dirty="0">
                    <a:solidFill>
                      <a:srgbClr val="000000"/>
                    </a:solidFill>
                    <a:latin typeface="Arial" panose="020B0604020202020204" pitchFamily="34" charset="0"/>
                    <a:cs typeface="Arial" panose="020B0604020202020204" pitchFamily="34" charset="0"/>
                  </a:rPr>
                  <a:t>      (ii) a diversification ratio, given by non-interest income to total income; </a:t>
                </a:r>
              </a:p>
              <a:p>
                <a:r>
                  <a:rPr lang="en-US" sz="2000" dirty="0">
                    <a:solidFill>
                      <a:srgbClr val="000000"/>
                    </a:solidFill>
                    <a:latin typeface="Arial" panose="020B0604020202020204" pitchFamily="34" charset="0"/>
                    <a:cs typeface="Arial" panose="020B0604020202020204" pitchFamily="34" charset="0"/>
                  </a:rPr>
                  <a:t>      </a:t>
                </a:r>
                <a:r>
                  <a:rPr lang="en-US" sz="2000" b="0" i="0" u="none" strike="noStrike" baseline="0" dirty="0">
                    <a:solidFill>
                      <a:srgbClr val="000000"/>
                    </a:solidFill>
                    <a:latin typeface="Arial" panose="020B0604020202020204" pitchFamily="34" charset="0"/>
                    <a:cs typeface="Arial" panose="020B0604020202020204" pitchFamily="34" charset="0"/>
                  </a:rPr>
                  <a:t>(iii) a dummy variable that takes the value of 1 if a bank had public capital on its balance sheet in any given year and 0 elsewhere</a:t>
                </a:r>
                <a:r>
                  <a:rPr lang="en-US" sz="2200" b="0" i="0" u="none" strike="noStrike" baseline="0" dirty="0">
                    <a:solidFill>
                      <a:srgbClr val="0000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Ø"/>
                </a:pP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𝐿𝑒𝑣𝑒𝑟𝑎𝑔𝑒</m:t>
                        </m:r>
                      </m:e>
                      <m:sub>
                        <m:r>
                          <a:rPr lang="en-US" sz="2400" b="0" i="1" smtClean="0">
                            <a:latin typeface="Cambria Math" panose="02040503050406030204" pitchFamily="18" charset="0"/>
                            <a:ea typeface="Cambria Math" panose="02040503050406030204" pitchFamily="18" charset="0"/>
                          </a:rPr>
                          <m:t>𝑖𝑗𝑡</m:t>
                        </m:r>
                        <m:r>
                          <a:rPr lang="en-US" sz="2400" b="0" i="1" smtClean="0">
                            <a:latin typeface="Cambria Math" panose="02040503050406030204" pitchFamily="18" charset="0"/>
                            <a:ea typeface="Cambria Math" panose="02040503050406030204" pitchFamily="18" charset="0"/>
                          </a:rPr>
                          <m:t>−1 </m:t>
                        </m:r>
                      </m:sub>
                    </m:sSub>
                  </m:oMath>
                </a14:m>
                <a:r>
                  <a:rPr lang="en-US" sz="2200" b="0" i="0" u="none" strike="noStrike" baseline="0" dirty="0">
                    <a:solidFill>
                      <a:srgbClr val="000000"/>
                    </a:solidFill>
                    <a:latin typeface="Arial" panose="020B0604020202020204" pitchFamily="34" charset="0"/>
                    <a:cs typeface="Arial" panose="020B0604020202020204" pitchFamily="34" charset="0"/>
                  </a:rPr>
                  <a:t>- </a:t>
                </a:r>
                <a:r>
                  <a:rPr lang="en-US" sz="2200" dirty="0">
                    <a:solidFill>
                      <a:srgbClr val="000000"/>
                    </a:solidFill>
                    <a:latin typeface="Arial" panose="020B0604020202020204" pitchFamily="34" charset="0"/>
                    <a:cs typeface="Arial" panose="020B0604020202020204" pitchFamily="34" charset="0"/>
                  </a:rPr>
                  <a:t>the three different measures of accounting leverage: </a:t>
                </a:r>
              </a:p>
              <a:p>
                <a:r>
                  <a:rPr lang="en-US" sz="2200" dirty="0">
                    <a:solidFill>
                      <a:srgbClr val="000000"/>
                    </a:solidFill>
                    <a:latin typeface="Arial" panose="020B0604020202020204" pitchFamily="34" charset="0"/>
                    <a:cs typeface="Arial" panose="020B0604020202020204" pitchFamily="34" charset="0"/>
                  </a:rPr>
                  <a:t>       </a:t>
                </a:r>
                <a:r>
                  <a:rPr lang="en-US" sz="2000" dirty="0">
                    <a:solidFill>
                      <a:srgbClr val="000000"/>
                    </a:solidFill>
                    <a:latin typeface="Arial" panose="020B0604020202020204" pitchFamily="34" charset="0"/>
                    <a:cs typeface="Arial" panose="020B0604020202020204" pitchFamily="34" charset="0"/>
                  </a:rPr>
                  <a:t>(</a:t>
                </a:r>
                <a:r>
                  <a:rPr lang="en-US" sz="2000" dirty="0" err="1">
                    <a:solidFill>
                      <a:srgbClr val="000000"/>
                    </a:solidFill>
                    <a:latin typeface="Arial" panose="020B0604020202020204" pitchFamily="34" charset="0"/>
                    <a:cs typeface="Arial" panose="020B0604020202020204" pitchFamily="34" charset="0"/>
                  </a:rPr>
                  <a:t>i</a:t>
                </a:r>
                <a:r>
                  <a:rPr lang="en-US" sz="2000" dirty="0">
                    <a:solidFill>
                      <a:srgbClr val="000000"/>
                    </a:solidFill>
                    <a:latin typeface="Arial" panose="020B0604020202020204" pitchFamily="34" charset="0"/>
                    <a:cs typeface="Arial" panose="020B0604020202020204" pitchFamily="34" charset="0"/>
                  </a:rPr>
                  <a:t>) the standard one, given by total bank assets over total common equity; </a:t>
                </a:r>
              </a:p>
              <a:p>
                <a:r>
                  <a:rPr lang="en-US" sz="2000" dirty="0">
                    <a:solidFill>
                      <a:srgbClr val="000000"/>
                    </a:solidFill>
                    <a:latin typeface="Arial" panose="020B0604020202020204" pitchFamily="34" charset="0"/>
                    <a:cs typeface="Arial" panose="020B0604020202020204" pitchFamily="34" charset="0"/>
                  </a:rPr>
                  <a:t>       (ii) a Basel III measure of leverage, given by total exposure over Tier 1 capital; </a:t>
                </a:r>
              </a:p>
              <a:p>
                <a:r>
                  <a:rPr lang="en-US" sz="2000" dirty="0">
                    <a:solidFill>
                      <a:srgbClr val="000000"/>
                    </a:solidFill>
                    <a:latin typeface="Arial" panose="020B0604020202020204" pitchFamily="34" charset="0"/>
                    <a:cs typeface="Arial" panose="020B0604020202020204" pitchFamily="34" charset="0"/>
                  </a:rPr>
                  <a:t>       (iii) a risk-weighted leverage, given by risk-weighted assets over Tier 1.</a:t>
                </a:r>
              </a:p>
              <a:p>
                <a:pPr marL="342900" indent="-342900">
                  <a:buFont typeface="Wingdings" panose="05000000000000000000" pitchFamily="2" charset="2"/>
                  <a:buChar char="Ø"/>
                </a:pP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𝐼𝐹𝑅𝑆</m:t>
                        </m:r>
                      </m:e>
                      <m:sub>
                        <m:r>
                          <a:rPr lang="en-US" sz="2400" b="0" i="1" smtClean="0">
                            <a:latin typeface="Cambria Math" panose="02040503050406030204" pitchFamily="18" charset="0"/>
                            <a:ea typeface="Cambria Math" panose="02040503050406030204" pitchFamily="18" charset="0"/>
                          </a:rPr>
                          <m:t>𝑖𝑗𝑡</m:t>
                        </m:r>
                      </m:sub>
                    </m:sSub>
                  </m:oMath>
                </a14:m>
                <a:r>
                  <a:rPr lang="en-US" sz="2200" dirty="0">
                    <a:solidFill>
                      <a:srgbClr val="000000"/>
                    </a:solidFill>
                    <a:latin typeface="Arial" panose="020B0604020202020204" pitchFamily="34" charset="0"/>
                    <a:cs typeface="Arial" panose="020B0604020202020204" pitchFamily="34" charset="0"/>
                  </a:rPr>
                  <a:t> - takes the value of one once a bank has adopted International Financial Reporting Standards (IFRS) and 0 elsewhere. This dummy controls for changes in the measurement of certain balance sheet items and other differences in accounting due to the introduction of the new IFRS standards.</a:t>
                </a:r>
              </a:p>
            </p:txBody>
          </p:sp>
        </mc:Choice>
        <mc:Fallback xmlns="">
          <p:sp>
            <p:nvSpPr>
              <p:cNvPr id="3" name="TextBox 2">
                <a:extLst>
                  <a:ext uri="{FF2B5EF4-FFF2-40B4-BE49-F238E27FC236}">
                    <a16:creationId xmlns:a16="http://schemas.microsoft.com/office/drawing/2014/main" id="{676C3B5C-4A59-F1A6-DF25-8FEB55DD2644}"/>
                  </a:ext>
                </a:extLst>
              </p:cNvPr>
              <p:cNvSpPr txBox="1">
                <a:spLocks noRot="1" noChangeAspect="1" noMove="1" noResize="1" noEditPoints="1" noAdjustHandles="1" noChangeArrowheads="1" noChangeShapeType="1" noTextEdit="1"/>
              </p:cNvSpPr>
              <p:nvPr/>
            </p:nvSpPr>
            <p:spPr>
              <a:xfrm>
                <a:off x="1752888" y="4428057"/>
                <a:ext cx="16826924" cy="4734629"/>
              </a:xfrm>
              <a:prstGeom prst="rect">
                <a:avLst/>
              </a:prstGeom>
              <a:blipFill>
                <a:blip r:embed="rId4"/>
                <a:stretch>
                  <a:fillRect l="-507" t="-515" b="-515"/>
                </a:stretch>
              </a:blipFill>
            </p:spPr>
            <p:txBody>
              <a:bodyPr/>
              <a:lstStyle/>
              <a:p>
                <a:r>
                  <a:rPr lang="en-US">
                    <a:noFill/>
                  </a:rPr>
                  <a:t> </a:t>
                </a:r>
              </a:p>
            </p:txBody>
          </p:sp>
        </mc:Fallback>
      </mc:AlternateContent>
    </p:spTree>
    <p:extLst>
      <p:ext uri="{BB962C8B-B14F-4D97-AF65-F5344CB8AC3E}">
        <p14:creationId xmlns:p14="http://schemas.microsoft.com/office/powerpoint/2010/main" val="1753840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CCF5D2-BCFA-DB77-DEDF-D9F13718D0E1}"/>
              </a:ext>
            </a:extLst>
          </p:cNvPr>
          <p:cNvSpPr txBox="1">
            <a:spLocks/>
          </p:cNvSpPr>
          <p:nvPr/>
        </p:nvSpPr>
        <p:spPr>
          <a:xfrm>
            <a:off x="1207077" y="777875"/>
            <a:ext cx="12268200" cy="923330"/>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r>
              <a:rPr lang="en-US" sz="6000" b="1" kern="0" dirty="0">
                <a:solidFill>
                  <a:schemeClr val="accent1">
                    <a:lumMod val="75000"/>
                  </a:schemeClr>
                </a:solidFill>
                <a:latin typeface="Arial" panose="020B0604020202020204" pitchFamily="34" charset="0"/>
                <a:cs typeface="Arial" panose="020B0604020202020204" pitchFamily="34" charset="0"/>
              </a:rPr>
              <a:t>Results of authors</a:t>
            </a:r>
          </a:p>
        </p:txBody>
      </p:sp>
      <p:sp>
        <p:nvSpPr>
          <p:cNvPr id="5" name="object 35">
            <a:extLst>
              <a:ext uri="{FF2B5EF4-FFF2-40B4-BE49-F238E27FC236}">
                <a16:creationId xmlns:a16="http://schemas.microsoft.com/office/drawing/2014/main" id="{518A3A24-DBF0-8849-1C4C-81519FA24346}"/>
              </a:ext>
            </a:extLst>
          </p:cNvPr>
          <p:cNvSpPr txBox="1">
            <a:spLocks noGrp="1"/>
          </p:cNvSpPr>
          <p:nvPr>
            <p:ph type="sldNum" sz="quarter" idx="7"/>
          </p:nvPr>
        </p:nvSpPr>
        <p:spPr>
          <a:xfrm>
            <a:off x="19424650" y="10988674"/>
            <a:ext cx="359641"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22</a:t>
            </a:fld>
            <a:endParaRPr spc="-130" dirty="0"/>
          </a:p>
        </p:txBody>
      </p:sp>
      <p:sp>
        <p:nvSpPr>
          <p:cNvPr id="6" name="object 11">
            <a:extLst>
              <a:ext uri="{FF2B5EF4-FFF2-40B4-BE49-F238E27FC236}">
                <a16:creationId xmlns:a16="http://schemas.microsoft.com/office/drawing/2014/main" id="{4BB5EE36-2819-9676-9635-587FB2E78423}"/>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8" name="TextBox 7">
            <a:extLst>
              <a:ext uri="{FF2B5EF4-FFF2-40B4-BE49-F238E27FC236}">
                <a16:creationId xmlns:a16="http://schemas.microsoft.com/office/drawing/2014/main" id="{A3A0C2CF-611C-1BAA-DBF0-0A9F90F3643B}"/>
              </a:ext>
            </a:extLst>
          </p:cNvPr>
          <p:cNvSpPr txBox="1"/>
          <p:nvPr/>
        </p:nvSpPr>
        <p:spPr>
          <a:xfrm>
            <a:off x="1746250" y="8397875"/>
            <a:ext cx="15925800" cy="1200329"/>
          </a:xfrm>
          <a:prstGeom prst="rect">
            <a:avLst/>
          </a:prstGeom>
          <a:noFill/>
        </p:spPr>
        <p:txBody>
          <a:bodyPr wrap="square" rtlCol="0">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Key result: </a:t>
            </a:r>
            <a:r>
              <a:rPr lang="en-US" sz="2400" dirty="0">
                <a:latin typeface="Arial" panose="020B0604020202020204" pitchFamily="34" charset="0"/>
                <a:cs typeface="Arial" panose="020B0604020202020204" pitchFamily="34" charset="0"/>
              </a:rPr>
              <a:t>A one standard deviation decrease in leverage determines an increase in the average annual rate of debt funding between 1.6 and 2.3%, depending on the different definitions. Results do not change if we also include in the specification a complete set of macroeconomic controls. 	</a:t>
            </a:r>
          </a:p>
        </p:txBody>
      </p:sp>
      <p:sp>
        <p:nvSpPr>
          <p:cNvPr id="11" name="TextBox 10">
            <a:extLst>
              <a:ext uri="{FF2B5EF4-FFF2-40B4-BE49-F238E27FC236}">
                <a16:creationId xmlns:a16="http://schemas.microsoft.com/office/drawing/2014/main" id="{17A1BF87-4CA9-FA51-0340-669F4767593E}"/>
              </a:ext>
            </a:extLst>
          </p:cNvPr>
          <p:cNvSpPr txBox="1"/>
          <p:nvPr/>
        </p:nvSpPr>
        <p:spPr>
          <a:xfrm>
            <a:off x="1191490" y="2005277"/>
            <a:ext cx="10051472" cy="584775"/>
          </a:xfrm>
          <a:prstGeom prst="rect">
            <a:avLst/>
          </a:prstGeom>
          <a:noFill/>
        </p:spPr>
        <p:txBody>
          <a:bodyPr wrap="square">
            <a:spAutoFit/>
          </a:bodyPr>
          <a:lstStyle/>
          <a:p>
            <a:pPr marL="457200" indent="-457200">
              <a:buClr>
                <a:srgbClr val="0070C0"/>
              </a:buClr>
              <a:buFont typeface="Wingdings" panose="05000000000000000000" pitchFamily="2" charset="2"/>
              <a:buChar char="§"/>
            </a:pPr>
            <a:r>
              <a:rPr lang="en-US" sz="3200" b="1" u="none" strike="noStrike" baseline="0" dirty="0">
                <a:solidFill>
                  <a:srgbClr val="000000"/>
                </a:solidFill>
                <a:latin typeface="Arial" panose="020B0604020202020204" pitchFamily="34" charset="0"/>
                <a:cs typeface="Arial" panose="020B0604020202020204" pitchFamily="34" charset="0"/>
              </a:rPr>
              <a:t>Do less leveraged banks get more funding? </a:t>
            </a:r>
            <a:endParaRPr lang="en-US" sz="4400" b="1"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A459C166-7115-2DB4-2325-4737D0E9CB72}"/>
              </a:ext>
            </a:extLst>
          </p:cNvPr>
          <p:cNvPicPr>
            <a:picLocks noChangeAspect="1"/>
          </p:cNvPicPr>
          <p:nvPr/>
        </p:nvPicPr>
        <p:blipFill rotWithShape="1">
          <a:blip r:embed="rId3"/>
          <a:srcRect l="1495" r="5555"/>
          <a:stretch/>
        </p:blipFill>
        <p:spPr>
          <a:xfrm rot="5400000">
            <a:off x="7734939" y="-2626360"/>
            <a:ext cx="4457698" cy="164477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30211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CCF5D2-BCFA-DB77-DEDF-D9F13718D0E1}"/>
              </a:ext>
            </a:extLst>
          </p:cNvPr>
          <p:cNvSpPr txBox="1">
            <a:spLocks/>
          </p:cNvSpPr>
          <p:nvPr/>
        </p:nvSpPr>
        <p:spPr>
          <a:xfrm>
            <a:off x="1207077" y="777875"/>
            <a:ext cx="12268200" cy="923330"/>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r>
              <a:rPr lang="en-US" sz="6000" b="1" kern="0" dirty="0">
                <a:solidFill>
                  <a:schemeClr val="accent1">
                    <a:lumMod val="75000"/>
                  </a:schemeClr>
                </a:solidFill>
                <a:latin typeface="Arial" panose="020B0604020202020204" pitchFamily="34" charset="0"/>
                <a:cs typeface="Arial" panose="020B0604020202020204" pitchFamily="34" charset="0"/>
              </a:rPr>
              <a:t>Results from our analysis</a:t>
            </a:r>
          </a:p>
        </p:txBody>
      </p:sp>
      <p:sp>
        <p:nvSpPr>
          <p:cNvPr id="5" name="object 35">
            <a:extLst>
              <a:ext uri="{FF2B5EF4-FFF2-40B4-BE49-F238E27FC236}">
                <a16:creationId xmlns:a16="http://schemas.microsoft.com/office/drawing/2014/main" id="{518A3A24-DBF0-8849-1C4C-81519FA24346}"/>
              </a:ext>
            </a:extLst>
          </p:cNvPr>
          <p:cNvSpPr txBox="1">
            <a:spLocks noGrp="1"/>
          </p:cNvSpPr>
          <p:nvPr>
            <p:ph type="sldNum" sz="quarter" idx="7"/>
          </p:nvPr>
        </p:nvSpPr>
        <p:spPr>
          <a:xfrm>
            <a:off x="19424650" y="10988674"/>
            <a:ext cx="359641"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23</a:t>
            </a:fld>
            <a:endParaRPr spc="-130" dirty="0"/>
          </a:p>
        </p:txBody>
      </p:sp>
      <p:sp>
        <p:nvSpPr>
          <p:cNvPr id="6" name="object 11">
            <a:extLst>
              <a:ext uri="{FF2B5EF4-FFF2-40B4-BE49-F238E27FC236}">
                <a16:creationId xmlns:a16="http://schemas.microsoft.com/office/drawing/2014/main" id="{4BB5EE36-2819-9676-9635-587FB2E78423}"/>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8" name="TextBox 7">
            <a:extLst>
              <a:ext uri="{FF2B5EF4-FFF2-40B4-BE49-F238E27FC236}">
                <a16:creationId xmlns:a16="http://schemas.microsoft.com/office/drawing/2014/main" id="{A3A0C2CF-611C-1BAA-DBF0-0A9F90F3643B}"/>
              </a:ext>
            </a:extLst>
          </p:cNvPr>
          <p:cNvSpPr txBox="1"/>
          <p:nvPr/>
        </p:nvSpPr>
        <p:spPr>
          <a:xfrm>
            <a:off x="1712191" y="9073240"/>
            <a:ext cx="15925800" cy="461665"/>
          </a:xfrm>
          <a:prstGeom prst="rect">
            <a:avLst/>
          </a:prstGeom>
          <a:noFill/>
        </p:spPr>
        <p:txBody>
          <a:bodyPr wrap="square" rtlCol="0">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Key result:</a:t>
            </a:r>
            <a:endParaRPr lang="en-US" sz="24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17A1BF87-4CA9-FA51-0340-669F4767593E}"/>
              </a:ext>
            </a:extLst>
          </p:cNvPr>
          <p:cNvSpPr txBox="1"/>
          <p:nvPr/>
        </p:nvSpPr>
        <p:spPr>
          <a:xfrm>
            <a:off x="1191490" y="2005277"/>
            <a:ext cx="10051472" cy="584775"/>
          </a:xfrm>
          <a:prstGeom prst="rect">
            <a:avLst/>
          </a:prstGeom>
          <a:noFill/>
        </p:spPr>
        <p:txBody>
          <a:bodyPr wrap="square">
            <a:spAutoFit/>
          </a:bodyPr>
          <a:lstStyle/>
          <a:p>
            <a:pPr marL="457200" indent="-457200">
              <a:buClr>
                <a:srgbClr val="0070C0"/>
              </a:buClr>
              <a:buFont typeface="Wingdings" panose="05000000000000000000" pitchFamily="2" charset="2"/>
              <a:buChar char="§"/>
            </a:pPr>
            <a:r>
              <a:rPr lang="en-US" sz="3200" b="1" u="none" strike="noStrike" baseline="0" dirty="0">
                <a:solidFill>
                  <a:srgbClr val="000000"/>
                </a:solidFill>
                <a:latin typeface="Arial" panose="020B0604020202020204" pitchFamily="34" charset="0"/>
                <a:cs typeface="Arial" panose="020B0604020202020204" pitchFamily="34" charset="0"/>
              </a:rPr>
              <a:t>Do less leveraged banks get more funding? </a:t>
            </a:r>
            <a:endParaRPr lang="en-US" sz="4400" b="1"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BA1ED533-5041-7317-C3C1-48AEF8188A76}"/>
              </a:ext>
            </a:extLst>
          </p:cNvPr>
          <p:cNvPicPr>
            <a:picLocks noChangeAspect="1"/>
          </p:cNvPicPr>
          <p:nvPr/>
        </p:nvPicPr>
        <p:blipFill>
          <a:blip r:embed="rId3"/>
          <a:stretch>
            <a:fillRect/>
          </a:stretch>
        </p:blipFill>
        <p:spPr>
          <a:xfrm>
            <a:off x="1712191" y="2759075"/>
            <a:ext cx="14935200" cy="57059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84110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D28F410-C37C-079E-BAE2-32404D377A2B}"/>
              </a:ext>
            </a:extLst>
          </p:cNvPr>
          <p:cNvSpPr/>
          <p:nvPr/>
        </p:nvSpPr>
        <p:spPr>
          <a:xfrm>
            <a:off x="2127250" y="3511910"/>
            <a:ext cx="16002000" cy="69496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Title 1">
            <a:extLst>
              <a:ext uri="{FF2B5EF4-FFF2-40B4-BE49-F238E27FC236}">
                <a16:creationId xmlns:a16="http://schemas.microsoft.com/office/drawing/2014/main" id="{D2CCF5D2-BCFA-DB77-DEDF-D9F13718D0E1}"/>
              </a:ext>
            </a:extLst>
          </p:cNvPr>
          <p:cNvSpPr txBox="1">
            <a:spLocks/>
          </p:cNvSpPr>
          <p:nvPr/>
        </p:nvSpPr>
        <p:spPr>
          <a:xfrm>
            <a:off x="1207077" y="777875"/>
            <a:ext cx="12268200" cy="923330"/>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r>
              <a:rPr lang="en-US" sz="6000" b="1" kern="0" dirty="0">
                <a:solidFill>
                  <a:schemeClr val="accent1">
                    <a:lumMod val="75000"/>
                  </a:schemeClr>
                </a:solidFill>
                <a:highlight>
                  <a:srgbClr val="FFFF00"/>
                </a:highlight>
                <a:latin typeface="Arial" panose="020B0604020202020204" pitchFamily="34" charset="0"/>
                <a:cs typeface="Arial" panose="020B0604020202020204" pitchFamily="34" charset="0"/>
              </a:rPr>
              <a:t>Research question</a:t>
            </a:r>
          </a:p>
        </p:txBody>
      </p:sp>
      <p:sp>
        <p:nvSpPr>
          <p:cNvPr id="5" name="object 35">
            <a:extLst>
              <a:ext uri="{FF2B5EF4-FFF2-40B4-BE49-F238E27FC236}">
                <a16:creationId xmlns:a16="http://schemas.microsoft.com/office/drawing/2014/main" id="{518A3A24-DBF0-8849-1C4C-81519FA24346}"/>
              </a:ext>
            </a:extLst>
          </p:cNvPr>
          <p:cNvSpPr txBox="1">
            <a:spLocks noGrp="1"/>
          </p:cNvSpPr>
          <p:nvPr>
            <p:ph type="sldNum" sz="quarter" idx="7"/>
          </p:nvPr>
        </p:nvSpPr>
        <p:spPr>
          <a:xfrm>
            <a:off x="19500850" y="10988674"/>
            <a:ext cx="283441"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24</a:t>
            </a:fld>
            <a:endParaRPr spc="-130" dirty="0"/>
          </a:p>
        </p:txBody>
      </p:sp>
      <p:sp>
        <p:nvSpPr>
          <p:cNvPr id="6" name="object 11">
            <a:extLst>
              <a:ext uri="{FF2B5EF4-FFF2-40B4-BE49-F238E27FC236}">
                <a16:creationId xmlns:a16="http://schemas.microsoft.com/office/drawing/2014/main" id="{4BB5EE36-2819-9676-9635-587FB2E78423}"/>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3DBA4F04-0772-05BE-A1C4-AAC37DA28F47}"/>
                  </a:ext>
                </a:extLst>
              </p:cNvPr>
              <p:cNvSpPr txBox="1"/>
              <p:nvPr/>
            </p:nvSpPr>
            <p:spPr>
              <a:xfrm>
                <a:off x="1974850" y="3598670"/>
                <a:ext cx="16383000" cy="5320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ea typeface="Cambria Math" panose="02040503050406030204" pitchFamily="18" charset="0"/>
                            </a:rPr>
                          </m:ctrlPr>
                        </m:sSubPr>
                        <m:e>
                          <m:r>
                            <a:rPr lang="en-US" sz="3200" i="1" smtClean="0">
                              <a:latin typeface="Cambria Math" panose="02040503050406030204" pitchFamily="18" charset="0"/>
                              <a:ea typeface="Cambria Math" panose="02040503050406030204" pitchFamily="18" charset="0"/>
                            </a:rPr>
                            <m:t>∆</m:t>
                          </m:r>
                          <m:r>
                            <m:rPr>
                              <m:sty m:val="p"/>
                            </m:rPr>
                            <a:rPr lang="en-US" sz="3200" b="0" i="0" smtClean="0">
                              <a:latin typeface="Cambria Math" panose="02040503050406030204" pitchFamily="18" charset="0"/>
                              <a:ea typeface="Cambria Math" panose="02040503050406030204" pitchFamily="18" charset="0"/>
                            </a:rPr>
                            <m:t>ln</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𝑙𝑜𝑎𝑛𝑠</m:t>
                          </m:r>
                          <m:r>
                            <a:rPr lang="en-US" sz="3200" b="0" i="1" smtClean="0">
                              <a:latin typeface="Cambria Math" panose="02040503050406030204" pitchFamily="18" charset="0"/>
                              <a:ea typeface="Cambria Math" panose="02040503050406030204" pitchFamily="18" charset="0"/>
                            </a:rPr>
                            <m:t>)</m:t>
                          </m:r>
                        </m:e>
                        <m:sub>
                          <m:r>
                            <a:rPr lang="en-US" sz="3200" b="0" i="1" smtClean="0">
                              <a:latin typeface="Cambria Math" panose="02040503050406030204" pitchFamily="18" charset="0"/>
                              <a:ea typeface="Cambria Math" panose="02040503050406030204" pitchFamily="18" charset="0"/>
                            </a:rPr>
                            <m:t>𝑖𝑗𝑡</m:t>
                          </m:r>
                        </m:sub>
                      </m:sSub>
                      <m:r>
                        <a:rPr lang="en-US" sz="3200" i="1">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 </m:t>
                          </m:r>
                          <m:sSub>
                            <m:sSubPr>
                              <m:ctrlPr>
                                <a:rPr lang="en-US" sz="3200" i="1" smtClean="0">
                                  <a:latin typeface="Cambria Math" panose="02040503050406030204" pitchFamily="18" charset="0"/>
                                  <a:ea typeface="Cambria Math" panose="02040503050406030204" pitchFamily="18" charset="0"/>
                                </a:rPr>
                              </m:ctrlPr>
                            </m:sSubPr>
                            <m:e>
                              <m:r>
                                <a:rPr lang="el-GR" sz="3200" i="1">
                                  <a:latin typeface="Cambria Math" panose="02040503050406030204" pitchFamily="18" charset="0"/>
                                  <a:ea typeface="Cambria Math" panose="02040503050406030204" pitchFamily="18" charset="0"/>
                                </a:rPr>
                                <m:t>𝛼</m:t>
                              </m:r>
                            </m:e>
                            <m:sub>
                              <m:r>
                                <a:rPr lang="en-US" sz="3200" b="0" i="1" smtClean="0">
                                  <a:latin typeface="Cambria Math" panose="02040503050406030204" pitchFamily="18" charset="0"/>
                                  <a:ea typeface="Cambria Math" panose="02040503050406030204" pitchFamily="18" charset="0"/>
                                </a:rPr>
                                <m:t>𝑖</m:t>
                              </m:r>
                            </m:sub>
                          </m:sSub>
                          <m:r>
                            <a:rPr lang="en-US" sz="3200" b="0" i="1" smtClean="0">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𝜃</m:t>
                              </m:r>
                            </m:e>
                            <m:sub>
                              <m:r>
                                <a:rPr lang="en-US" sz="3200" b="0" i="1" smtClean="0">
                                  <a:latin typeface="Cambria Math" panose="02040503050406030204" pitchFamily="18" charset="0"/>
                                  <a:ea typeface="Cambria Math" panose="02040503050406030204" pitchFamily="18" charset="0"/>
                                </a:rPr>
                                <m:t>𝑡</m:t>
                              </m:r>
                            </m:sub>
                          </m:sSub>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𝛽</m:t>
                          </m:r>
                          <m:r>
                            <a:rPr lang="en-US" sz="3200" b="0" i="1" smtClean="0">
                              <a:latin typeface="Cambria Math" panose="02040503050406030204" pitchFamily="18" charset="0"/>
                              <a:ea typeface="Cambria Math" panose="02040503050406030204" pitchFamily="18" charset="0"/>
                            </a:rPr>
                            <m:t>∆</m:t>
                          </m:r>
                          <m:r>
                            <m:rPr>
                              <m:sty m:val="p"/>
                            </m:rPr>
                            <a:rPr lang="en-US" sz="3200" b="0" i="0" smtClean="0">
                              <a:latin typeface="Cambria Math" panose="02040503050406030204" pitchFamily="18" charset="0"/>
                              <a:ea typeface="Cambria Math" panose="02040503050406030204" pitchFamily="18" charset="0"/>
                            </a:rPr>
                            <m:t>ln</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𝑙𝑜𝑎𝑛𝑠</m:t>
                          </m:r>
                          <m:r>
                            <a:rPr lang="en-US" sz="3200" b="0" i="1" smtClean="0">
                              <a:latin typeface="Cambria Math" panose="02040503050406030204" pitchFamily="18" charset="0"/>
                              <a:ea typeface="Cambria Math" panose="02040503050406030204" pitchFamily="18" charset="0"/>
                            </a:rPr>
                            <m:t>)</m:t>
                          </m:r>
                        </m:e>
                        <m:sub>
                          <m:r>
                            <a:rPr lang="en-US" sz="3200" b="0" i="1" smtClean="0">
                              <a:latin typeface="Cambria Math" panose="02040503050406030204" pitchFamily="18" charset="0"/>
                              <a:ea typeface="Cambria Math" panose="02040503050406030204" pitchFamily="18" charset="0"/>
                            </a:rPr>
                            <m:t>𝑖</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𝑗𝑡</m:t>
                          </m:r>
                          <m:r>
                            <a:rPr lang="en-US" sz="3200" b="0" i="1" smtClean="0">
                              <a:latin typeface="Cambria Math" panose="02040503050406030204" pitchFamily="18" charset="0"/>
                              <a:ea typeface="Cambria Math" panose="02040503050406030204" pitchFamily="18" charset="0"/>
                            </a:rPr>
                            <m:t>−1</m:t>
                          </m:r>
                        </m:sub>
                      </m:sSub>
                      <m:r>
                        <a:rPr lang="en-US" sz="3200" b="0" i="1" smtClean="0">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sSub>
                            <m:sSubPr>
                              <m:ctrlPr>
                                <a:rPr lang="en-US" sz="3200" b="0" i="1" smtClean="0">
                                  <a:latin typeface="Cambria Math" panose="02040503050406030204" pitchFamily="18" charset="0"/>
                                  <a:ea typeface="Cambria Math" panose="02040503050406030204" pitchFamily="18" charset="0"/>
                                </a:rPr>
                              </m:ctrlPr>
                            </m:sSubPr>
                            <m:e>
                              <m:r>
                                <m:rPr>
                                  <m:sty m:val="p"/>
                                </m:rPr>
                                <a:rPr lang="el-GR" sz="3200" b="0" i="1" smtClean="0">
                                  <a:latin typeface="Cambria Math" panose="02040503050406030204" pitchFamily="18" charset="0"/>
                                  <a:ea typeface="Cambria Math" panose="02040503050406030204" pitchFamily="18" charset="0"/>
                                </a:rPr>
                                <m:t>λ</m:t>
                              </m:r>
                              <m:r>
                                <a:rPr lang="en-US" sz="3200" b="0" i="1" smtClean="0">
                                  <a:latin typeface="Cambria Math" panose="02040503050406030204" pitchFamily="18" charset="0"/>
                                  <a:ea typeface="Cambria Math" panose="02040503050406030204" pitchFamily="18" charset="0"/>
                                </a:rPr>
                                <m:t>𝐿𝑒𝑣𝑒𝑟𝑎𝑔𝑒</m:t>
                              </m:r>
                            </m:e>
                            <m:sub>
                              <m:r>
                                <a:rPr lang="en-US" sz="3200" b="0" i="1" smtClean="0">
                                  <a:latin typeface="Cambria Math" panose="02040503050406030204" pitchFamily="18" charset="0"/>
                                  <a:ea typeface="Cambria Math" panose="02040503050406030204" pitchFamily="18" charset="0"/>
                                </a:rPr>
                                <m:t>𝑖𝑗𝑡</m:t>
                              </m:r>
                              <m:r>
                                <a:rPr lang="en-US" sz="3200" b="0" i="1" smtClean="0">
                                  <a:latin typeface="Cambria Math" panose="02040503050406030204" pitchFamily="18" charset="0"/>
                                  <a:ea typeface="Cambria Math" panose="02040503050406030204" pitchFamily="18" charset="0"/>
                                </a:rPr>
                                <m:t>−1 </m:t>
                              </m:r>
                            </m:sub>
                          </m:sSub>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𝛿</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𝑋</m:t>
                              </m:r>
                            </m:e>
                            <m:sub>
                              <m:r>
                                <a:rPr lang="en-US" sz="3200" b="0" i="1" smtClean="0">
                                  <a:latin typeface="Cambria Math" panose="02040503050406030204" pitchFamily="18" charset="0"/>
                                  <a:ea typeface="Cambria Math" panose="02040503050406030204" pitchFamily="18" charset="0"/>
                                </a:rPr>
                                <m:t>𝑖𝑗𝑡</m:t>
                              </m:r>
                              <m:r>
                                <a:rPr lang="en-US" sz="3200" b="0" i="1" smtClean="0">
                                  <a:latin typeface="Cambria Math" panose="02040503050406030204" pitchFamily="18" charset="0"/>
                                  <a:ea typeface="Cambria Math" panose="02040503050406030204" pitchFamily="18" charset="0"/>
                                </a:rPr>
                                <m:t>−1</m:t>
                              </m:r>
                            </m:sub>
                          </m:sSub>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𝛾</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𝐼𝐹𝑅𝑆</m:t>
                              </m:r>
                            </m:e>
                            <m:sub>
                              <m:r>
                                <a:rPr lang="en-US" sz="3200" b="0" i="1" smtClean="0">
                                  <a:latin typeface="Cambria Math" panose="02040503050406030204" pitchFamily="18" charset="0"/>
                                  <a:ea typeface="Cambria Math" panose="02040503050406030204" pitchFamily="18" charset="0"/>
                                </a:rPr>
                                <m:t>𝑖𝑗𝑡</m:t>
                              </m:r>
                            </m:sub>
                          </m:sSub>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𝜀</m:t>
                          </m:r>
                        </m:e>
                        <m:sub>
                          <m:r>
                            <a:rPr lang="en-US" sz="3200" b="0" i="1" smtClean="0">
                              <a:latin typeface="Cambria Math" panose="02040503050406030204" pitchFamily="18" charset="0"/>
                              <a:ea typeface="Cambria Math" panose="02040503050406030204" pitchFamily="18" charset="0"/>
                            </a:rPr>
                            <m:t>𝑖</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𝑗𝑡</m:t>
                          </m:r>
                        </m:sub>
                      </m:sSub>
                    </m:oMath>
                  </m:oMathPara>
                </a14:m>
                <a:endParaRPr lang="en-US" sz="3200" i="1" dirty="0">
                  <a:latin typeface="Cambria Math" panose="02040503050406030204" pitchFamily="18" charset="0"/>
                  <a:ea typeface="Cambria Math" panose="02040503050406030204" pitchFamily="18" charset="0"/>
                  <a:cs typeface="Arial" panose="020B0604020202020204" pitchFamily="34" charset="0"/>
                </a:endParaRPr>
              </a:p>
            </p:txBody>
          </p:sp>
        </mc:Choice>
        <mc:Fallback>
          <p:sp>
            <p:nvSpPr>
              <p:cNvPr id="9" name="TextBox 8">
                <a:extLst>
                  <a:ext uri="{FF2B5EF4-FFF2-40B4-BE49-F238E27FC236}">
                    <a16:creationId xmlns:a16="http://schemas.microsoft.com/office/drawing/2014/main" id="{3DBA4F04-0772-05BE-A1C4-AAC37DA28F47}"/>
                  </a:ext>
                </a:extLst>
              </p:cNvPr>
              <p:cNvSpPr txBox="1">
                <a:spLocks noRot="1" noChangeAspect="1" noMove="1" noResize="1" noEditPoints="1" noAdjustHandles="1" noChangeArrowheads="1" noChangeShapeType="1" noTextEdit="1"/>
              </p:cNvSpPr>
              <p:nvPr/>
            </p:nvSpPr>
            <p:spPr>
              <a:xfrm>
                <a:off x="1974850" y="3598670"/>
                <a:ext cx="16383000" cy="532005"/>
              </a:xfrm>
              <a:prstGeom prst="rect">
                <a:avLst/>
              </a:prstGeom>
              <a:blipFill>
                <a:blip r:embed="rId3"/>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17A1BF87-4CA9-FA51-0340-669F4767593E}"/>
              </a:ext>
            </a:extLst>
          </p:cNvPr>
          <p:cNvSpPr txBox="1"/>
          <p:nvPr/>
        </p:nvSpPr>
        <p:spPr>
          <a:xfrm>
            <a:off x="1207077" y="2230351"/>
            <a:ext cx="10051472" cy="584775"/>
          </a:xfrm>
          <a:prstGeom prst="rect">
            <a:avLst/>
          </a:prstGeom>
          <a:noFill/>
        </p:spPr>
        <p:txBody>
          <a:bodyPr wrap="square">
            <a:spAutoFit/>
          </a:bodyPr>
          <a:lstStyle/>
          <a:p>
            <a:pPr marL="457200" indent="-457200">
              <a:buClr>
                <a:srgbClr val="0070C0"/>
              </a:buClr>
              <a:buFont typeface="Wingdings" panose="05000000000000000000" pitchFamily="2" charset="2"/>
              <a:buChar char="§"/>
            </a:pPr>
            <a:r>
              <a:rPr lang="en-US" sz="3200" b="1" u="none" strike="noStrike" baseline="0" dirty="0">
                <a:solidFill>
                  <a:srgbClr val="000000"/>
                </a:solidFill>
                <a:latin typeface="Arial" panose="020B0604020202020204" pitchFamily="34" charset="0"/>
                <a:cs typeface="Arial" panose="020B0604020202020204" pitchFamily="34" charset="0"/>
              </a:rPr>
              <a:t>Do less leveraged banks supply more credit?</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21B104D-AB76-51A7-915D-305E1D6064ED}"/>
                  </a:ext>
                </a:extLst>
              </p:cNvPr>
              <p:cNvSpPr txBox="1"/>
              <p:nvPr/>
            </p:nvSpPr>
            <p:spPr>
              <a:xfrm>
                <a:off x="2279650" y="4435475"/>
                <a:ext cx="16840200" cy="4022255"/>
              </a:xfrm>
              <a:prstGeom prst="rect">
                <a:avLst/>
              </a:prstGeom>
              <a:noFill/>
            </p:spPr>
            <p:txBody>
              <a:bodyPr wrap="square">
                <a:spAutoFit/>
              </a:bodyPr>
              <a:lstStyle/>
              <a:p>
                <a:pPr marL="457200" indent="-457200">
                  <a:buFont typeface="Wingdings" panose="05000000000000000000" pitchFamily="2" charset="2"/>
                  <a:buChar char="Ø"/>
                </a:pPr>
                <a14:m>
                  <m:oMath xmlns:m="http://schemas.openxmlformats.org/officeDocument/2006/math">
                    <m:sSub>
                      <m:sSubPr>
                        <m:ctrlPr>
                          <a:rPr lang="en-US" sz="2400" b="1" i="1" smtClean="0">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𝒍𝒏</m:t>
                        </m:r>
                        <m:r>
                          <a:rPr lang="en-US" sz="2400" b="1" i="1">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𝒍𝒐𝒂𝒏𝒔</m:t>
                        </m:r>
                        <m:r>
                          <a:rPr lang="en-US" sz="2400" b="1" i="1">
                            <a:latin typeface="Cambria Math" panose="02040503050406030204" pitchFamily="18" charset="0"/>
                            <a:ea typeface="Cambria Math" panose="02040503050406030204" pitchFamily="18" charset="0"/>
                          </a:rPr>
                          <m:t>)</m:t>
                        </m:r>
                      </m:e>
                      <m:sub>
                        <m:r>
                          <a:rPr lang="en-US" sz="2400" b="1" i="1">
                            <a:latin typeface="Cambria Math" panose="02040503050406030204" pitchFamily="18" charset="0"/>
                            <a:ea typeface="Cambria Math" panose="02040503050406030204" pitchFamily="18" charset="0"/>
                          </a:rPr>
                          <m:t>𝒊𝒋𝒕</m:t>
                        </m:r>
                      </m:sub>
                    </m:sSub>
                  </m:oMath>
                </a14:m>
                <a:r>
                  <a:rPr lang="en-US" sz="2200" dirty="0">
                    <a:latin typeface="Arial" panose="020B0604020202020204" pitchFamily="34" charset="0"/>
                    <a:cs typeface="Arial" panose="020B0604020202020204" pitchFamily="34" charset="0"/>
                  </a:rPr>
                  <a:t>- the annual growth rate of lending to the non-financial sector (firms and households).</a:t>
                </a:r>
              </a:p>
              <a:p>
                <a:pPr marL="457200" indent="-457200">
                  <a:buFont typeface="Wingdings" panose="05000000000000000000" pitchFamily="2" charset="2"/>
                  <a:buChar char="Ø"/>
                </a:pPr>
                <a14:m>
                  <m:oMath xmlns:m="http://schemas.openxmlformats.org/officeDocument/2006/math">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𝒍𝒏</m:t>
                        </m:r>
                        <m:r>
                          <a:rPr lang="en-US" sz="2400" b="1" i="1">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𝒍𝒐𝒂𝒏𝒔</m:t>
                        </m:r>
                        <m:r>
                          <a:rPr lang="en-US" sz="2400" b="1" i="1">
                            <a:latin typeface="Cambria Math" panose="02040503050406030204" pitchFamily="18" charset="0"/>
                            <a:ea typeface="Cambria Math" panose="02040503050406030204" pitchFamily="18" charset="0"/>
                          </a:rPr>
                          <m:t>)</m:t>
                        </m:r>
                      </m:e>
                      <m:sub>
                        <m:r>
                          <a:rPr lang="en-US" sz="2400" b="1" i="1" smtClean="0">
                            <a:latin typeface="Cambria Math" panose="02040503050406030204" pitchFamily="18" charset="0"/>
                            <a:ea typeface="Cambria Math" panose="02040503050406030204" pitchFamily="18" charset="0"/>
                          </a:rPr>
                          <m:t>𝒊𝒋𝒕</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𝟏</m:t>
                        </m:r>
                      </m:sub>
                    </m:sSub>
                  </m:oMath>
                </a14:m>
                <a:r>
                  <a:rPr lang="en-US" sz="2200" dirty="0">
                    <a:latin typeface="Arial" panose="020B0604020202020204" pitchFamily="34" charset="0"/>
                    <a:cs typeface="Arial" panose="020B0604020202020204" pitchFamily="34" charset="0"/>
                  </a:rPr>
                  <a:t>- one lag of the dependent variable is introduced in order to obtain white noise residuals</a:t>
                </a:r>
              </a:p>
              <a:p>
                <a:pPr marL="457200" indent="-457200">
                  <a:buFont typeface="Wingdings" panose="05000000000000000000" pitchFamily="2" charset="2"/>
                  <a:buChar char="Ø"/>
                </a:pPr>
                <a14:m>
                  <m:oMath xmlns:m="http://schemas.openxmlformats.org/officeDocument/2006/math">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𝑿</m:t>
                        </m:r>
                      </m:e>
                      <m:sub>
                        <m:r>
                          <a:rPr lang="en-US" sz="2400" b="1" i="1" smtClean="0">
                            <a:latin typeface="Cambria Math" panose="02040503050406030204" pitchFamily="18" charset="0"/>
                            <a:ea typeface="Cambria Math" panose="02040503050406030204" pitchFamily="18" charset="0"/>
                          </a:rPr>
                          <m:t>𝒊𝒋𝒕</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𝟏</m:t>
                        </m:r>
                      </m:sub>
                    </m:sSub>
                  </m:oMath>
                </a14:m>
                <a:r>
                  <a:rPr lang="en-US" sz="2200" dirty="0">
                    <a:latin typeface="Arial" panose="020B0604020202020204" pitchFamily="34" charset="0"/>
                    <a:cs typeface="Arial" panose="020B0604020202020204" pitchFamily="34" charset="0"/>
                  </a:rPr>
                  <a:t> - </a:t>
                </a:r>
                <a:r>
                  <a:rPr lang="en-US" sz="2200" b="0" i="0" u="none" strike="noStrike" baseline="0" dirty="0">
                    <a:solidFill>
                      <a:srgbClr val="000000"/>
                    </a:solidFill>
                    <a:latin typeface="Arial" panose="020B0604020202020204" pitchFamily="34" charset="0"/>
                    <a:cs typeface="Arial" panose="020B0604020202020204" pitchFamily="34" charset="0"/>
                  </a:rPr>
                  <a:t>bank risk and profitability indicators, other bank-specific controls that could affect the cost of funding: </a:t>
                </a:r>
              </a:p>
              <a:p>
                <a:r>
                  <a:rPr lang="en-US" sz="2000" b="0" i="0" u="none" strike="noStrike" baseline="0" dirty="0">
                    <a:solidFill>
                      <a:srgbClr val="000000"/>
                    </a:solidFill>
                    <a:latin typeface="Arial" panose="020B0604020202020204" pitchFamily="34" charset="0"/>
                    <a:cs typeface="Arial" panose="020B0604020202020204" pitchFamily="34" charset="0"/>
                  </a:rPr>
                  <a:t>      (</a:t>
                </a:r>
                <a:r>
                  <a:rPr lang="en-US" sz="2000" b="0" i="0" u="none" strike="noStrike" baseline="0" dirty="0" err="1">
                    <a:solidFill>
                      <a:srgbClr val="000000"/>
                    </a:solidFill>
                    <a:latin typeface="Arial" panose="020B0604020202020204" pitchFamily="34" charset="0"/>
                    <a:cs typeface="Arial" panose="020B0604020202020204" pitchFamily="34" charset="0"/>
                  </a:rPr>
                  <a:t>i</a:t>
                </a:r>
                <a:r>
                  <a:rPr lang="en-US" sz="2000" b="0" i="0" u="none" strike="noStrike" baseline="0" dirty="0">
                    <a:solidFill>
                      <a:srgbClr val="000000"/>
                    </a:solidFill>
                    <a:latin typeface="Arial" panose="020B0604020202020204" pitchFamily="34" charset="0"/>
                    <a:cs typeface="Arial" panose="020B0604020202020204" pitchFamily="34" charset="0"/>
                  </a:rPr>
                  <a:t>) the share of </a:t>
                </a:r>
                <a:r>
                  <a:rPr lang="en-US" sz="2000" b="0" i="0" u="none" strike="noStrike" baseline="0" dirty="0">
                    <a:solidFill>
                      <a:srgbClr val="FF0000"/>
                    </a:solidFill>
                    <a:latin typeface="Arial" panose="020B0604020202020204" pitchFamily="34" charset="0"/>
                    <a:cs typeface="Arial" panose="020B0604020202020204" pitchFamily="34" charset="0"/>
                  </a:rPr>
                  <a:t>short- term funding </a:t>
                </a:r>
                <a:r>
                  <a:rPr lang="en-US" sz="2000" b="0" i="0" u="none" strike="noStrike" baseline="0" dirty="0">
                    <a:solidFill>
                      <a:srgbClr val="000000"/>
                    </a:solidFill>
                    <a:latin typeface="Arial" panose="020B0604020202020204" pitchFamily="34" charset="0"/>
                    <a:cs typeface="Arial" panose="020B0604020202020204" pitchFamily="34" charset="0"/>
                  </a:rPr>
                  <a:t>(deposits, money market and other forms of short- term debt) over total debt funding;</a:t>
                </a:r>
              </a:p>
              <a:p>
                <a:r>
                  <a:rPr lang="en-US" sz="2000" b="0" i="0" u="none" strike="noStrike" baseline="0" dirty="0">
                    <a:solidFill>
                      <a:srgbClr val="000000"/>
                    </a:solidFill>
                    <a:latin typeface="Arial" panose="020B0604020202020204" pitchFamily="34" charset="0"/>
                    <a:cs typeface="Arial" panose="020B0604020202020204" pitchFamily="34" charset="0"/>
                  </a:rPr>
                  <a:t>      (ii) a </a:t>
                </a:r>
                <a:r>
                  <a:rPr lang="en-US" sz="2000" b="0" i="0" u="none" strike="noStrike" baseline="0" dirty="0">
                    <a:solidFill>
                      <a:srgbClr val="FF0000"/>
                    </a:solidFill>
                    <a:latin typeface="Arial" panose="020B0604020202020204" pitchFamily="34" charset="0"/>
                    <a:cs typeface="Arial" panose="020B0604020202020204" pitchFamily="34" charset="0"/>
                  </a:rPr>
                  <a:t>diversification ratio</a:t>
                </a:r>
                <a:r>
                  <a:rPr lang="en-US" sz="2000" b="0" i="0" u="none" strike="noStrike" baseline="0" dirty="0">
                    <a:solidFill>
                      <a:srgbClr val="000000"/>
                    </a:solidFill>
                    <a:latin typeface="Arial" panose="020B0604020202020204" pitchFamily="34" charset="0"/>
                    <a:cs typeface="Arial" panose="020B0604020202020204" pitchFamily="34" charset="0"/>
                  </a:rPr>
                  <a:t>, given by non-interest income to total income; </a:t>
                </a:r>
              </a:p>
              <a:p>
                <a:r>
                  <a:rPr lang="en-US" sz="2000" dirty="0">
                    <a:solidFill>
                      <a:srgbClr val="000000"/>
                    </a:solidFill>
                    <a:latin typeface="Arial" panose="020B0604020202020204" pitchFamily="34" charset="0"/>
                    <a:cs typeface="Arial" panose="020B0604020202020204" pitchFamily="34" charset="0"/>
                  </a:rPr>
                  <a:t>      </a:t>
                </a:r>
                <a:r>
                  <a:rPr lang="en-US" sz="2000" b="0" i="0" u="none" strike="noStrike" baseline="0" dirty="0">
                    <a:solidFill>
                      <a:srgbClr val="000000"/>
                    </a:solidFill>
                    <a:latin typeface="Arial" panose="020B0604020202020204" pitchFamily="34" charset="0"/>
                    <a:cs typeface="Arial" panose="020B0604020202020204" pitchFamily="34" charset="0"/>
                  </a:rPr>
                  <a:t>(iii) a dummy variable that takes the value of 1 if a bank had </a:t>
                </a:r>
                <a:r>
                  <a:rPr lang="en-US" sz="2000" b="0" i="0" u="none" strike="noStrike" baseline="0" dirty="0">
                    <a:solidFill>
                      <a:srgbClr val="FF0000"/>
                    </a:solidFill>
                    <a:latin typeface="Arial" panose="020B0604020202020204" pitchFamily="34" charset="0"/>
                    <a:cs typeface="Arial" panose="020B0604020202020204" pitchFamily="34" charset="0"/>
                  </a:rPr>
                  <a:t>public capital </a:t>
                </a:r>
                <a:r>
                  <a:rPr lang="en-US" sz="2000" b="0" i="0" u="none" strike="noStrike" baseline="0" dirty="0">
                    <a:solidFill>
                      <a:srgbClr val="000000"/>
                    </a:solidFill>
                    <a:latin typeface="Arial" panose="020B0604020202020204" pitchFamily="34" charset="0"/>
                    <a:cs typeface="Arial" panose="020B0604020202020204" pitchFamily="34" charset="0"/>
                  </a:rPr>
                  <a:t>on its balance sheet in any given year and 0 elsewhere</a:t>
                </a:r>
                <a:r>
                  <a:rPr lang="en-US" sz="2200" b="0" i="0" u="none" strike="noStrike" baseline="0" dirty="0">
                    <a:solidFill>
                      <a:srgbClr val="0000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Ø"/>
                </a:pPr>
                <a14:m>
                  <m:oMath xmlns:m="http://schemas.openxmlformats.org/officeDocument/2006/math">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𝑳𝒆𝒗𝒆𝒓𝒂𝒈𝒆</m:t>
                        </m:r>
                      </m:e>
                      <m:sub>
                        <m:r>
                          <a:rPr lang="en-US" sz="2400" b="1" i="1" smtClean="0">
                            <a:latin typeface="Cambria Math" panose="02040503050406030204" pitchFamily="18" charset="0"/>
                            <a:ea typeface="Cambria Math" panose="02040503050406030204" pitchFamily="18" charset="0"/>
                          </a:rPr>
                          <m:t>𝒊𝒋𝒕</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𝟏</m:t>
                        </m:r>
                        <m:r>
                          <a:rPr lang="en-US" sz="2400" b="1" i="1" smtClean="0">
                            <a:latin typeface="Cambria Math" panose="02040503050406030204" pitchFamily="18" charset="0"/>
                            <a:ea typeface="Cambria Math" panose="02040503050406030204" pitchFamily="18" charset="0"/>
                          </a:rPr>
                          <m:t> </m:t>
                        </m:r>
                      </m:sub>
                    </m:sSub>
                  </m:oMath>
                </a14:m>
                <a:r>
                  <a:rPr lang="en-US" sz="2200" b="0" i="0" u="none" strike="noStrike" baseline="0" dirty="0">
                    <a:solidFill>
                      <a:srgbClr val="000000"/>
                    </a:solidFill>
                    <a:latin typeface="Arial" panose="020B0604020202020204" pitchFamily="34" charset="0"/>
                    <a:cs typeface="Arial" panose="020B0604020202020204" pitchFamily="34" charset="0"/>
                  </a:rPr>
                  <a:t>- </a:t>
                </a:r>
                <a:r>
                  <a:rPr lang="en-US" sz="2200" dirty="0">
                    <a:solidFill>
                      <a:srgbClr val="000000"/>
                    </a:solidFill>
                    <a:latin typeface="Arial" panose="020B0604020202020204" pitchFamily="34" charset="0"/>
                    <a:cs typeface="Arial" panose="020B0604020202020204" pitchFamily="34" charset="0"/>
                  </a:rPr>
                  <a:t>the three different measures of accounting leverage: </a:t>
                </a:r>
              </a:p>
              <a:p>
                <a:r>
                  <a:rPr lang="en-US" sz="2200" dirty="0">
                    <a:solidFill>
                      <a:srgbClr val="000000"/>
                    </a:solidFill>
                    <a:latin typeface="Arial" panose="020B0604020202020204" pitchFamily="34" charset="0"/>
                    <a:cs typeface="Arial" panose="020B0604020202020204" pitchFamily="34" charset="0"/>
                  </a:rPr>
                  <a:t>       </a:t>
                </a:r>
                <a:r>
                  <a:rPr lang="en-US" sz="2000" dirty="0">
                    <a:solidFill>
                      <a:srgbClr val="000000"/>
                    </a:solidFill>
                    <a:latin typeface="Arial" panose="020B0604020202020204" pitchFamily="34" charset="0"/>
                    <a:cs typeface="Arial" panose="020B0604020202020204" pitchFamily="34" charset="0"/>
                  </a:rPr>
                  <a:t>(</a:t>
                </a:r>
                <a:r>
                  <a:rPr lang="en-US" sz="2000" dirty="0" err="1">
                    <a:solidFill>
                      <a:srgbClr val="000000"/>
                    </a:solidFill>
                    <a:latin typeface="Arial" panose="020B0604020202020204" pitchFamily="34" charset="0"/>
                    <a:cs typeface="Arial" panose="020B0604020202020204" pitchFamily="34" charset="0"/>
                  </a:rPr>
                  <a:t>i</a:t>
                </a:r>
                <a:r>
                  <a:rPr lang="en-US" sz="2000" dirty="0">
                    <a:solidFill>
                      <a:srgbClr val="000000"/>
                    </a:solidFill>
                    <a:latin typeface="Arial" panose="020B0604020202020204" pitchFamily="34" charset="0"/>
                    <a:cs typeface="Arial" panose="020B0604020202020204" pitchFamily="34" charset="0"/>
                  </a:rPr>
                  <a:t>) the </a:t>
                </a:r>
                <a:r>
                  <a:rPr lang="en-US" sz="2000" dirty="0">
                    <a:solidFill>
                      <a:srgbClr val="FF0000"/>
                    </a:solidFill>
                    <a:latin typeface="Arial" panose="020B0604020202020204" pitchFamily="34" charset="0"/>
                    <a:cs typeface="Arial" panose="020B0604020202020204" pitchFamily="34" charset="0"/>
                  </a:rPr>
                  <a:t>standard one</a:t>
                </a:r>
                <a:r>
                  <a:rPr lang="en-US" sz="2000" dirty="0">
                    <a:solidFill>
                      <a:srgbClr val="000000"/>
                    </a:solidFill>
                    <a:latin typeface="Arial" panose="020B0604020202020204" pitchFamily="34" charset="0"/>
                    <a:cs typeface="Arial" panose="020B0604020202020204" pitchFamily="34" charset="0"/>
                  </a:rPr>
                  <a:t>, given by total bank assets over total common equity; </a:t>
                </a:r>
              </a:p>
              <a:p>
                <a:r>
                  <a:rPr lang="en-US" sz="2000" dirty="0">
                    <a:solidFill>
                      <a:srgbClr val="000000"/>
                    </a:solidFill>
                    <a:latin typeface="Arial" panose="020B0604020202020204" pitchFamily="34" charset="0"/>
                    <a:cs typeface="Arial" panose="020B0604020202020204" pitchFamily="34" charset="0"/>
                  </a:rPr>
                  <a:t>       (ii) a </a:t>
                </a:r>
                <a:r>
                  <a:rPr lang="en-US" sz="2000" dirty="0">
                    <a:solidFill>
                      <a:srgbClr val="FF0000"/>
                    </a:solidFill>
                    <a:latin typeface="Arial" panose="020B0604020202020204" pitchFamily="34" charset="0"/>
                    <a:cs typeface="Arial" panose="020B0604020202020204" pitchFamily="34" charset="0"/>
                  </a:rPr>
                  <a:t>Basel III measure of leverage</a:t>
                </a:r>
                <a:r>
                  <a:rPr lang="en-US" sz="2000" dirty="0">
                    <a:solidFill>
                      <a:srgbClr val="000000"/>
                    </a:solidFill>
                    <a:latin typeface="Arial" panose="020B0604020202020204" pitchFamily="34" charset="0"/>
                    <a:cs typeface="Arial" panose="020B0604020202020204" pitchFamily="34" charset="0"/>
                  </a:rPr>
                  <a:t>, given by total exposure over Tier 1 capital; </a:t>
                </a:r>
              </a:p>
              <a:p>
                <a:r>
                  <a:rPr lang="en-US" sz="2000" dirty="0">
                    <a:solidFill>
                      <a:srgbClr val="000000"/>
                    </a:solidFill>
                    <a:latin typeface="Arial" panose="020B0604020202020204" pitchFamily="34" charset="0"/>
                    <a:cs typeface="Arial" panose="020B0604020202020204" pitchFamily="34" charset="0"/>
                  </a:rPr>
                  <a:t>       (iii) a </a:t>
                </a:r>
                <a:r>
                  <a:rPr lang="en-US" sz="2000" dirty="0">
                    <a:solidFill>
                      <a:srgbClr val="FF0000"/>
                    </a:solidFill>
                    <a:latin typeface="Arial" panose="020B0604020202020204" pitchFamily="34" charset="0"/>
                    <a:cs typeface="Arial" panose="020B0604020202020204" pitchFamily="34" charset="0"/>
                  </a:rPr>
                  <a:t>risk-weighted leverage</a:t>
                </a:r>
                <a:r>
                  <a:rPr lang="en-US" sz="2000" dirty="0">
                    <a:solidFill>
                      <a:srgbClr val="000000"/>
                    </a:solidFill>
                    <a:latin typeface="Arial" panose="020B0604020202020204" pitchFamily="34" charset="0"/>
                    <a:cs typeface="Arial" panose="020B0604020202020204" pitchFamily="34" charset="0"/>
                  </a:rPr>
                  <a:t>, given by risk-weighted assets over Tier 1.</a:t>
                </a:r>
              </a:p>
              <a:p>
                <a:pPr marL="342900" indent="-342900">
                  <a:buFont typeface="Wingdings" panose="05000000000000000000" pitchFamily="2" charset="2"/>
                  <a:buChar char="Ø"/>
                </a:pPr>
                <a14:m>
                  <m:oMath xmlns:m="http://schemas.openxmlformats.org/officeDocument/2006/math">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𝑰𝑭𝑹𝑺</m:t>
                        </m:r>
                      </m:e>
                      <m:sub>
                        <m:r>
                          <a:rPr lang="en-US" sz="2400" b="1" i="1" smtClean="0">
                            <a:latin typeface="Cambria Math" panose="02040503050406030204" pitchFamily="18" charset="0"/>
                            <a:ea typeface="Cambria Math" panose="02040503050406030204" pitchFamily="18" charset="0"/>
                          </a:rPr>
                          <m:t>𝒊𝒋𝒕</m:t>
                        </m:r>
                      </m:sub>
                    </m:sSub>
                  </m:oMath>
                </a14:m>
                <a:r>
                  <a:rPr lang="en-US" sz="2200" dirty="0">
                    <a:solidFill>
                      <a:srgbClr val="000000"/>
                    </a:solidFill>
                    <a:latin typeface="Arial" panose="020B0604020202020204" pitchFamily="34" charset="0"/>
                    <a:cs typeface="Arial" panose="020B0604020202020204" pitchFamily="34" charset="0"/>
                  </a:rPr>
                  <a:t> - takes the value of one once a bank has adopted International Financial Reporting Standards (IFRS) and 0 elsewhere</a:t>
                </a:r>
                <a:r>
                  <a:rPr lang="en-US" sz="2100" dirty="0">
                    <a:solidFill>
                      <a:srgbClr val="000000"/>
                    </a:solidFill>
                    <a:latin typeface="Arial" panose="020B0604020202020204" pitchFamily="34" charset="0"/>
                    <a:cs typeface="Arial" panose="020B0604020202020204" pitchFamily="34" charset="0"/>
                  </a:rPr>
                  <a:t>.</a:t>
                </a:r>
              </a:p>
            </p:txBody>
          </p:sp>
        </mc:Choice>
        <mc:Fallback xmlns="">
          <p:sp>
            <p:nvSpPr>
              <p:cNvPr id="2" name="TextBox 1">
                <a:extLst>
                  <a:ext uri="{FF2B5EF4-FFF2-40B4-BE49-F238E27FC236}">
                    <a16:creationId xmlns:a16="http://schemas.microsoft.com/office/drawing/2014/main" id="{121B104D-AB76-51A7-915D-305E1D6064ED}"/>
                  </a:ext>
                </a:extLst>
              </p:cNvPr>
              <p:cNvSpPr txBox="1">
                <a:spLocks noRot="1" noChangeAspect="1" noMove="1" noResize="1" noEditPoints="1" noAdjustHandles="1" noChangeArrowheads="1" noChangeShapeType="1" noTextEdit="1"/>
              </p:cNvSpPr>
              <p:nvPr/>
            </p:nvSpPr>
            <p:spPr>
              <a:xfrm>
                <a:off x="2279650" y="4435475"/>
                <a:ext cx="16840200" cy="4022255"/>
              </a:xfrm>
              <a:prstGeom prst="rect">
                <a:avLst/>
              </a:prstGeom>
              <a:blipFill>
                <a:blip r:embed="rId4"/>
                <a:stretch>
                  <a:fillRect l="-507" t="-607" b="-1214"/>
                </a:stretch>
              </a:blipFill>
            </p:spPr>
            <p:txBody>
              <a:bodyPr/>
              <a:lstStyle/>
              <a:p>
                <a:r>
                  <a:rPr lang="en-US">
                    <a:noFill/>
                  </a:rPr>
                  <a:t> </a:t>
                </a:r>
              </a:p>
            </p:txBody>
          </p:sp>
        </mc:Fallback>
      </mc:AlternateContent>
    </p:spTree>
    <p:extLst>
      <p:ext uri="{BB962C8B-B14F-4D97-AF65-F5344CB8AC3E}">
        <p14:creationId xmlns:p14="http://schemas.microsoft.com/office/powerpoint/2010/main" val="4146666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CCF5D2-BCFA-DB77-DEDF-D9F13718D0E1}"/>
              </a:ext>
            </a:extLst>
          </p:cNvPr>
          <p:cNvSpPr txBox="1">
            <a:spLocks/>
          </p:cNvSpPr>
          <p:nvPr/>
        </p:nvSpPr>
        <p:spPr>
          <a:xfrm>
            <a:off x="1193800" y="404347"/>
            <a:ext cx="12268200" cy="923330"/>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r>
              <a:rPr lang="en-US" sz="6000" b="1" kern="0" dirty="0">
                <a:solidFill>
                  <a:schemeClr val="accent1">
                    <a:lumMod val="75000"/>
                  </a:schemeClr>
                </a:solidFill>
                <a:latin typeface="Arial" panose="020B0604020202020204" pitchFamily="34" charset="0"/>
                <a:cs typeface="Arial" panose="020B0604020202020204" pitchFamily="34" charset="0"/>
              </a:rPr>
              <a:t>Results of authors</a:t>
            </a:r>
          </a:p>
        </p:txBody>
      </p:sp>
      <p:sp>
        <p:nvSpPr>
          <p:cNvPr id="5" name="object 35">
            <a:extLst>
              <a:ext uri="{FF2B5EF4-FFF2-40B4-BE49-F238E27FC236}">
                <a16:creationId xmlns:a16="http://schemas.microsoft.com/office/drawing/2014/main" id="{518A3A24-DBF0-8849-1C4C-81519FA24346}"/>
              </a:ext>
            </a:extLst>
          </p:cNvPr>
          <p:cNvSpPr txBox="1">
            <a:spLocks noGrp="1"/>
          </p:cNvSpPr>
          <p:nvPr>
            <p:ph type="sldNum" sz="quarter" idx="7"/>
          </p:nvPr>
        </p:nvSpPr>
        <p:spPr>
          <a:xfrm>
            <a:off x="19500850" y="10988674"/>
            <a:ext cx="283441"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25</a:t>
            </a:fld>
            <a:endParaRPr spc="-130" dirty="0"/>
          </a:p>
        </p:txBody>
      </p:sp>
      <p:sp>
        <p:nvSpPr>
          <p:cNvPr id="6" name="object 11">
            <a:extLst>
              <a:ext uri="{FF2B5EF4-FFF2-40B4-BE49-F238E27FC236}">
                <a16:creationId xmlns:a16="http://schemas.microsoft.com/office/drawing/2014/main" id="{4BB5EE36-2819-9676-9635-587FB2E78423}"/>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8" name="TextBox 7">
            <a:extLst>
              <a:ext uri="{FF2B5EF4-FFF2-40B4-BE49-F238E27FC236}">
                <a16:creationId xmlns:a16="http://schemas.microsoft.com/office/drawing/2014/main" id="{A3A0C2CF-611C-1BAA-DBF0-0A9F90F3643B}"/>
              </a:ext>
            </a:extLst>
          </p:cNvPr>
          <p:cNvSpPr txBox="1"/>
          <p:nvPr/>
        </p:nvSpPr>
        <p:spPr>
          <a:xfrm>
            <a:off x="1180522" y="8873628"/>
            <a:ext cx="17674359" cy="1846659"/>
          </a:xfrm>
          <a:prstGeom prst="rect">
            <a:avLst/>
          </a:prstGeom>
          <a:noFill/>
        </p:spPr>
        <p:txBody>
          <a:bodyPr wrap="square" rtlCol="0">
            <a:spAutoFit/>
          </a:bodyPr>
          <a:lstStyle/>
          <a:p>
            <a:r>
              <a:rPr lang="en-US" sz="2300" b="1" dirty="0">
                <a:solidFill>
                  <a:schemeClr val="accent1">
                    <a:lumMod val="75000"/>
                  </a:schemeClr>
                </a:solidFill>
                <a:latin typeface="Arial" panose="020B0604020202020204" pitchFamily="34" charset="0"/>
                <a:cs typeface="Arial" panose="020B0604020202020204" pitchFamily="34" charset="0"/>
              </a:rPr>
              <a:t>Key points: </a:t>
            </a:r>
          </a:p>
          <a:p>
            <a:pPr marL="342900" indent="-342900">
              <a:buFont typeface="Arial" panose="020B0604020202020204" pitchFamily="34" charset="0"/>
              <a:buChar char="•"/>
            </a:pPr>
            <a:r>
              <a:rPr lang="en-US" sz="2300" dirty="0">
                <a:latin typeface="Arial" panose="020B0604020202020204" pitchFamily="34" charset="0"/>
                <a:cs typeface="Arial" panose="020B0604020202020204" pitchFamily="34" charset="0"/>
              </a:rPr>
              <a:t>Leverage is inversely associated with the changes in lending on an average</a:t>
            </a:r>
          </a:p>
          <a:p>
            <a:pPr marL="342900" indent="-342900">
              <a:buFont typeface="Arial" panose="020B0604020202020204" pitchFamily="34" charset="0"/>
              <a:buChar char="•"/>
            </a:pPr>
            <a:r>
              <a:rPr lang="en-US" sz="2300" dirty="0">
                <a:latin typeface="Arial" panose="020B0604020202020204" pitchFamily="34" charset="0"/>
                <a:cs typeface="Arial" panose="020B0604020202020204" pitchFamily="34" charset="0"/>
              </a:rPr>
              <a:t>Flipping the ratio (leverage) changes the association from negative to positive </a:t>
            </a:r>
            <a:r>
              <a:rPr lang="en-US" sz="2300" dirty="0">
                <a:solidFill>
                  <a:srgbClr val="FF0000"/>
                </a:solidFill>
                <a:latin typeface="Arial" panose="020B0604020202020204" pitchFamily="34" charset="0"/>
                <a:cs typeface="Arial" panose="020B0604020202020204" pitchFamily="34" charset="0"/>
              </a:rPr>
              <a:t>(Berger and </a:t>
            </a:r>
            <a:r>
              <a:rPr lang="en-US" sz="2300" dirty="0" err="1">
                <a:solidFill>
                  <a:srgbClr val="FF0000"/>
                </a:solidFill>
                <a:latin typeface="Arial" panose="020B0604020202020204" pitchFamily="34" charset="0"/>
                <a:cs typeface="Arial" panose="020B0604020202020204" pitchFamily="34" charset="0"/>
              </a:rPr>
              <a:t>Bouwman</a:t>
            </a:r>
            <a:r>
              <a:rPr lang="en-US" sz="2300" dirty="0">
                <a:solidFill>
                  <a:srgbClr val="FF0000"/>
                </a:solidFill>
                <a:latin typeface="Arial" panose="020B0604020202020204" pitchFamily="34" charset="0"/>
                <a:cs typeface="Arial" panose="020B0604020202020204" pitchFamily="34" charset="0"/>
              </a:rPr>
              <a:t>, 2013) </a:t>
            </a:r>
            <a:r>
              <a:rPr lang="en-US" sz="2300" dirty="0">
                <a:latin typeface="Arial" panose="020B0604020202020204" pitchFamily="34" charset="0"/>
                <a:cs typeface="Arial" panose="020B0604020202020204" pitchFamily="34" charset="0"/>
              </a:rPr>
              <a:t>–higher equity in earlier period speeds up lending growth</a:t>
            </a:r>
          </a:p>
          <a:p>
            <a:pPr marL="1257300" lvl="2"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Regulatory restriction, risk management and prudent lending (prior performance), economic conditions and credit demand</a:t>
            </a:r>
          </a:p>
        </p:txBody>
      </p:sp>
      <p:sp>
        <p:nvSpPr>
          <p:cNvPr id="11" name="TextBox 10">
            <a:extLst>
              <a:ext uri="{FF2B5EF4-FFF2-40B4-BE49-F238E27FC236}">
                <a16:creationId xmlns:a16="http://schemas.microsoft.com/office/drawing/2014/main" id="{17A1BF87-4CA9-FA51-0340-669F4767593E}"/>
              </a:ext>
            </a:extLst>
          </p:cNvPr>
          <p:cNvSpPr txBox="1"/>
          <p:nvPr/>
        </p:nvSpPr>
        <p:spPr>
          <a:xfrm>
            <a:off x="1180523" y="1431689"/>
            <a:ext cx="10051472" cy="584775"/>
          </a:xfrm>
          <a:prstGeom prst="rect">
            <a:avLst/>
          </a:prstGeom>
          <a:noFill/>
        </p:spPr>
        <p:txBody>
          <a:bodyPr wrap="square">
            <a:spAutoFit/>
          </a:bodyPr>
          <a:lstStyle/>
          <a:p>
            <a:pPr marL="457200" indent="-457200">
              <a:buClr>
                <a:srgbClr val="0070C0"/>
              </a:buClr>
              <a:buFont typeface="Wingdings" panose="05000000000000000000" pitchFamily="2" charset="2"/>
              <a:buChar char="§"/>
            </a:pPr>
            <a:r>
              <a:rPr lang="en-US" sz="3200" b="1" u="none" strike="noStrike" baseline="0" dirty="0">
                <a:solidFill>
                  <a:srgbClr val="000000"/>
                </a:solidFill>
                <a:latin typeface="Arial" panose="020B0604020202020204" pitchFamily="34" charset="0"/>
                <a:cs typeface="Arial" panose="020B0604020202020204" pitchFamily="34" charset="0"/>
              </a:rPr>
              <a:t>Do less leveraged banks supply more credit?</a:t>
            </a:r>
          </a:p>
        </p:txBody>
      </p:sp>
      <p:pic>
        <p:nvPicPr>
          <p:cNvPr id="7" name="Picture 6">
            <a:extLst>
              <a:ext uri="{FF2B5EF4-FFF2-40B4-BE49-F238E27FC236}">
                <a16:creationId xmlns:a16="http://schemas.microsoft.com/office/drawing/2014/main" id="{AEC36758-D4B0-D078-8503-5C27685EC943}"/>
              </a:ext>
            </a:extLst>
          </p:cNvPr>
          <p:cNvPicPr>
            <a:picLocks noChangeAspect="1"/>
          </p:cNvPicPr>
          <p:nvPr/>
        </p:nvPicPr>
        <p:blipFill rotWithShape="1">
          <a:blip r:embed="rId3"/>
          <a:srcRect l="2733" t="9229" r="925" b="1373"/>
          <a:stretch/>
        </p:blipFill>
        <p:spPr>
          <a:xfrm>
            <a:off x="3113126" y="2098672"/>
            <a:ext cx="12653924" cy="64859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39147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CCF5D2-BCFA-DB77-DEDF-D9F13718D0E1}"/>
              </a:ext>
            </a:extLst>
          </p:cNvPr>
          <p:cNvSpPr txBox="1">
            <a:spLocks/>
          </p:cNvSpPr>
          <p:nvPr/>
        </p:nvSpPr>
        <p:spPr>
          <a:xfrm>
            <a:off x="1207077" y="777875"/>
            <a:ext cx="12268200" cy="923330"/>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r>
              <a:rPr lang="en-US" sz="6000" b="1" kern="0" dirty="0">
                <a:solidFill>
                  <a:schemeClr val="accent1">
                    <a:lumMod val="75000"/>
                  </a:schemeClr>
                </a:solidFill>
                <a:latin typeface="Arial" panose="020B0604020202020204" pitchFamily="34" charset="0"/>
                <a:cs typeface="Arial" panose="020B0604020202020204" pitchFamily="34" charset="0"/>
              </a:rPr>
              <a:t>Result from our analysis</a:t>
            </a:r>
          </a:p>
        </p:txBody>
      </p:sp>
      <p:sp>
        <p:nvSpPr>
          <p:cNvPr id="5" name="object 35">
            <a:extLst>
              <a:ext uri="{FF2B5EF4-FFF2-40B4-BE49-F238E27FC236}">
                <a16:creationId xmlns:a16="http://schemas.microsoft.com/office/drawing/2014/main" id="{518A3A24-DBF0-8849-1C4C-81519FA24346}"/>
              </a:ext>
            </a:extLst>
          </p:cNvPr>
          <p:cNvSpPr txBox="1">
            <a:spLocks noGrp="1"/>
          </p:cNvSpPr>
          <p:nvPr>
            <p:ph type="sldNum" sz="quarter" idx="7"/>
          </p:nvPr>
        </p:nvSpPr>
        <p:spPr>
          <a:xfrm>
            <a:off x="19500850" y="10988674"/>
            <a:ext cx="283441"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26</a:t>
            </a:fld>
            <a:endParaRPr spc="-130" dirty="0"/>
          </a:p>
        </p:txBody>
      </p:sp>
      <p:sp>
        <p:nvSpPr>
          <p:cNvPr id="6" name="object 11">
            <a:extLst>
              <a:ext uri="{FF2B5EF4-FFF2-40B4-BE49-F238E27FC236}">
                <a16:creationId xmlns:a16="http://schemas.microsoft.com/office/drawing/2014/main" id="{4BB5EE36-2819-9676-9635-587FB2E78423}"/>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8" name="TextBox 7">
            <a:extLst>
              <a:ext uri="{FF2B5EF4-FFF2-40B4-BE49-F238E27FC236}">
                <a16:creationId xmlns:a16="http://schemas.microsoft.com/office/drawing/2014/main" id="{A3A0C2CF-611C-1BAA-DBF0-0A9F90F3643B}"/>
              </a:ext>
            </a:extLst>
          </p:cNvPr>
          <p:cNvSpPr txBox="1"/>
          <p:nvPr/>
        </p:nvSpPr>
        <p:spPr>
          <a:xfrm>
            <a:off x="1455348" y="8557980"/>
            <a:ext cx="17399533" cy="1862048"/>
          </a:xfrm>
          <a:prstGeom prst="rect">
            <a:avLst/>
          </a:prstGeom>
          <a:noFill/>
        </p:spPr>
        <p:txBody>
          <a:bodyPr wrap="square" rtlCol="0">
            <a:spAutoFit/>
          </a:bodyPr>
          <a:lstStyle/>
          <a:p>
            <a:r>
              <a:rPr lang="en-US" sz="2300" b="1" dirty="0">
                <a:solidFill>
                  <a:schemeClr val="accent1">
                    <a:lumMod val="75000"/>
                  </a:schemeClr>
                </a:solidFill>
                <a:latin typeface="Arial" panose="020B0604020202020204" pitchFamily="34" charset="0"/>
                <a:cs typeface="Arial" panose="020B0604020202020204" pitchFamily="34" charset="0"/>
              </a:rPr>
              <a:t>Key result:</a:t>
            </a:r>
          </a:p>
          <a:p>
            <a:pPr marL="342900" indent="-342900">
              <a:buFont typeface="Arial" panose="020B0604020202020204" pitchFamily="34" charset="0"/>
              <a:buChar char="•"/>
            </a:pPr>
            <a:r>
              <a:rPr lang="en-US" sz="2300" dirty="0">
                <a:solidFill>
                  <a:srgbClr val="FF0000"/>
                </a:solidFill>
                <a:latin typeface="Arial" panose="020B0604020202020204" pitchFamily="34" charset="0"/>
                <a:cs typeface="Arial" panose="020B0604020202020204" pitchFamily="34" charset="0"/>
              </a:rPr>
              <a:t>Opposite findings– positive association (Alessi and </a:t>
            </a:r>
            <a:r>
              <a:rPr lang="en-US" sz="2300" dirty="0" err="1">
                <a:solidFill>
                  <a:srgbClr val="FF0000"/>
                </a:solidFill>
                <a:latin typeface="Arial" panose="020B0604020202020204" pitchFamily="34" charset="0"/>
                <a:cs typeface="Arial" panose="020B0604020202020204" pitchFamily="34" charset="0"/>
              </a:rPr>
              <a:t>Detken</a:t>
            </a:r>
            <a:r>
              <a:rPr lang="en-US" sz="2300" dirty="0">
                <a:solidFill>
                  <a:srgbClr val="FF0000"/>
                </a:solidFill>
                <a:latin typeface="Arial" panose="020B0604020202020204" pitchFamily="34" charset="0"/>
                <a:cs typeface="Arial" panose="020B0604020202020204" pitchFamily="34" charset="0"/>
              </a:rPr>
              <a:t>, 2018: warning system credit cycle)</a:t>
            </a:r>
          </a:p>
          <a:p>
            <a:pPr marL="1714500" lvl="3" indent="-342900">
              <a:buFont typeface="Arial" panose="020B0604020202020204" pitchFamily="34" charset="0"/>
              <a:buChar char="•"/>
            </a:pPr>
            <a:r>
              <a:rPr lang="en-US" sz="2300" dirty="0">
                <a:solidFill>
                  <a:srgbClr val="174591"/>
                </a:solidFill>
                <a:latin typeface="Arial" panose="020B0604020202020204" pitchFamily="34" charset="0"/>
                <a:cs typeface="Arial" panose="020B0604020202020204" pitchFamily="34" charset="0"/>
              </a:rPr>
              <a:t>Why? Increased risk appetite, improved access to funding, favorable market conditions</a:t>
            </a:r>
          </a:p>
          <a:p>
            <a:pPr marL="1714500" lvl="3" indent="-342900">
              <a:buFont typeface="Arial" panose="020B0604020202020204" pitchFamily="34" charset="0"/>
              <a:buChar char="•"/>
            </a:pPr>
            <a:r>
              <a:rPr lang="sv-SE" sz="2300" dirty="0">
                <a:solidFill>
                  <a:srgbClr val="174591"/>
                </a:solidFill>
                <a:latin typeface="Arial" panose="020B0604020202020204" pitchFamily="34" charset="0"/>
                <a:cs typeface="Arial" panose="020B0604020202020204" pitchFamily="34" charset="0"/>
              </a:rPr>
              <a:t>Bank expansion ... leverage ... credit growth to financial crisis </a:t>
            </a:r>
            <a:r>
              <a:rPr lang="sv-SE" sz="2300" dirty="0">
                <a:solidFill>
                  <a:srgbClr val="FF0000"/>
                </a:solidFill>
                <a:latin typeface="Arial" panose="020B0604020202020204" pitchFamily="34" charset="0"/>
                <a:cs typeface="Arial" panose="020B0604020202020204" pitchFamily="34" charset="0"/>
              </a:rPr>
              <a:t>(Schularick and Taylor, 2011: expansion –bank BS (leverage) –lending growth)</a:t>
            </a:r>
            <a:endParaRPr lang="en-US" sz="2300" dirty="0">
              <a:solidFill>
                <a:srgbClr val="FF0000"/>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17A1BF87-4CA9-FA51-0340-669F4767593E}"/>
              </a:ext>
            </a:extLst>
          </p:cNvPr>
          <p:cNvSpPr txBox="1"/>
          <p:nvPr/>
        </p:nvSpPr>
        <p:spPr>
          <a:xfrm>
            <a:off x="1193800" y="1768475"/>
            <a:ext cx="10051472" cy="584775"/>
          </a:xfrm>
          <a:prstGeom prst="rect">
            <a:avLst/>
          </a:prstGeom>
          <a:noFill/>
        </p:spPr>
        <p:txBody>
          <a:bodyPr wrap="square">
            <a:spAutoFit/>
          </a:bodyPr>
          <a:lstStyle/>
          <a:p>
            <a:pPr marL="457200" indent="-457200">
              <a:buClr>
                <a:srgbClr val="0070C0"/>
              </a:buClr>
              <a:buFont typeface="Wingdings" panose="05000000000000000000" pitchFamily="2" charset="2"/>
              <a:buChar char="§"/>
            </a:pPr>
            <a:r>
              <a:rPr lang="en-US" sz="3200" b="1" u="none" strike="noStrike" baseline="0" dirty="0">
                <a:solidFill>
                  <a:srgbClr val="000000"/>
                </a:solidFill>
                <a:latin typeface="Arial" panose="020B0604020202020204" pitchFamily="34" charset="0"/>
                <a:cs typeface="Arial" panose="020B0604020202020204" pitchFamily="34" charset="0"/>
              </a:rPr>
              <a:t>Do less leveraged banks supply more credit?</a:t>
            </a:r>
          </a:p>
        </p:txBody>
      </p:sp>
      <p:pic>
        <p:nvPicPr>
          <p:cNvPr id="3" name="Picture 2">
            <a:extLst>
              <a:ext uri="{FF2B5EF4-FFF2-40B4-BE49-F238E27FC236}">
                <a16:creationId xmlns:a16="http://schemas.microsoft.com/office/drawing/2014/main" id="{2DF38958-9080-E991-9E0D-0921DE244183}"/>
              </a:ext>
            </a:extLst>
          </p:cNvPr>
          <p:cNvPicPr>
            <a:picLocks noChangeAspect="1"/>
          </p:cNvPicPr>
          <p:nvPr/>
        </p:nvPicPr>
        <p:blipFill rotWithShape="1">
          <a:blip r:embed="rId3"/>
          <a:srcRect l="1863" t="3834" r="1290" b="1487"/>
          <a:stretch/>
        </p:blipFill>
        <p:spPr>
          <a:xfrm>
            <a:off x="1455348" y="2420520"/>
            <a:ext cx="11485875" cy="56725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A picture containing text, screenshot, diagram, font&#10;&#10;Description automatically generated">
            <a:extLst>
              <a:ext uri="{FF2B5EF4-FFF2-40B4-BE49-F238E27FC236}">
                <a16:creationId xmlns:a16="http://schemas.microsoft.com/office/drawing/2014/main" id="{881C9C89-CF38-162A-2E4B-AD2F8483CF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76251" y="2147770"/>
            <a:ext cx="6306218" cy="6177757"/>
          </a:xfrm>
          <a:prstGeom prst="rect">
            <a:avLst/>
          </a:prstGeom>
        </p:spPr>
      </p:pic>
    </p:spTree>
    <p:extLst>
      <p:ext uri="{BB962C8B-B14F-4D97-AF65-F5344CB8AC3E}">
        <p14:creationId xmlns:p14="http://schemas.microsoft.com/office/powerpoint/2010/main" val="3735236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86AD43-B03F-B8BB-DF3B-211EBCDF8752}"/>
              </a:ext>
            </a:extLst>
          </p:cNvPr>
          <p:cNvSpPr/>
          <p:nvPr/>
        </p:nvSpPr>
        <p:spPr>
          <a:xfrm>
            <a:off x="1974850" y="3076509"/>
            <a:ext cx="16840200" cy="9233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Title 1">
            <a:extLst>
              <a:ext uri="{FF2B5EF4-FFF2-40B4-BE49-F238E27FC236}">
                <a16:creationId xmlns:a16="http://schemas.microsoft.com/office/drawing/2014/main" id="{D2CCF5D2-BCFA-DB77-DEDF-D9F13718D0E1}"/>
              </a:ext>
            </a:extLst>
          </p:cNvPr>
          <p:cNvSpPr txBox="1">
            <a:spLocks/>
          </p:cNvSpPr>
          <p:nvPr/>
        </p:nvSpPr>
        <p:spPr>
          <a:xfrm>
            <a:off x="1215159" y="644253"/>
            <a:ext cx="12268200" cy="923330"/>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r>
              <a:rPr lang="en-US" sz="6000" b="1" kern="0" dirty="0">
                <a:solidFill>
                  <a:schemeClr val="accent1">
                    <a:lumMod val="75000"/>
                  </a:schemeClr>
                </a:solidFill>
                <a:latin typeface="Arial" panose="020B0604020202020204" pitchFamily="34" charset="0"/>
                <a:cs typeface="Arial" panose="020B0604020202020204" pitchFamily="34" charset="0"/>
              </a:rPr>
              <a:t>Research question</a:t>
            </a:r>
          </a:p>
        </p:txBody>
      </p:sp>
      <p:sp>
        <p:nvSpPr>
          <p:cNvPr id="5" name="object 35">
            <a:extLst>
              <a:ext uri="{FF2B5EF4-FFF2-40B4-BE49-F238E27FC236}">
                <a16:creationId xmlns:a16="http://schemas.microsoft.com/office/drawing/2014/main" id="{518A3A24-DBF0-8849-1C4C-81519FA24346}"/>
              </a:ext>
            </a:extLst>
          </p:cNvPr>
          <p:cNvSpPr txBox="1">
            <a:spLocks noGrp="1"/>
          </p:cNvSpPr>
          <p:nvPr>
            <p:ph type="sldNum" sz="quarter" idx="7"/>
          </p:nvPr>
        </p:nvSpPr>
        <p:spPr>
          <a:xfrm>
            <a:off x="19500850" y="10988674"/>
            <a:ext cx="283441"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27</a:t>
            </a:fld>
            <a:endParaRPr spc="-130" dirty="0"/>
          </a:p>
        </p:txBody>
      </p:sp>
      <p:sp>
        <p:nvSpPr>
          <p:cNvPr id="6" name="object 11">
            <a:extLst>
              <a:ext uri="{FF2B5EF4-FFF2-40B4-BE49-F238E27FC236}">
                <a16:creationId xmlns:a16="http://schemas.microsoft.com/office/drawing/2014/main" id="{4BB5EE36-2819-9676-9635-587FB2E78423}"/>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DBA4F04-0772-05BE-A1C4-AAC37DA28F47}"/>
                  </a:ext>
                </a:extLst>
              </p:cNvPr>
              <p:cNvSpPr txBox="1"/>
              <p:nvPr/>
            </p:nvSpPr>
            <p:spPr>
              <a:xfrm>
                <a:off x="1860550" y="3257229"/>
                <a:ext cx="16383000" cy="5320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ea typeface="Cambria Math" panose="02040503050406030204" pitchFamily="18" charset="0"/>
                            </a:rPr>
                          </m:ctrlPr>
                        </m:sSubPr>
                        <m:e>
                          <m:r>
                            <a:rPr lang="en-US" sz="3200" i="1" smtClean="0">
                              <a:latin typeface="Cambria Math" panose="02040503050406030204" pitchFamily="18" charset="0"/>
                              <a:ea typeface="Cambria Math" panose="02040503050406030204" pitchFamily="18" charset="0"/>
                            </a:rPr>
                            <m:t>∆</m:t>
                          </m:r>
                          <m:r>
                            <m:rPr>
                              <m:sty m:val="p"/>
                            </m:rPr>
                            <a:rPr lang="en-US" sz="3200" b="0" i="0" smtClean="0">
                              <a:latin typeface="Cambria Math" panose="02040503050406030204" pitchFamily="18" charset="0"/>
                              <a:ea typeface="Cambria Math" panose="02040503050406030204" pitchFamily="18" charset="0"/>
                            </a:rPr>
                            <m:t>ln</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𝑒𝑞𝑢𝑖𝑡𝑦</m:t>
                          </m:r>
                          <m:r>
                            <a:rPr lang="en-US" sz="3200" b="0" i="1" smtClean="0">
                              <a:latin typeface="Cambria Math" panose="02040503050406030204" pitchFamily="18" charset="0"/>
                              <a:ea typeface="Cambria Math" panose="02040503050406030204" pitchFamily="18" charset="0"/>
                            </a:rPr>
                            <m:t>)</m:t>
                          </m:r>
                        </m:e>
                        <m:sub>
                          <m:r>
                            <a:rPr lang="en-US" sz="3200" b="0" i="1" smtClean="0">
                              <a:latin typeface="Cambria Math" panose="02040503050406030204" pitchFamily="18" charset="0"/>
                              <a:ea typeface="Cambria Math" panose="02040503050406030204" pitchFamily="18" charset="0"/>
                            </a:rPr>
                            <m:t>𝑖𝑗𝑡</m:t>
                          </m:r>
                        </m:sub>
                      </m:sSub>
                      <m:r>
                        <a:rPr lang="en-US" sz="3200" i="1">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 </m:t>
                          </m:r>
                          <m:sSub>
                            <m:sSubPr>
                              <m:ctrlPr>
                                <a:rPr lang="en-US" sz="3200" i="1" smtClean="0">
                                  <a:latin typeface="Cambria Math" panose="02040503050406030204" pitchFamily="18" charset="0"/>
                                  <a:ea typeface="Cambria Math" panose="02040503050406030204" pitchFamily="18" charset="0"/>
                                </a:rPr>
                              </m:ctrlPr>
                            </m:sSubPr>
                            <m:e>
                              <m:r>
                                <a:rPr lang="el-GR" sz="3200" i="1">
                                  <a:latin typeface="Cambria Math" panose="02040503050406030204" pitchFamily="18" charset="0"/>
                                  <a:ea typeface="Cambria Math" panose="02040503050406030204" pitchFamily="18" charset="0"/>
                                </a:rPr>
                                <m:t>𝛼</m:t>
                              </m:r>
                            </m:e>
                            <m:sub>
                              <m:r>
                                <a:rPr lang="en-US" sz="3200" b="0" i="1" smtClean="0">
                                  <a:latin typeface="Cambria Math" panose="02040503050406030204" pitchFamily="18" charset="0"/>
                                  <a:ea typeface="Cambria Math" panose="02040503050406030204" pitchFamily="18" charset="0"/>
                                </a:rPr>
                                <m:t>𝑖</m:t>
                              </m:r>
                            </m:sub>
                          </m:sSub>
                          <m:r>
                            <a:rPr lang="en-US" sz="3200" b="0" i="1" smtClean="0">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𝜃</m:t>
                              </m:r>
                            </m:e>
                            <m:sub>
                              <m:r>
                                <a:rPr lang="en-US" sz="3200" b="0" i="1" smtClean="0">
                                  <a:latin typeface="Cambria Math" panose="02040503050406030204" pitchFamily="18" charset="0"/>
                                  <a:ea typeface="Cambria Math" panose="02040503050406030204" pitchFamily="18" charset="0"/>
                                </a:rPr>
                                <m:t>𝑡</m:t>
                              </m:r>
                            </m:sub>
                          </m:sSub>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𝛽</m:t>
                          </m:r>
                          <m:r>
                            <a:rPr lang="en-US" sz="3200" b="0" i="1" smtClean="0">
                              <a:latin typeface="Cambria Math" panose="02040503050406030204" pitchFamily="18" charset="0"/>
                              <a:ea typeface="Cambria Math" panose="02040503050406030204" pitchFamily="18" charset="0"/>
                            </a:rPr>
                            <m:t>∆</m:t>
                          </m:r>
                          <m:r>
                            <m:rPr>
                              <m:sty m:val="p"/>
                            </m:rPr>
                            <a:rPr lang="en-US" sz="3200" b="0" i="0" smtClean="0">
                              <a:latin typeface="Cambria Math" panose="02040503050406030204" pitchFamily="18" charset="0"/>
                              <a:ea typeface="Cambria Math" panose="02040503050406030204" pitchFamily="18" charset="0"/>
                            </a:rPr>
                            <m:t>ln</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𝑒𝑞𝑢𝑖𝑡𝑦</m:t>
                          </m:r>
                          <m:r>
                            <a:rPr lang="en-US" sz="3200" b="0" i="1" smtClean="0">
                              <a:latin typeface="Cambria Math" panose="02040503050406030204" pitchFamily="18" charset="0"/>
                              <a:ea typeface="Cambria Math" panose="02040503050406030204" pitchFamily="18" charset="0"/>
                            </a:rPr>
                            <m:t>)</m:t>
                          </m:r>
                        </m:e>
                        <m:sub>
                          <m:r>
                            <a:rPr lang="en-US" sz="3200" b="0" i="1" smtClean="0">
                              <a:latin typeface="Cambria Math" panose="02040503050406030204" pitchFamily="18" charset="0"/>
                              <a:ea typeface="Cambria Math" panose="02040503050406030204" pitchFamily="18" charset="0"/>
                            </a:rPr>
                            <m:t>𝑖</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𝑗𝑡</m:t>
                          </m:r>
                          <m:r>
                            <a:rPr lang="en-US" sz="3200" b="0" i="1" smtClean="0">
                              <a:latin typeface="Cambria Math" panose="02040503050406030204" pitchFamily="18" charset="0"/>
                              <a:ea typeface="Cambria Math" panose="02040503050406030204" pitchFamily="18" charset="0"/>
                            </a:rPr>
                            <m:t>−1</m:t>
                          </m:r>
                        </m:sub>
                      </m:sSub>
                      <m:r>
                        <a:rPr lang="en-US" sz="3200" b="0" i="1" smtClean="0">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sSub>
                            <m:sSubPr>
                              <m:ctrlPr>
                                <a:rPr lang="en-US" sz="3200" b="0" i="1" smtClean="0">
                                  <a:latin typeface="Cambria Math" panose="02040503050406030204" pitchFamily="18" charset="0"/>
                                  <a:ea typeface="Cambria Math" panose="02040503050406030204" pitchFamily="18" charset="0"/>
                                </a:rPr>
                              </m:ctrlPr>
                            </m:sSubPr>
                            <m:e>
                              <m:r>
                                <m:rPr>
                                  <m:sty m:val="p"/>
                                </m:rPr>
                                <a:rPr lang="el-GR" sz="3200" b="0" i="1" smtClean="0">
                                  <a:latin typeface="Cambria Math" panose="02040503050406030204" pitchFamily="18" charset="0"/>
                                  <a:ea typeface="Cambria Math" panose="02040503050406030204" pitchFamily="18" charset="0"/>
                                </a:rPr>
                                <m:t>λ</m:t>
                              </m:r>
                              <m:r>
                                <a:rPr lang="en-US" sz="3200" b="0" i="1" smtClean="0">
                                  <a:latin typeface="Cambria Math" panose="02040503050406030204" pitchFamily="18" charset="0"/>
                                  <a:ea typeface="Cambria Math" panose="02040503050406030204" pitchFamily="18" charset="0"/>
                                </a:rPr>
                                <m:t>𝐿𝑒𝑣𝑒𝑟𝑎𝑔𝑒</m:t>
                              </m:r>
                            </m:e>
                            <m:sub>
                              <m:r>
                                <a:rPr lang="en-US" sz="3200" b="0" i="1" smtClean="0">
                                  <a:latin typeface="Cambria Math" panose="02040503050406030204" pitchFamily="18" charset="0"/>
                                  <a:ea typeface="Cambria Math" panose="02040503050406030204" pitchFamily="18" charset="0"/>
                                </a:rPr>
                                <m:t>𝑖𝑗𝑡</m:t>
                              </m:r>
                              <m:r>
                                <a:rPr lang="en-US" sz="3200" b="0" i="1" smtClean="0">
                                  <a:latin typeface="Cambria Math" panose="02040503050406030204" pitchFamily="18" charset="0"/>
                                  <a:ea typeface="Cambria Math" panose="02040503050406030204" pitchFamily="18" charset="0"/>
                                </a:rPr>
                                <m:t>−1 </m:t>
                              </m:r>
                            </m:sub>
                          </m:sSub>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𝛿</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𝑋</m:t>
                              </m:r>
                            </m:e>
                            <m:sub>
                              <m:r>
                                <a:rPr lang="en-US" sz="3200" b="0" i="1" smtClean="0">
                                  <a:latin typeface="Cambria Math" panose="02040503050406030204" pitchFamily="18" charset="0"/>
                                  <a:ea typeface="Cambria Math" panose="02040503050406030204" pitchFamily="18" charset="0"/>
                                </a:rPr>
                                <m:t>𝑖𝑗𝑡</m:t>
                              </m:r>
                              <m:r>
                                <a:rPr lang="en-US" sz="3200" b="0" i="1" smtClean="0">
                                  <a:latin typeface="Cambria Math" panose="02040503050406030204" pitchFamily="18" charset="0"/>
                                  <a:ea typeface="Cambria Math" panose="02040503050406030204" pitchFamily="18" charset="0"/>
                                </a:rPr>
                                <m:t>−1</m:t>
                              </m:r>
                            </m:sub>
                          </m:sSub>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𝛾</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𝐼𝐹𝑅𝑆</m:t>
                              </m:r>
                            </m:e>
                            <m:sub>
                              <m:r>
                                <a:rPr lang="en-US" sz="3200" b="0" i="1" smtClean="0">
                                  <a:latin typeface="Cambria Math" panose="02040503050406030204" pitchFamily="18" charset="0"/>
                                  <a:ea typeface="Cambria Math" panose="02040503050406030204" pitchFamily="18" charset="0"/>
                                </a:rPr>
                                <m:t>𝑖𝑗𝑡</m:t>
                              </m:r>
                            </m:sub>
                          </m:sSub>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𝜀</m:t>
                          </m:r>
                        </m:e>
                        <m:sub>
                          <m:r>
                            <a:rPr lang="en-US" sz="3200" b="0" i="1" smtClean="0">
                              <a:latin typeface="Cambria Math" panose="02040503050406030204" pitchFamily="18" charset="0"/>
                              <a:ea typeface="Cambria Math" panose="02040503050406030204" pitchFamily="18" charset="0"/>
                            </a:rPr>
                            <m:t>𝑖</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𝑗𝑡</m:t>
                          </m:r>
                        </m:sub>
                      </m:sSub>
                    </m:oMath>
                  </m:oMathPara>
                </a14:m>
                <a:endParaRPr lang="en-US" sz="3200" i="1" dirty="0">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9" name="TextBox 8">
                <a:extLst>
                  <a:ext uri="{FF2B5EF4-FFF2-40B4-BE49-F238E27FC236}">
                    <a16:creationId xmlns:a16="http://schemas.microsoft.com/office/drawing/2014/main" id="{3DBA4F04-0772-05BE-A1C4-AAC37DA28F47}"/>
                  </a:ext>
                </a:extLst>
              </p:cNvPr>
              <p:cNvSpPr txBox="1">
                <a:spLocks noRot="1" noChangeAspect="1" noMove="1" noResize="1" noEditPoints="1" noAdjustHandles="1" noChangeArrowheads="1" noChangeShapeType="1" noTextEdit="1"/>
              </p:cNvSpPr>
              <p:nvPr/>
            </p:nvSpPr>
            <p:spPr>
              <a:xfrm>
                <a:off x="1860550" y="3257229"/>
                <a:ext cx="16383000" cy="532005"/>
              </a:xfrm>
              <a:prstGeom prst="rect">
                <a:avLst/>
              </a:prstGeom>
              <a:blipFill>
                <a:blip r:embed="rId3"/>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17A1BF87-4CA9-FA51-0340-669F4767593E}"/>
              </a:ext>
            </a:extLst>
          </p:cNvPr>
          <p:cNvSpPr txBox="1"/>
          <p:nvPr/>
        </p:nvSpPr>
        <p:spPr>
          <a:xfrm>
            <a:off x="1207654" y="1997878"/>
            <a:ext cx="10051472" cy="584775"/>
          </a:xfrm>
          <a:prstGeom prst="rect">
            <a:avLst/>
          </a:prstGeom>
          <a:noFill/>
        </p:spPr>
        <p:txBody>
          <a:bodyPr wrap="square">
            <a:spAutoFit/>
          </a:bodyPr>
          <a:lstStyle/>
          <a:p>
            <a:pPr marL="457200" indent="-457200">
              <a:buClr>
                <a:srgbClr val="0070C0"/>
              </a:buClr>
              <a:buFont typeface="Wingdings" panose="05000000000000000000" pitchFamily="2" charset="2"/>
              <a:buChar char="§"/>
            </a:pPr>
            <a:r>
              <a:rPr lang="en-US" sz="3200" b="1" u="none" strike="noStrike" baseline="0" dirty="0">
                <a:solidFill>
                  <a:srgbClr val="000000"/>
                </a:solidFill>
                <a:latin typeface="Arial" panose="020B0604020202020204" pitchFamily="34" charset="0"/>
                <a:cs typeface="Arial" panose="020B0604020202020204" pitchFamily="34" charset="0"/>
              </a:rPr>
              <a:t>Is it a simple rebalancing effect? </a:t>
            </a:r>
          </a:p>
        </p:txBody>
      </p:sp>
      <p:sp>
        <p:nvSpPr>
          <p:cNvPr id="10" name="TextBox 9">
            <a:extLst>
              <a:ext uri="{FF2B5EF4-FFF2-40B4-BE49-F238E27FC236}">
                <a16:creationId xmlns:a16="http://schemas.microsoft.com/office/drawing/2014/main" id="{9828CEB1-F27C-2179-B700-2D2751AD71FB}"/>
              </a:ext>
            </a:extLst>
          </p:cNvPr>
          <p:cNvSpPr txBox="1"/>
          <p:nvPr/>
        </p:nvSpPr>
        <p:spPr>
          <a:xfrm>
            <a:off x="2176318" y="9311472"/>
            <a:ext cx="16840200" cy="1200329"/>
          </a:xfrm>
          <a:prstGeom prst="rect">
            <a:avLst/>
          </a:prstGeom>
          <a:noFill/>
        </p:spPr>
        <p:txBody>
          <a:bodyPr wrap="square" rtlCol="0">
            <a:spAutoFit/>
          </a:bodyPr>
          <a:lstStyle/>
          <a:p>
            <a:pPr algn="just"/>
            <a:r>
              <a:rPr lang="en-US" sz="2400" b="1" dirty="0">
                <a:solidFill>
                  <a:schemeClr val="accent1">
                    <a:lumMod val="75000"/>
                  </a:schemeClr>
                </a:solidFill>
                <a:latin typeface="Arial" panose="020B0604020202020204" pitchFamily="34" charset="0"/>
                <a:cs typeface="Arial" panose="020B0604020202020204" pitchFamily="34" charset="0"/>
              </a:rPr>
              <a:t>Key result: </a:t>
            </a:r>
          </a:p>
          <a:p>
            <a:pPr marL="342900" indent="-342900" algn="just">
              <a:buFont typeface="Arial" panose="020B0604020202020204" pitchFamily="34" charset="0"/>
              <a:buChar char="•"/>
            </a:pPr>
            <a:r>
              <a:rPr lang="en-US" sz="2400" dirty="0">
                <a:latin typeface="Arial" panose="020B0604020202020204" pitchFamily="34" charset="0"/>
                <a:cs typeface="Arial" panose="020B0604020202020204" pitchFamily="34" charset="0"/>
              </a:rPr>
              <a:t>The results indicate that there is </a:t>
            </a:r>
            <a:r>
              <a:rPr lang="en-US" sz="2400" dirty="0">
                <a:solidFill>
                  <a:srgbClr val="FF0000"/>
                </a:solidFill>
                <a:latin typeface="Arial" panose="020B0604020202020204" pitchFamily="34" charset="0"/>
                <a:cs typeface="Arial" panose="020B0604020202020204" pitchFamily="34" charset="0"/>
              </a:rPr>
              <a:t>no significant link between leverage in t −1 and the growth of equity</a:t>
            </a:r>
            <a:r>
              <a:rPr lang="en-US" sz="2400" dirty="0">
                <a:latin typeface="Arial" panose="020B0604020202020204" pitchFamily="34" charset="0"/>
                <a:cs typeface="Arial" panose="020B0604020202020204" pitchFamily="34" charset="0"/>
              </a:rPr>
              <a:t> in t ( λ≈0) </a:t>
            </a:r>
            <a:r>
              <a:rPr lang="en-US" sz="2400" dirty="0">
                <a:solidFill>
                  <a:srgbClr val="FF0000"/>
                </a:solidFill>
                <a:latin typeface="Arial" panose="020B0604020202020204" pitchFamily="34" charset="0"/>
                <a:cs typeface="Arial" panose="020B0604020202020204" pitchFamily="34" charset="0"/>
              </a:rPr>
              <a:t>(not reported in the paper)</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7A0DF1A-773A-0B8E-DC35-B4A25A736CDA}"/>
                  </a:ext>
                </a:extLst>
              </p:cNvPr>
              <p:cNvSpPr txBox="1"/>
              <p:nvPr/>
            </p:nvSpPr>
            <p:spPr>
              <a:xfrm>
                <a:off x="2176318" y="4210444"/>
                <a:ext cx="16840200" cy="4642296"/>
              </a:xfrm>
              <a:prstGeom prst="rect">
                <a:avLst/>
              </a:prstGeom>
              <a:noFill/>
            </p:spPr>
            <p:txBody>
              <a:bodyPr wrap="square">
                <a:spAutoFit/>
              </a:bodyPr>
              <a:lstStyle/>
              <a:p>
                <a:pPr marL="457200" indent="-457200">
                  <a:buFont typeface="Wingdings" panose="05000000000000000000" pitchFamily="2" charset="2"/>
                  <a:buChar char="Ø"/>
                </a:pPr>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m:t>
                        </m:r>
                        <m:r>
                          <m:rPr>
                            <m:sty m:val="p"/>
                          </m:rPr>
                          <a:rPr lang="en-US" sz="2400">
                            <a:latin typeface="Cambria Math" panose="02040503050406030204" pitchFamily="18" charset="0"/>
                            <a:ea typeface="Cambria Math" panose="02040503050406030204" pitchFamily="18" charset="0"/>
                          </a:rPr>
                          <m:t>ln</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𝑒𝑞𝑢𝑖𝑡𝑦</m:t>
                        </m:r>
                        <m:r>
                          <a:rPr lang="en-US" sz="2400" i="1">
                            <a:latin typeface="Cambria Math" panose="02040503050406030204" pitchFamily="18" charset="0"/>
                            <a:ea typeface="Cambria Math" panose="02040503050406030204" pitchFamily="18" charset="0"/>
                          </a:rPr>
                          <m:t>)</m:t>
                        </m:r>
                      </m:e>
                      <m:sub>
                        <m:r>
                          <a:rPr lang="en-US" sz="2400" i="1">
                            <a:latin typeface="Cambria Math" panose="02040503050406030204" pitchFamily="18" charset="0"/>
                            <a:ea typeface="Cambria Math" panose="02040503050406030204" pitchFamily="18" charset="0"/>
                          </a:rPr>
                          <m:t>𝑖𝑗𝑡</m:t>
                        </m:r>
                      </m:sub>
                    </m:sSub>
                  </m:oMath>
                </a14:m>
                <a:r>
                  <a:rPr lang="en-US" sz="2200" dirty="0">
                    <a:latin typeface="Arial" panose="020B0604020202020204" pitchFamily="34" charset="0"/>
                    <a:cs typeface="Arial" panose="020B0604020202020204" pitchFamily="34" charset="0"/>
                  </a:rPr>
                  <a:t>- equity growth </a:t>
                </a:r>
              </a:p>
              <a:p>
                <a:pPr marL="457200" indent="-457200">
                  <a:buFont typeface="Wingdings" panose="05000000000000000000" pitchFamily="2" charset="2"/>
                  <a:buChar char="Ø"/>
                </a:pP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m:t>
                        </m:r>
                        <m:r>
                          <m:rPr>
                            <m:sty m:val="p"/>
                          </m:rPr>
                          <a:rPr lang="en-US" sz="2400">
                            <a:latin typeface="Cambria Math" panose="02040503050406030204" pitchFamily="18" charset="0"/>
                            <a:ea typeface="Cambria Math" panose="02040503050406030204" pitchFamily="18" charset="0"/>
                          </a:rPr>
                          <m:t>ln</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𝑒𝑞𝑢𝑖𝑡𝑦</m:t>
                        </m:r>
                        <m:r>
                          <a:rPr lang="en-US" sz="2400" i="1">
                            <a:latin typeface="Cambria Math" panose="02040503050406030204" pitchFamily="18" charset="0"/>
                            <a:ea typeface="Cambria Math" panose="02040503050406030204" pitchFamily="18" charset="0"/>
                          </a:rPr>
                          <m:t>)</m:t>
                        </m:r>
                      </m:e>
                      <m:sub>
                        <m:r>
                          <a:rPr lang="en-US" sz="2400" i="1" smtClean="0">
                            <a:latin typeface="Cambria Math" panose="02040503050406030204" pitchFamily="18" charset="0"/>
                            <a:ea typeface="Cambria Math" panose="02040503050406030204" pitchFamily="18" charset="0"/>
                          </a:rPr>
                          <m:t>𝑖𝑗𝑡</m:t>
                        </m:r>
                        <m:r>
                          <a:rPr lang="en-US" sz="2400" b="0" i="1" smtClean="0">
                            <a:latin typeface="Cambria Math" panose="02040503050406030204" pitchFamily="18" charset="0"/>
                            <a:ea typeface="Cambria Math" panose="02040503050406030204" pitchFamily="18" charset="0"/>
                          </a:rPr>
                          <m:t>−1</m:t>
                        </m:r>
                      </m:sub>
                    </m:sSub>
                  </m:oMath>
                </a14:m>
                <a:r>
                  <a:rPr lang="en-US" sz="2200" dirty="0">
                    <a:latin typeface="Arial" panose="020B0604020202020204" pitchFamily="34" charset="0"/>
                    <a:cs typeface="Arial" panose="020B0604020202020204" pitchFamily="34" charset="0"/>
                  </a:rPr>
                  <a:t>- one lag of the dependent variable is introduced in order to obtain white noise residuals</a:t>
                </a:r>
              </a:p>
              <a:p>
                <a:pPr marL="457200" indent="-457200">
                  <a:buFont typeface="Wingdings" panose="05000000000000000000" pitchFamily="2" charset="2"/>
                  <a:buChar char="Ø"/>
                </a:pP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𝑋</m:t>
                        </m:r>
                      </m:e>
                      <m:sub>
                        <m:r>
                          <a:rPr lang="en-US" sz="2400" b="0" i="1" smtClean="0">
                            <a:latin typeface="Cambria Math" panose="02040503050406030204" pitchFamily="18" charset="0"/>
                            <a:ea typeface="Cambria Math" panose="02040503050406030204" pitchFamily="18" charset="0"/>
                          </a:rPr>
                          <m:t>𝑖𝑗𝑡</m:t>
                        </m:r>
                        <m:r>
                          <a:rPr lang="en-US" sz="2400" b="0" i="1" smtClean="0">
                            <a:latin typeface="Cambria Math" panose="02040503050406030204" pitchFamily="18" charset="0"/>
                            <a:ea typeface="Cambria Math" panose="02040503050406030204" pitchFamily="18" charset="0"/>
                          </a:rPr>
                          <m:t>−1</m:t>
                        </m:r>
                      </m:sub>
                    </m:sSub>
                  </m:oMath>
                </a14:m>
                <a:r>
                  <a:rPr lang="en-US" sz="2200" dirty="0">
                    <a:latin typeface="Arial" panose="020B0604020202020204" pitchFamily="34" charset="0"/>
                    <a:cs typeface="Arial" panose="020B0604020202020204" pitchFamily="34" charset="0"/>
                  </a:rPr>
                  <a:t> - </a:t>
                </a:r>
                <a:r>
                  <a:rPr lang="en-US" sz="2200" b="0" i="0" u="none" strike="noStrike" baseline="0" dirty="0">
                    <a:solidFill>
                      <a:srgbClr val="000000"/>
                    </a:solidFill>
                    <a:latin typeface="Arial" panose="020B0604020202020204" pitchFamily="34" charset="0"/>
                    <a:cs typeface="Arial" panose="020B0604020202020204" pitchFamily="34" charset="0"/>
                  </a:rPr>
                  <a:t>bank risk and profitability indicators, other bank-specific controls that could affect the cost of funding: </a:t>
                </a:r>
              </a:p>
              <a:p>
                <a:r>
                  <a:rPr lang="en-US" sz="2000" b="0" i="0" u="none" strike="noStrike" baseline="0" dirty="0">
                    <a:solidFill>
                      <a:srgbClr val="000000"/>
                    </a:solidFill>
                    <a:latin typeface="Arial" panose="020B0604020202020204" pitchFamily="34" charset="0"/>
                    <a:cs typeface="Arial" panose="020B0604020202020204" pitchFamily="34" charset="0"/>
                  </a:rPr>
                  <a:t>      (</a:t>
                </a:r>
                <a:r>
                  <a:rPr lang="en-US" sz="2000" b="0" i="0" u="none" strike="noStrike" baseline="0" dirty="0" err="1">
                    <a:solidFill>
                      <a:srgbClr val="000000"/>
                    </a:solidFill>
                    <a:latin typeface="Arial" panose="020B0604020202020204" pitchFamily="34" charset="0"/>
                    <a:cs typeface="Arial" panose="020B0604020202020204" pitchFamily="34" charset="0"/>
                  </a:rPr>
                  <a:t>i</a:t>
                </a:r>
                <a:r>
                  <a:rPr lang="en-US" sz="2000" b="0" i="0" u="none" strike="noStrike" baseline="0" dirty="0">
                    <a:solidFill>
                      <a:srgbClr val="000000"/>
                    </a:solidFill>
                    <a:latin typeface="Arial" panose="020B0604020202020204" pitchFamily="34" charset="0"/>
                    <a:cs typeface="Arial" panose="020B0604020202020204" pitchFamily="34" charset="0"/>
                  </a:rPr>
                  <a:t>) the share of </a:t>
                </a:r>
                <a:r>
                  <a:rPr lang="en-US" sz="2000" b="0" i="0" u="none" strike="noStrike" baseline="0" dirty="0">
                    <a:solidFill>
                      <a:srgbClr val="FF0000"/>
                    </a:solidFill>
                    <a:latin typeface="Arial" panose="020B0604020202020204" pitchFamily="34" charset="0"/>
                    <a:cs typeface="Arial" panose="020B0604020202020204" pitchFamily="34" charset="0"/>
                  </a:rPr>
                  <a:t>short- term funding </a:t>
                </a:r>
                <a:r>
                  <a:rPr lang="en-US" sz="2000" b="0" i="0" u="none" strike="noStrike" baseline="0" dirty="0">
                    <a:solidFill>
                      <a:srgbClr val="000000"/>
                    </a:solidFill>
                    <a:latin typeface="Arial" panose="020B0604020202020204" pitchFamily="34" charset="0"/>
                    <a:cs typeface="Arial" panose="020B0604020202020204" pitchFamily="34" charset="0"/>
                  </a:rPr>
                  <a:t>(deposits, money market and other forms of short- term debt) over total debt funding;</a:t>
                </a:r>
              </a:p>
              <a:p>
                <a:r>
                  <a:rPr lang="en-US" sz="2000" b="0" i="0" u="none" strike="noStrike" baseline="0" dirty="0">
                    <a:solidFill>
                      <a:srgbClr val="000000"/>
                    </a:solidFill>
                    <a:latin typeface="Arial" panose="020B0604020202020204" pitchFamily="34" charset="0"/>
                    <a:cs typeface="Arial" panose="020B0604020202020204" pitchFamily="34" charset="0"/>
                  </a:rPr>
                  <a:t>      (ii) a </a:t>
                </a:r>
                <a:r>
                  <a:rPr lang="en-US" sz="2000" b="0" i="0" u="none" strike="noStrike" baseline="0" dirty="0">
                    <a:solidFill>
                      <a:srgbClr val="FF0000"/>
                    </a:solidFill>
                    <a:latin typeface="Arial" panose="020B0604020202020204" pitchFamily="34" charset="0"/>
                    <a:cs typeface="Arial" panose="020B0604020202020204" pitchFamily="34" charset="0"/>
                  </a:rPr>
                  <a:t>diversification ratio</a:t>
                </a:r>
                <a:r>
                  <a:rPr lang="en-US" sz="2000" b="0" i="0" u="none" strike="noStrike" baseline="0" dirty="0">
                    <a:solidFill>
                      <a:srgbClr val="000000"/>
                    </a:solidFill>
                    <a:latin typeface="Arial" panose="020B0604020202020204" pitchFamily="34" charset="0"/>
                    <a:cs typeface="Arial" panose="020B0604020202020204" pitchFamily="34" charset="0"/>
                  </a:rPr>
                  <a:t>, given by non-interest income to total income; </a:t>
                </a:r>
              </a:p>
              <a:p>
                <a:r>
                  <a:rPr lang="en-US" sz="2000" dirty="0">
                    <a:solidFill>
                      <a:srgbClr val="000000"/>
                    </a:solidFill>
                    <a:latin typeface="Arial" panose="020B0604020202020204" pitchFamily="34" charset="0"/>
                    <a:cs typeface="Arial" panose="020B0604020202020204" pitchFamily="34" charset="0"/>
                  </a:rPr>
                  <a:t>      </a:t>
                </a:r>
                <a:r>
                  <a:rPr lang="en-US" sz="2000" b="0" i="0" u="none" strike="noStrike" baseline="0" dirty="0">
                    <a:solidFill>
                      <a:srgbClr val="000000"/>
                    </a:solidFill>
                    <a:latin typeface="Arial" panose="020B0604020202020204" pitchFamily="34" charset="0"/>
                    <a:cs typeface="Arial" panose="020B0604020202020204" pitchFamily="34" charset="0"/>
                  </a:rPr>
                  <a:t>(iii) a dummy variable that takes the value of 1 if a bank had </a:t>
                </a:r>
                <a:r>
                  <a:rPr lang="en-US" sz="2000" b="0" i="0" u="none" strike="noStrike" baseline="0" dirty="0">
                    <a:solidFill>
                      <a:srgbClr val="FF0000"/>
                    </a:solidFill>
                    <a:latin typeface="Arial" panose="020B0604020202020204" pitchFamily="34" charset="0"/>
                    <a:cs typeface="Arial" panose="020B0604020202020204" pitchFamily="34" charset="0"/>
                  </a:rPr>
                  <a:t>public capital </a:t>
                </a:r>
                <a:r>
                  <a:rPr lang="en-US" sz="2000" b="0" i="0" u="none" strike="noStrike" baseline="0" dirty="0">
                    <a:solidFill>
                      <a:srgbClr val="000000"/>
                    </a:solidFill>
                    <a:latin typeface="Arial" panose="020B0604020202020204" pitchFamily="34" charset="0"/>
                    <a:cs typeface="Arial" panose="020B0604020202020204" pitchFamily="34" charset="0"/>
                  </a:rPr>
                  <a:t>on its balance sheet in any given year and 0 elsewhere</a:t>
                </a:r>
                <a:r>
                  <a:rPr lang="en-US" sz="2200" b="0" i="0" u="none" strike="noStrike" baseline="0" dirty="0">
                    <a:solidFill>
                      <a:srgbClr val="0000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Ø"/>
                </a:pP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𝐿𝑒𝑣𝑒𝑟𝑎𝑔𝑒</m:t>
                        </m:r>
                      </m:e>
                      <m:sub>
                        <m:r>
                          <a:rPr lang="en-US" sz="2400" b="0" i="1" smtClean="0">
                            <a:latin typeface="Cambria Math" panose="02040503050406030204" pitchFamily="18" charset="0"/>
                            <a:ea typeface="Cambria Math" panose="02040503050406030204" pitchFamily="18" charset="0"/>
                          </a:rPr>
                          <m:t>𝑖𝑗𝑡</m:t>
                        </m:r>
                        <m:r>
                          <a:rPr lang="en-US" sz="2400" b="0" i="1" smtClean="0">
                            <a:latin typeface="Cambria Math" panose="02040503050406030204" pitchFamily="18" charset="0"/>
                            <a:ea typeface="Cambria Math" panose="02040503050406030204" pitchFamily="18" charset="0"/>
                          </a:rPr>
                          <m:t>−1 </m:t>
                        </m:r>
                      </m:sub>
                    </m:sSub>
                  </m:oMath>
                </a14:m>
                <a:r>
                  <a:rPr lang="en-US" sz="2200" b="0" i="0" u="none" strike="noStrike" baseline="0" dirty="0">
                    <a:solidFill>
                      <a:srgbClr val="000000"/>
                    </a:solidFill>
                    <a:latin typeface="Arial" panose="020B0604020202020204" pitchFamily="34" charset="0"/>
                    <a:cs typeface="Arial" panose="020B0604020202020204" pitchFamily="34" charset="0"/>
                  </a:rPr>
                  <a:t>- </a:t>
                </a:r>
                <a:r>
                  <a:rPr lang="en-US" sz="2200" dirty="0">
                    <a:solidFill>
                      <a:srgbClr val="000000"/>
                    </a:solidFill>
                    <a:latin typeface="Arial" panose="020B0604020202020204" pitchFamily="34" charset="0"/>
                    <a:cs typeface="Arial" panose="020B0604020202020204" pitchFamily="34" charset="0"/>
                  </a:rPr>
                  <a:t>the three different measures of accounting leverage: </a:t>
                </a:r>
              </a:p>
              <a:p>
                <a:r>
                  <a:rPr lang="en-US" sz="2200" dirty="0">
                    <a:solidFill>
                      <a:srgbClr val="000000"/>
                    </a:solidFill>
                    <a:latin typeface="Arial" panose="020B0604020202020204" pitchFamily="34" charset="0"/>
                    <a:cs typeface="Arial" panose="020B0604020202020204" pitchFamily="34" charset="0"/>
                  </a:rPr>
                  <a:t>       </a:t>
                </a:r>
                <a:r>
                  <a:rPr lang="en-US" sz="2000" dirty="0">
                    <a:solidFill>
                      <a:srgbClr val="000000"/>
                    </a:solidFill>
                    <a:latin typeface="Arial" panose="020B0604020202020204" pitchFamily="34" charset="0"/>
                    <a:cs typeface="Arial" panose="020B0604020202020204" pitchFamily="34" charset="0"/>
                  </a:rPr>
                  <a:t>(</a:t>
                </a:r>
                <a:r>
                  <a:rPr lang="en-US" sz="2000" dirty="0" err="1">
                    <a:solidFill>
                      <a:srgbClr val="000000"/>
                    </a:solidFill>
                    <a:latin typeface="Arial" panose="020B0604020202020204" pitchFamily="34" charset="0"/>
                    <a:cs typeface="Arial" panose="020B0604020202020204" pitchFamily="34" charset="0"/>
                  </a:rPr>
                  <a:t>i</a:t>
                </a:r>
                <a:r>
                  <a:rPr lang="en-US" sz="2000" dirty="0">
                    <a:solidFill>
                      <a:srgbClr val="000000"/>
                    </a:solidFill>
                    <a:latin typeface="Arial" panose="020B0604020202020204" pitchFamily="34" charset="0"/>
                    <a:cs typeface="Arial" panose="020B0604020202020204" pitchFamily="34" charset="0"/>
                  </a:rPr>
                  <a:t>) the </a:t>
                </a:r>
                <a:r>
                  <a:rPr lang="en-US" sz="2000" dirty="0">
                    <a:solidFill>
                      <a:srgbClr val="FF0000"/>
                    </a:solidFill>
                    <a:latin typeface="Arial" panose="020B0604020202020204" pitchFamily="34" charset="0"/>
                    <a:cs typeface="Arial" panose="020B0604020202020204" pitchFamily="34" charset="0"/>
                  </a:rPr>
                  <a:t>standard one</a:t>
                </a:r>
                <a:r>
                  <a:rPr lang="en-US" sz="2000" dirty="0">
                    <a:solidFill>
                      <a:srgbClr val="000000"/>
                    </a:solidFill>
                    <a:latin typeface="Arial" panose="020B0604020202020204" pitchFamily="34" charset="0"/>
                    <a:cs typeface="Arial" panose="020B0604020202020204" pitchFamily="34" charset="0"/>
                  </a:rPr>
                  <a:t>, given by total bank assets over total common equity; </a:t>
                </a:r>
              </a:p>
              <a:p>
                <a:r>
                  <a:rPr lang="en-US" sz="2000" dirty="0">
                    <a:solidFill>
                      <a:srgbClr val="000000"/>
                    </a:solidFill>
                    <a:latin typeface="Arial" panose="020B0604020202020204" pitchFamily="34" charset="0"/>
                    <a:cs typeface="Arial" panose="020B0604020202020204" pitchFamily="34" charset="0"/>
                  </a:rPr>
                  <a:t>       (ii) a </a:t>
                </a:r>
                <a:r>
                  <a:rPr lang="en-US" sz="2000" dirty="0">
                    <a:solidFill>
                      <a:srgbClr val="FF0000"/>
                    </a:solidFill>
                    <a:latin typeface="Arial" panose="020B0604020202020204" pitchFamily="34" charset="0"/>
                    <a:cs typeface="Arial" panose="020B0604020202020204" pitchFamily="34" charset="0"/>
                  </a:rPr>
                  <a:t>Basel III measure </a:t>
                </a:r>
                <a:r>
                  <a:rPr lang="en-US" sz="2000" dirty="0">
                    <a:solidFill>
                      <a:srgbClr val="000000"/>
                    </a:solidFill>
                    <a:latin typeface="Arial" panose="020B0604020202020204" pitchFamily="34" charset="0"/>
                    <a:cs typeface="Arial" panose="020B0604020202020204" pitchFamily="34" charset="0"/>
                  </a:rPr>
                  <a:t>of leverage, given by total exposure over Tier 1 capital; </a:t>
                </a:r>
              </a:p>
              <a:p>
                <a:r>
                  <a:rPr lang="en-US" sz="2000" dirty="0">
                    <a:solidFill>
                      <a:srgbClr val="000000"/>
                    </a:solidFill>
                    <a:latin typeface="Arial" panose="020B0604020202020204" pitchFamily="34" charset="0"/>
                    <a:cs typeface="Arial" panose="020B0604020202020204" pitchFamily="34" charset="0"/>
                  </a:rPr>
                  <a:t>       (iii) a </a:t>
                </a:r>
                <a:r>
                  <a:rPr lang="en-US" sz="2000" dirty="0">
                    <a:solidFill>
                      <a:srgbClr val="FF0000"/>
                    </a:solidFill>
                    <a:latin typeface="Arial" panose="020B0604020202020204" pitchFamily="34" charset="0"/>
                    <a:cs typeface="Arial" panose="020B0604020202020204" pitchFamily="34" charset="0"/>
                  </a:rPr>
                  <a:t>risk-weighted leverage</a:t>
                </a:r>
                <a:r>
                  <a:rPr lang="en-US" sz="2000" dirty="0">
                    <a:solidFill>
                      <a:srgbClr val="000000"/>
                    </a:solidFill>
                    <a:latin typeface="Arial" panose="020B0604020202020204" pitchFamily="34" charset="0"/>
                    <a:cs typeface="Arial" panose="020B0604020202020204" pitchFamily="34" charset="0"/>
                  </a:rPr>
                  <a:t>, given by risk-weighted assets over Tier 1.</a:t>
                </a:r>
              </a:p>
              <a:p>
                <a:pPr marL="342900" indent="-342900">
                  <a:buFont typeface="Wingdings" panose="05000000000000000000" pitchFamily="2" charset="2"/>
                  <a:buChar char="Ø"/>
                </a:pP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𝐼𝐹𝑅𝑆</m:t>
                        </m:r>
                      </m:e>
                      <m:sub>
                        <m:r>
                          <a:rPr lang="en-US" sz="2400" b="0" i="1" smtClean="0">
                            <a:latin typeface="Cambria Math" panose="02040503050406030204" pitchFamily="18" charset="0"/>
                            <a:ea typeface="Cambria Math" panose="02040503050406030204" pitchFamily="18" charset="0"/>
                          </a:rPr>
                          <m:t>𝑖𝑗𝑡</m:t>
                        </m:r>
                      </m:sub>
                    </m:sSub>
                  </m:oMath>
                </a14:m>
                <a:r>
                  <a:rPr lang="en-US" sz="2200" dirty="0">
                    <a:solidFill>
                      <a:srgbClr val="000000"/>
                    </a:solidFill>
                    <a:latin typeface="Arial" panose="020B0604020202020204" pitchFamily="34" charset="0"/>
                    <a:cs typeface="Arial" panose="020B0604020202020204" pitchFamily="34" charset="0"/>
                  </a:rPr>
                  <a:t> - </a:t>
                </a:r>
                <a:r>
                  <a:rPr lang="en-US" sz="2100" dirty="0">
                    <a:solidFill>
                      <a:srgbClr val="000000"/>
                    </a:solidFill>
                    <a:latin typeface="Arial" panose="020B0604020202020204" pitchFamily="34" charset="0"/>
                    <a:cs typeface="Arial" panose="020B0604020202020204" pitchFamily="34" charset="0"/>
                  </a:rPr>
                  <a:t>takes the value of one once a bank has adopted International Financial Reporting Standards (IFRS) and 0 elsewhere. This dummy controls for changes in the measurement of certain balance sheet items and other differences in accounting due to the introduction of the new IFRS standards.</a:t>
                </a:r>
              </a:p>
            </p:txBody>
          </p:sp>
        </mc:Choice>
        <mc:Fallback xmlns="">
          <p:sp>
            <p:nvSpPr>
              <p:cNvPr id="12" name="TextBox 11">
                <a:extLst>
                  <a:ext uri="{FF2B5EF4-FFF2-40B4-BE49-F238E27FC236}">
                    <a16:creationId xmlns:a16="http://schemas.microsoft.com/office/drawing/2014/main" id="{B7A0DF1A-773A-0B8E-DC35-B4A25A736CDA}"/>
                  </a:ext>
                </a:extLst>
              </p:cNvPr>
              <p:cNvSpPr txBox="1">
                <a:spLocks noRot="1" noChangeAspect="1" noMove="1" noResize="1" noEditPoints="1" noAdjustHandles="1" noChangeArrowheads="1" noChangeShapeType="1" noTextEdit="1"/>
              </p:cNvSpPr>
              <p:nvPr/>
            </p:nvSpPr>
            <p:spPr>
              <a:xfrm>
                <a:off x="2176318" y="4210444"/>
                <a:ext cx="16840200" cy="4642296"/>
              </a:xfrm>
              <a:prstGeom prst="rect">
                <a:avLst/>
              </a:prstGeom>
              <a:blipFill>
                <a:blip r:embed="rId4"/>
                <a:stretch>
                  <a:fillRect l="-471" t="-526" r="-796" b="-1577"/>
                </a:stretch>
              </a:blipFill>
            </p:spPr>
            <p:txBody>
              <a:bodyPr/>
              <a:lstStyle/>
              <a:p>
                <a:r>
                  <a:rPr lang="en-US">
                    <a:noFill/>
                  </a:rPr>
                  <a:t> </a:t>
                </a:r>
              </a:p>
            </p:txBody>
          </p:sp>
        </mc:Fallback>
      </mc:AlternateContent>
    </p:spTree>
    <p:extLst>
      <p:ext uri="{BB962C8B-B14F-4D97-AF65-F5344CB8AC3E}">
        <p14:creationId xmlns:p14="http://schemas.microsoft.com/office/powerpoint/2010/main" val="1894996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CCF5D2-BCFA-DB77-DEDF-D9F13718D0E1}"/>
              </a:ext>
            </a:extLst>
          </p:cNvPr>
          <p:cNvSpPr txBox="1">
            <a:spLocks/>
          </p:cNvSpPr>
          <p:nvPr/>
        </p:nvSpPr>
        <p:spPr>
          <a:xfrm>
            <a:off x="1207077" y="777875"/>
            <a:ext cx="12268200" cy="923330"/>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r>
              <a:rPr lang="en-US" sz="6000" b="1" kern="0" dirty="0">
                <a:solidFill>
                  <a:schemeClr val="accent1">
                    <a:lumMod val="75000"/>
                  </a:schemeClr>
                </a:solidFill>
                <a:latin typeface="Arial" panose="020B0604020202020204" pitchFamily="34" charset="0"/>
                <a:cs typeface="Arial" panose="020B0604020202020204" pitchFamily="34" charset="0"/>
              </a:rPr>
              <a:t>Result from our analysis</a:t>
            </a:r>
          </a:p>
        </p:txBody>
      </p:sp>
      <p:sp>
        <p:nvSpPr>
          <p:cNvPr id="5" name="object 35">
            <a:extLst>
              <a:ext uri="{FF2B5EF4-FFF2-40B4-BE49-F238E27FC236}">
                <a16:creationId xmlns:a16="http://schemas.microsoft.com/office/drawing/2014/main" id="{518A3A24-DBF0-8849-1C4C-81519FA24346}"/>
              </a:ext>
            </a:extLst>
          </p:cNvPr>
          <p:cNvSpPr txBox="1">
            <a:spLocks noGrp="1"/>
          </p:cNvSpPr>
          <p:nvPr>
            <p:ph type="sldNum" sz="quarter" idx="7"/>
          </p:nvPr>
        </p:nvSpPr>
        <p:spPr>
          <a:xfrm>
            <a:off x="19500850" y="10988674"/>
            <a:ext cx="283441"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28</a:t>
            </a:fld>
            <a:endParaRPr spc="-130" dirty="0"/>
          </a:p>
        </p:txBody>
      </p:sp>
      <p:sp>
        <p:nvSpPr>
          <p:cNvPr id="6" name="object 11">
            <a:extLst>
              <a:ext uri="{FF2B5EF4-FFF2-40B4-BE49-F238E27FC236}">
                <a16:creationId xmlns:a16="http://schemas.microsoft.com/office/drawing/2014/main" id="{4BB5EE36-2819-9676-9635-587FB2E78423}"/>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8" name="TextBox 7">
            <a:extLst>
              <a:ext uri="{FF2B5EF4-FFF2-40B4-BE49-F238E27FC236}">
                <a16:creationId xmlns:a16="http://schemas.microsoft.com/office/drawing/2014/main" id="{A3A0C2CF-611C-1BAA-DBF0-0A9F90F3643B}"/>
              </a:ext>
            </a:extLst>
          </p:cNvPr>
          <p:cNvSpPr txBox="1"/>
          <p:nvPr/>
        </p:nvSpPr>
        <p:spPr>
          <a:xfrm>
            <a:off x="1193800" y="8626475"/>
            <a:ext cx="17399533" cy="1862048"/>
          </a:xfrm>
          <a:prstGeom prst="rect">
            <a:avLst/>
          </a:prstGeom>
          <a:noFill/>
        </p:spPr>
        <p:txBody>
          <a:bodyPr wrap="square" rtlCol="0">
            <a:spAutoFit/>
          </a:bodyPr>
          <a:lstStyle/>
          <a:p>
            <a:r>
              <a:rPr lang="en-US" sz="2300" b="1" dirty="0">
                <a:solidFill>
                  <a:schemeClr val="accent1">
                    <a:lumMod val="75000"/>
                  </a:schemeClr>
                </a:solidFill>
                <a:latin typeface="Arial" panose="020B0604020202020204" pitchFamily="34" charset="0"/>
                <a:cs typeface="Arial" panose="020B0604020202020204" pitchFamily="34" charset="0"/>
              </a:rPr>
              <a:t>Key result:</a:t>
            </a:r>
          </a:p>
          <a:p>
            <a:pPr marL="342900" indent="-342900">
              <a:buFont typeface="Arial" panose="020B0604020202020204" pitchFamily="34" charset="0"/>
              <a:buChar char="•"/>
            </a:pPr>
            <a:r>
              <a:rPr lang="en-US" sz="2300" dirty="0">
                <a:solidFill>
                  <a:srgbClr val="FF0000"/>
                </a:solidFill>
                <a:latin typeface="Arial" panose="020B0604020202020204" pitchFamily="34" charset="0"/>
                <a:cs typeface="Arial" panose="020B0604020202020204" pitchFamily="34" charset="0"/>
              </a:rPr>
              <a:t>Opposite findings– earlier leverage affects equity growth –aligned with (Cohen and </a:t>
            </a:r>
            <a:r>
              <a:rPr lang="en-US" sz="2300" dirty="0" err="1">
                <a:solidFill>
                  <a:srgbClr val="FF0000"/>
                </a:solidFill>
                <a:latin typeface="Arial" panose="020B0604020202020204" pitchFamily="34" charset="0"/>
                <a:cs typeface="Arial" panose="020B0604020202020204" pitchFamily="34" charset="0"/>
              </a:rPr>
              <a:t>Scatigna</a:t>
            </a:r>
            <a:r>
              <a:rPr lang="en-US" sz="2300" dirty="0">
                <a:solidFill>
                  <a:srgbClr val="FF0000"/>
                </a:solidFill>
                <a:latin typeface="Arial" panose="020B0604020202020204" pitchFamily="34" charset="0"/>
                <a:cs typeface="Arial" panose="020B0604020202020204" pitchFamily="34" charset="0"/>
              </a:rPr>
              <a:t>, 2014 )</a:t>
            </a:r>
          </a:p>
          <a:p>
            <a:pPr marL="1257300" lvl="2" indent="-342900">
              <a:buFont typeface="Arial" panose="020B0604020202020204" pitchFamily="34" charset="0"/>
              <a:buChar char="•"/>
            </a:pPr>
            <a:r>
              <a:rPr lang="en-US" sz="2300" dirty="0">
                <a:latin typeface="Arial" panose="020B0604020202020204" pitchFamily="34" charset="0"/>
                <a:cs typeface="Arial" panose="020B0604020202020204" pitchFamily="34" charset="0"/>
              </a:rPr>
              <a:t>Increased profitability, capital accumulation, or successful investment strategies</a:t>
            </a:r>
          </a:p>
          <a:p>
            <a:pPr marL="342900" indent="-342900">
              <a:buFont typeface="Arial" panose="020B0604020202020204" pitchFamily="34" charset="0"/>
              <a:buChar char="•"/>
            </a:pPr>
            <a:r>
              <a:rPr lang="en-US" sz="2300" dirty="0">
                <a:latin typeface="Arial" panose="020B0604020202020204" pitchFamily="34" charset="0"/>
                <a:cs typeface="Arial" panose="020B0604020202020204" pitchFamily="34" charset="0"/>
              </a:rPr>
              <a:t>Lagged equity to asset ratio associates negatively with equity growth (uncertain scenarios)</a:t>
            </a:r>
          </a:p>
          <a:p>
            <a:pPr marL="1257300" lvl="2" indent="-342900">
              <a:buFont typeface="Arial" panose="020B0604020202020204" pitchFamily="34" charset="0"/>
              <a:buChar char="•"/>
            </a:pPr>
            <a:r>
              <a:rPr lang="en-US" sz="2300" dirty="0">
                <a:solidFill>
                  <a:srgbClr val="FF0000"/>
                </a:solidFill>
                <a:latin typeface="Arial" panose="020B0604020202020204" pitchFamily="34" charset="0"/>
                <a:cs typeface="Arial" panose="020B0604020202020204" pitchFamily="34" charset="0"/>
              </a:rPr>
              <a:t>Conservative capital structure approach (lower level of debt funding), and financial constraints –less investment </a:t>
            </a:r>
          </a:p>
        </p:txBody>
      </p:sp>
      <p:sp>
        <p:nvSpPr>
          <p:cNvPr id="11" name="TextBox 10">
            <a:extLst>
              <a:ext uri="{FF2B5EF4-FFF2-40B4-BE49-F238E27FC236}">
                <a16:creationId xmlns:a16="http://schemas.microsoft.com/office/drawing/2014/main" id="{17A1BF87-4CA9-FA51-0340-669F4767593E}"/>
              </a:ext>
            </a:extLst>
          </p:cNvPr>
          <p:cNvSpPr txBox="1"/>
          <p:nvPr/>
        </p:nvSpPr>
        <p:spPr>
          <a:xfrm>
            <a:off x="1193800" y="1768475"/>
            <a:ext cx="14878050" cy="584775"/>
          </a:xfrm>
          <a:prstGeom prst="rect">
            <a:avLst/>
          </a:prstGeom>
          <a:noFill/>
        </p:spPr>
        <p:txBody>
          <a:bodyPr wrap="square">
            <a:spAutoFit/>
          </a:bodyPr>
          <a:lstStyle/>
          <a:p>
            <a:pPr marL="457200" indent="-457200">
              <a:buClr>
                <a:srgbClr val="0070C0"/>
              </a:buClr>
              <a:buFont typeface="Wingdings" panose="05000000000000000000" pitchFamily="2" charset="2"/>
              <a:buChar char="§"/>
            </a:pPr>
            <a:r>
              <a:rPr lang="en-US" sz="3200" b="1" u="none" strike="noStrike" baseline="0" dirty="0">
                <a:solidFill>
                  <a:srgbClr val="000000"/>
                </a:solidFill>
                <a:latin typeface="Arial" panose="020B0604020202020204" pitchFamily="34" charset="0"/>
                <a:cs typeface="Arial" panose="020B0604020202020204" pitchFamily="34" charset="0"/>
              </a:rPr>
              <a:t>Do less leveraged banks concerns about equity growth?</a:t>
            </a:r>
          </a:p>
        </p:txBody>
      </p:sp>
      <p:pic>
        <p:nvPicPr>
          <p:cNvPr id="7" name="Picture 6" descr="A picture containing text, screenshot, diagram, font&#10;&#10;Description automatically generated">
            <a:extLst>
              <a:ext uri="{FF2B5EF4-FFF2-40B4-BE49-F238E27FC236}">
                <a16:creationId xmlns:a16="http://schemas.microsoft.com/office/drawing/2014/main" id="{881C9C89-CF38-162A-2E4B-AD2F8483CF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27570" y="2656392"/>
            <a:ext cx="5715000" cy="5598583"/>
          </a:xfrm>
          <a:prstGeom prst="rect">
            <a:avLst/>
          </a:prstGeom>
        </p:spPr>
      </p:pic>
      <p:pic>
        <p:nvPicPr>
          <p:cNvPr id="9" name="Picture 8">
            <a:extLst>
              <a:ext uri="{FF2B5EF4-FFF2-40B4-BE49-F238E27FC236}">
                <a16:creationId xmlns:a16="http://schemas.microsoft.com/office/drawing/2014/main" id="{AE443C62-BF91-1CB9-B318-B3594DD875B3}"/>
              </a:ext>
            </a:extLst>
          </p:cNvPr>
          <p:cNvPicPr>
            <a:picLocks noChangeAspect="1"/>
          </p:cNvPicPr>
          <p:nvPr/>
        </p:nvPicPr>
        <p:blipFill>
          <a:blip r:embed="rId4"/>
          <a:stretch>
            <a:fillRect/>
          </a:stretch>
        </p:blipFill>
        <p:spPr>
          <a:xfrm>
            <a:off x="1207077" y="2440406"/>
            <a:ext cx="12452669" cy="5728870"/>
          </a:xfrm>
          <a:prstGeom prst="rect">
            <a:avLst/>
          </a:prstGeom>
        </p:spPr>
      </p:pic>
    </p:spTree>
    <p:extLst>
      <p:ext uri="{BB962C8B-B14F-4D97-AF65-F5344CB8AC3E}">
        <p14:creationId xmlns:p14="http://schemas.microsoft.com/office/powerpoint/2010/main" val="1485429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CCF5D2-BCFA-DB77-DEDF-D9F13718D0E1}"/>
              </a:ext>
            </a:extLst>
          </p:cNvPr>
          <p:cNvSpPr txBox="1">
            <a:spLocks/>
          </p:cNvSpPr>
          <p:nvPr/>
        </p:nvSpPr>
        <p:spPr>
          <a:xfrm>
            <a:off x="1200727" y="355642"/>
            <a:ext cx="12268200" cy="923330"/>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r>
              <a:rPr lang="en-US" sz="6000" b="1" kern="0" dirty="0">
                <a:solidFill>
                  <a:schemeClr val="accent1">
                    <a:lumMod val="75000"/>
                  </a:schemeClr>
                </a:solidFill>
                <a:latin typeface="Arial" panose="020B0604020202020204" pitchFamily="34" charset="0"/>
                <a:cs typeface="Arial" panose="020B0604020202020204" pitchFamily="34" charset="0"/>
              </a:rPr>
              <a:t>Research question and result</a:t>
            </a:r>
          </a:p>
        </p:txBody>
      </p:sp>
      <p:sp>
        <p:nvSpPr>
          <p:cNvPr id="5" name="object 35">
            <a:extLst>
              <a:ext uri="{FF2B5EF4-FFF2-40B4-BE49-F238E27FC236}">
                <a16:creationId xmlns:a16="http://schemas.microsoft.com/office/drawing/2014/main" id="{518A3A24-DBF0-8849-1C4C-81519FA24346}"/>
              </a:ext>
            </a:extLst>
          </p:cNvPr>
          <p:cNvSpPr txBox="1">
            <a:spLocks noGrp="1"/>
          </p:cNvSpPr>
          <p:nvPr>
            <p:ph type="sldNum" sz="quarter" idx="7"/>
          </p:nvPr>
        </p:nvSpPr>
        <p:spPr>
          <a:xfrm>
            <a:off x="19500850" y="10988674"/>
            <a:ext cx="283441" cy="236029"/>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29</a:t>
            </a:fld>
            <a:endParaRPr spc="-130" dirty="0"/>
          </a:p>
        </p:txBody>
      </p:sp>
      <p:sp>
        <p:nvSpPr>
          <p:cNvPr id="6" name="object 11">
            <a:extLst>
              <a:ext uri="{FF2B5EF4-FFF2-40B4-BE49-F238E27FC236}">
                <a16:creationId xmlns:a16="http://schemas.microsoft.com/office/drawing/2014/main" id="{4BB5EE36-2819-9676-9635-587FB2E78423}"/>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8" name="TextBox 7">
            <a:extLst>
              <a:ext uri="{FF2B5EF4-FFF2-40B4-BE49-F238E27FC236}">
                <a16:creationId xmlns:a16="http://schemas.microsoft.com/office/drawing/2014/main" id="{A3A0C2CF-611C-1BAA-DBF0-0A9F90F3643B}"/>
              </a:ext>
            </a:extLst>
          </p:cNvPr>
          <p:cNvSpPr txBox="1"/>
          <p:nvPr/>
        </p:nvSpPr>
        <p:spPr>
          <a:xfrm>
            <a:off x="1448998" y="9617075"/>
            <a:ext cx="17131102" cy="1138773"/>
          </a:xfrm>
          <a:prstGeom prst="rect">
            <a:avLst/>
          </a:prstGeom>
          <a:noFill/>
        </p:spPr>
        <p:txBody>
          <a:bodyPr wrap="square" rtlCol="0">
            <a:spAutoFit/>
          </a:bodyPr>
          <a:lstStyle/>
          <a:p>
            <a:pPr algn="just"/>
            <a:r>
              <a:rPr lang="en-US" sz="2400" b="1" dirty="0">
                <a:solidFill>
                  <a:schemeClr val="accent1">
                    <a:lumMod val="75000"/>
                  </a:schemeClr>
                </a:solidFill>
                <a:latin typeface="Arial" panose="020B0604020202020204" pitchFamily="34" charset="0"/>
                <a:cs typeface="Arial" panose="020B0604020202020204" pitchFamily="34" charset="0"/>
              </a:rPr>
              <a:t>Key result: </a:t>
            </a:r>
          </a:p>
          <a:p>
            <a:pPr marL="800100" lvl="1" indent="-342900" algn="just">
              <a:buFont typeface="Arial" panose="020B0604020202020204" pitchFamily="34" charset="0"/>
              <a:buChar char="•"/>
            </a:pPr>
            <a:r>
              <a:rPr lang="en-US" sz="2200" dirty="0">
                <a:latin typeface="Arial" panose="020B0604020202020204" pitchFamily="34" charset="0"/>
                <a:cs typeface="Arial" panose="020B0604020202020204" pitchFamily="34" charset="0"/>
              </a:rPr>
              <a:t>The main finding is that a market measure is </a:t>
            </a:r>
            <a:r>
              <a:rPr lang="en-US" sz="2200" b="1" dirty="0">
                <a:solidFill>
                  <a:srgbClr val="FF0000"/>
                </a:solidFill>
                <a:latin typeface="Arial" panose="020B0604020202020204" pitchFamily="34" charset="0"/>
                <a:cs typeface="Arial" panose="020B0604020202020204" pitchFamily="34" charset="0"/>
              </a:rPr>
              <a:t>not statistically significant</a:t>
            </a:r>
            <a:r>
              <a:rPr lang="en-US" sz="2200" dirty="0">
                <a:latin typeface="Arial" panose="020B0604020202020204" pitchFamily="34" charset="0"/>
                <a:cs typeface="Arial" panose="020B0604020202020204" pitchFamily="34" charset="0"/>
              </a:rPr>
              <a:t>, as opposed to the accounting measures of the leverage ratio. Results </a:t>
            </a:r>
            <a:r>
              <a:rPr lang="en-US" sz="2200" b="1" dirty="0">
                <a:solidFill>
                  <a:srgbClr val="FF0000"/>
                </a:solidFill>
                <a:latin typeface="Arial" panose="020B0604020202020204" pitchFamily="34" charset="0"/>
                <a:cs typeface="Arial" panose="020B0604020202020204" pitchFamily="34" charset="0"/>
              </a:rPr>
              <a:t>do not change if we also include in the specification a complete set of macroeconomic controls</a:t>
            </a:r>
            <a:r>
              <a:rPr lang="en-US" sz="2200" dirty="0">
                <a:latin typeface="Arial" panose="020B0604020202020204" pitchFamily="34" charset="0"/>
                <a:cs typeface="Arial" panose="020B0604020202020204" pitchFamily="34" charset="0"/>
              </a:rPr>
              <a:t>.</a:t>
            </a:r>
          </a:p>
        </p:txBody>
      </p:sp>
      <p:sp>
        <p:nvSpPr>
          <p:cNvPr id="11" name="TextBox 10">
            <a:extLst>
              <a:ext uri="{FF2B5EF4-FFF2-40B4-BE49-F238E27FC236}">
                <a16:creationId xmlns:a16="http://schemas.microsoft.com/office/drawing/2014/main" id="{17A1BF87-4CA9-FA51-0340-669F4767593E}"/>
              </a:ext>
            </a:extLst>
          </p:cNvPr>
          <p:cNvSpPr txBox="1"/>
          <p:nvPr/>
        </p:nvSpPr>
        <p:spPr>
          <a:xfrm>
            <a:off x="1200727" y="1504100"/>
            <a:ext cx="10051472" cy="584775"/>
          </a:xfrm>
          <a:prstGeom prst="rect">
            <a:avLst/>
          </a:prstGeom>
          <a:noFill/>
        </p:spPr>
        <p:txBody>
          <a:bodyPr wrap="square">
            <a:spAutoFit/>
          </a:bodyPr>
          <a:lstStyle/>
          <a:p>
            <a:pPr marL="457200" indent="-457200">
              <a:buClr>
                <a:srgbClr val="0070C0"/>
              </a:buClr>
              <a:buFont typeface="Wingdings" panose="05000000000000000000" pitchFamily="2" charset="2"/>
              <a:buChar char="§"/>
            </a:pPr>
            <a:r>
              <a:rPr lang="en-US" sz="3200" b="1" u="none" strike="noStrike" baseline="0" dirty="0">
                <a:solidFill>
                  <a:srgbClr val="000000"/>
                </a:solidFill>
                <a:latin typeface="Arial" panose="020B0604020202020204" pitchFamily="34" charset="0"/>
                <a:cs typeface="Arial" panose="020B0604020202020204" pitchFamily="34" charset="0"/>
              </a:rPr>
              <a:t>Market leverage vs accounting leverage </a:t>
            </a:r>
          </a:p>
        </p:txBody>
      </p:sp>
      <p:pic>
        <p:nvPicPr>
          <p:cNvPr id="2" name="Picture 1">
            <a:extLst>
              <a:ext uri="{FF2B5EF4-FFF2-40B4-BE49-F238E27FC236}">
                <a16:creationId xmlns:a16="http://schemas.microsoft.com/office/drawing/2014/main" id="{A448688D-D0E0-4ADE-D76B-1C7FAEC14F17}"/>
              </a:ext>
            </a:extLst>
          </p:cNvPr>
          <p:cNvPicPr>
            <a:picLocks noChangeAspect="1"/>
          </p:cNvPicPr>
          <p:nvPr/>
        </p:nvPicPr>
        <p:blipFill rotWithShape="1">
          <a:blip r:embed="rId3"/>
          <a:srcRect t="6146" r="549"/>
          <a:stretch/>
        </p:blipFill>
        <p:spPr>
          <a:xfrm>
            <a:off x="2736850" y="3292475"/>
            <a:ext cx="14325600" cy="60433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1E4F4BC3-B033-0FCD-8171-A4B72970710F}"/>
              </a:ext>
            </a:extLst>
          </p:cNvPr>
          <p:cNvSpPr txBox="1"/>
          <p:nvPr/>
        </p:nvSpPr>
        <p:spPr>
          <a:xfrm>
            <a:off x="1670050" y="2314003"/>
            <a:ext cx="16910050" cy="769441"/>
          </a:xfrm>
          <a:prstGeom prst="rect">
            <a:avLst/>
          </a:prstGeom>
          <a:noFill/>
        </p:spPr>
        <p:txBody>
          <a:bodyPr wrap="square">
            <a:spAutoFit/>
          </a:bodyPr>
          <a:lstStyle/>
          <a:p>
            <a:pPr marL="342900" indent="-342900" algn="just">
              <a:buFont typeface="Wingdings" panose="05000000000000000000" pitchFamily="2" charset="2"/>
              <a:buChar char="§"/>
            </a:pPr>
            <a:r>
              <a:rPr lang="en-US" sz="2200" dirty="0">
                <a:latin typeface="Arial" panose="020B0604020202020204" pitchFamily="34" charset="0"/>
                <a:cs typeface="Arial" panose="020B0604020202020204" pitchFamily="34" charset="0"/>
              </a:rPr>
              <a:t>Since the market values of assets and equity tend to be more volatile than book values, </a:t>
            </a:r>
            <a:r>
              <a:rPr lang="en-US" sz="2200" i="1" dirty="0">
                <a:solidFill>
                  <a:srgbClr val="0070C0"/>
                </a:solidFill>
                <a:latin typeface="Arial" panose="020B0604020202020204" pitchFamily="34" charset="0"/>
                <a:cs typeface="Arial" panose="020B0604020202020204" pitchFamily="34" charset="0"/>
              </a:rPr>
              <a:t>could a market measure of leverage have a different impact (with respect to an accounting measure) on the cost and quantity of bank funding and on overall bank lending?</a:t>
            </a:r>
          </a:p>
        </p:txBody>
      </p:sp>
    </p:spTree>
    <p:extLst>
      <p:ext uri="{BB962C8B-B14F-4D97-AF65-F5344CB8AC3E}">
        <p14:creationId xmlns:p14="http://schemas.microsoft.com/office/powerpoint/2010/main" val="1879376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FC08-855C-593F-4890-24EFBC2DC724}"/>
              </a:ext>
            </a:extLst>
          </p:cNvPr>
          <p:cNvSpPr>
            <a:spLocks noGrp="1"/>
          </p:cNvSpPr>
          <p:nvPr>
            <p:ph type="title"/>
          </p:nvPr>
        </p:nvSpPr>
        <p:spPr>
          <a:xfrm>
            <a:off x="784153" y="297910"/>
            <a:ext cx="7737930" cy="923330"/>
          </a:xfrm>
        </p:spPr>
        <p:txBody>
          <a:bodyPr/>
          <a:lstStyle/>
          <a:p>
            <a:r>
              <a:rPr lang="en-US" sz="6000" b="1" dirty="0">
                <a:solidFill>
                  <a:schemeClr val="accent1">
                    <a:lumMod val="75000"/>
                  </a:schemeClr>
                </a:solidFill>
                <a:latin typeface="Arial" panose="020B0604020202020204" pitchFamily="34" charset="0"/>
                <a:cs typeface="Arial" panose="020B0604020202020204" pitchFamily="34" charset="0"/>
              </a:rPr>
              <a:t>Introduction</a:t>
            </a:r>
          </a:p>
        </p:txBody>
      </p:sp>
      <p:sp>
        <p:nvSpPr>
          <p:cNvPr id="6" name="object 35">
            <a:extLst>
              <a:ext uri="{FF2B5EF4-FFF2-40B4-BE49-F238E27FC236}">
                <a16:creationId xmlns:a16="http://schemas.microsoft.com/office/drawing/2014/main" id="{CACF614B-8A9F-FEAE-46D9-D373F9B1094E}"/>
              </a:ext>
            </a:extLst>
          </p:cNvPr>
          <p:cNvSpPr txBox="1">
            <a:spLocks noGrp="1"/>
          </p:cNvSpPr>
          <p:nvPr>
            <p:ph type="sldNum" sz="quarter" idx="7"/>
          </p:nvPr>
        </p:nvSpPr>
        <p:spPr>
          <a:xfrm>
            <a:off x="19599806" y="11045067"/>
            <a:ext cx="267612"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3</a:t>
            </a:fld>
            <a:endParaRPr spc="-130" dirty="0"/>
          </a:p>
        </p:txBody>
      </p:sp>
      <p:sp>
        <p:nvSpPr>
          <p:cNvPr id="4" name="object 11">
            <a:extLst>
              <a:ext uri="{FF2B5EF4-FFF2-40B4-BE49-F238E27FC236}">
                <a16:creationId xmlns:a16="http://schemas.microsoft.com/office/drawing/2014/main" id="{1A1C4A4A-4C8B-699C-FCEF-3C5BED6CB4E6}"/>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25" name="Oval 24">
            <a:extLst>
              <a:ext uri="{FF2B5EF4-FFF2-40B4-BE49-F238E27FC236}">
                <a16:creationId xmlns:a16="http://schemas.microsoft.com/office/drawing/2014/main" id="{52E52251-4B95-003F-1232-650560B28EF3}"/>
              </a:ext>
            </a:extLst>
          </p:cNvPr>
          <p:cNvSpPr/>
          <p:nvPr/>
        </p:nvSpPr>
        <p:spPr bwMode="auto">
          <a:xfrm>
            <a:off x="6655002" y="5083009"/>
            <a:ext cx="192961" cy="196251"/>
          </a:xfrm>
          <a:prstGeom prst="ellipse">
            <a:avLst/>
          </a:prstGeom>
          <a:solidFill>
            <a:schemeClr val="bg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grpSp>
        <p:nvGrpSpPr>
          <p:cNvPr id="3" name="Group 2">
            <a:extLst>
              <a:ext uri="{FF2B5EF4-FFF2-40B4-BE49-F238E27FC236}">
                <a16:creationId xmlns:a16="http://schemas.microsoft.com/office/drawing/2014/main" id="{2247A995-4ADF-19F8-3DAD-0FBD27317B08}"/>
              </a:ext>
            </a:extLst>
          </p:cNvPr>
          <p:cNvGrpSpPr/>
          <p:nvPr/>
        </p:nvGrpSpPr>
        <p:grpSpPr>
          <a:xfrm>
            <a:off x="595696" y="3181429"/>
            <a:ext cx="18912707" cy="5978446"/>
            <a:chOff x="527050" y="2625069"/>
            <a:chExt cx="18912707" cy="5978446"/>
          </a:xfrm>
        </p:grpSpPr>
        <p:sp>
          <p:nvSpPr>
            <p:cNvPr id="56" name="TextBox 55">
              <a:extLst>
                <a:ext uri="{FF2B5EF4-FFF2-40B4-BE49-F238E27FC236}">
                  <a16:creationId xmlns:a16="http://schemas.microsoft.com/office/drawing/2014/main" id="{6FD497E3-C328-E802-5C00-FDE48A43026A}"/>
                </a:ext>
              </a:extLst>
            </p:cNvPr>
            <p:cNvSpPr txBox="1"/>
            <p:nvPr/>
          </p:nvSpPr>
          <p:spPr>
            <a:xfrm>
              <a:off x="17291116" y="6270126"/>
              <a:ext cx="2148641" cy="1815882"/>
            </a:xfrm>
            <a:prstGeom prst="rect">
              <a:avLst/>
            </a:prstGeom>
            <a:noFill/>
          </p:spPr>
          <p:txBody>
            <a:bodyPr wrap="square">
              <a:spAutoFit/>
            </a:bodyPr>
            <a:lstStyle/>
            <a:p>
              <a:r>
                <a:rPr lang="en-US" sz="1600" b="1" dirty="0">
                  <a:solidFill>
                    <a:srgbClr val="374151"/>
                  </a:solidFill>
                  <a:latin typeface="Arial" panose="020B0604020202020204" pitchFamily="34" charset="0"/>
                  <a:cs typeface="Arial" panose="020B0604020202020204" pitchFamily="34" charset="0"/>
                </a:rPr>
                <a:t>J</a:t>
              </a:r>
              <a:r>
                <a:rPr lang="en-US" sz="1600" b="1" i="0" dirty="0">
                  <a:solidFill>
                    <a:srgbClr val="374151"/>
                  </a:solidFill>
                  <a:effectLst/>
                  <a:latin typeface="Arial" panose="020B0604020202020204" pitchFamily="34" charset="0"/>
                  <a:cs typeface="Arial" panose="020B0604020202020204" pitchFamily="34" charset="0"/>
                </a:rPr>
                <a:t>uly 2018: </a:t>
              </a:r>
            </a:p>
            <a:p>
              <a:r>
                <a:rPr lang="en-US" sz="1600" b="0" i="0" dirty="0">
                  <a:solidFill>
                    <a:srgbClr val="374151"/>
                  </a:solidFill>
                  <a:effectLst/>
                  <a:latin typeface="Arial" panose="020B0604020202020204" pitchFamily="34" charset="0"/>
                  <a:cs typeface="Arial" panose="020B0604020202020204" pitchFamily="34" charset="0"/>
                </a:rPr>
                <a:t>The paper “Why bank capital matters for monetary policy” by L. </a:t>
              </a:r>
              <a:r>
                <a:rPr lang="en-US" sz="1600" b="0" i="0" dirty="0" err="1">
                  <a:solidFill>
                    <a:srgbClr val="374151"/>
                  </a:solidFill>
                  <a:effectLst/>
                  <a:latin typeface="Arial" panose="020B0604020202020204" pitchFamily="34" charset="0"/>
                  <a:cs typeface="Arial" panose="020B0604020202020204" pitchFamily="34" charset="0"/>
                </a:rPr>
                <a:t>Gambacorta</a:t>
              </a:r>
              <a:r>
                <a:rPr lang="en-US" sz="1600" b="0" i="0" dirty="0">
                  <a:solidFill>
                    <a:srgbClr val="374151"/>
                  </a:solidFill>
                  <a:effectLst/>
                  <a:latin typeface="Arial" panose="020B0604020202020204" pitchFamily="34" charset="0"/>
                  <a:cs typeface="Arial" panose="020B0604020202020204" pitchFamily="34" charset="0"/>
                </a:rPr>
                <a:t> and H.S. Shin got published</a:t>
              </a:r>
            </a:p>
          </p:txBody>
        </p:sp>
        <p:sp>
          <p:nvSpPr>
            <p:cNvPr id="58" name="TextBox 57">
              <a:extLst>
                <a:ext uri="{FF2B5EF4-FFF2-40B4-BE49-F238E27FC236}">
                  <a16:creationId xmlns:a16="http://schemas.microsoft.com/office/drawing/2014/main" id="{2021BF1B-BBE6-F52C-AE92-FC87309B79CD}"/>
                </a:ext>
              </a:extLst>
            </p:cNvPr>
            <p:cNvSpPr txBox="1"/>
            <p:nvPr/>
          </p:nvSpPr>
          <p:spPr>
            <a:xfrm>
              <a:off x="928717" y="3000488"/>
              <a:ext cx="2466723" cy="1077218"/>
            </a:xfrm>
            <a:prstGeom prst="rect">
              <a:avLst/>
            </a:prstGeom>
            <a:noFill/>
          </p:spPr>
          <p:txBody>
            <a:bodyPr wrap="square">
              <a:spAutoFit/>
            </a:bodyPr>
            <a:lstStyle/>
            <a:p>
              <a:r>
                <a:rPr lang="en-US" sz="1600" b="1" dirty="0">
                  <a:latin typeface="Arial" panose="020B0604020202020204" pitchFamily="34" charset="0"/>
                  <a:cs typeface="Arial" panose="020B0604020202020204" pitchFamily="34" charset="0"/>
                </a:rPr>
                <a:t>1988:</a:t>
              </a:r>
              <a:r>
                <a:rPr lang="en-US" sz="1600" dirty="0">
                  <a:latin typeface="Arial" panose="020B0604020202020204" pitchFamily="34" charset="0"/>
                  <a:cs typeface="Arial" panose="020B0604020202020204" pitchFamily="34" charset="0"/>
                </a:rPr>
                <a:t> Basel Capital</a:t>
              </a:r>
            </a:p>
            <a:p>
              <a:r>
                <a:rPr lang="en-US" sz="1600" dirty="0">
                  <a:latin typeface="Arial" panose="020B0604020202020204" pitchFamily="34" charset="0"/>
                  <a:cs typeface="Arial" panose="020B0604020202020204" pitchFamily="34" charset="0"/>
                </a:rPr>
                <a:t>Accord (commonly known as a Basel 1) had been introduced</a:t>
              </a:r>
            </a:p>
          </p:txBody>
        </p:sp>
        <p:sp>
          <p:nvSpPr>
            <p:cNvPr id="60" name="TextBox 59">
              <a:extLst>
                <a:ext uri="{FF2B5EF4-FFF2-40B4-BE49-F238E27FC236}">
                  <a16:creationId xmlns:a16="http://schemas.microsoft.com/office/drawing/2014/main" id="{164EEE81-C5B1-5EDA-1A2F-F9ECC4A373E0}"/>
                </a:ext>
              </a:extLst>
            </p:cNvPr>
            <p:cNvSpPr txBox="1"/>
            <p:nvPr/>
          </p:nvSpPr>
          <p:spPr>
            <a:xfrm>
              <a:off x="2787389" y="6295191"/>
              <a:ext cx="2427812" cy="1323439"/>
            </a:xfrm>
            <a:prstGeom prst="rect">
              <a:avLst/>
            </a:prstGeom>
            <a:noFill/>
          </p:spPr>
          <p:txBody>
            <a:bodyPr wrap="square">
              <a:spAutoFit/>
            </a:bodyPr>
            <a:lstStyle/>
            <a:p>
              <a:r>
                <a:rPr lang="en-US" sz="1600" b="1" dirty="0">
                  <a:latin typeface="Arial" panose="020B0604020202020204" pitchFamily="34" charset="0"/>
                  <a:cs typeface="Arial" panose="020B0604020202020204" pitchFamily="34" charset="0"/>
                </a:rPr>
                <a:t>2004: </a:t>
              </a:r>
              <a:r>
                <a:rPr lang="en-US" sz="1600" b="0" i="0" dirty="0">
                  <a:solidFill>
                    <a:srgbClr val="374151"/>
                  </a:solidFill>
                  <a:effectLst/>
                  <a:latin typeface="Arial" panose="020B0604020202020204" pitchFamily="34" charset="0"/>
                  <a:cs typeface="Arial" panose="020B0604020202020204" pitchFamily="34" charset="0"/>
                </a:rPr>
                <a:t>The BCBS</a:t>
              </a:r>
            </a:p>
            <a:p>
              <a:r>
                <a:rPr lang="en-US" sz="1600" b="0" i="0" dirty="0">
                  <a:solidFill>
                    <a:srgbClr val="374151"/>
                  </a:solidFill>
                  <a:effectLst/>
                  <a:latin typeface="Arial" panose="020B0604020202020204" pitchFamily="34" charset="0"/>
                  <a:cs typeface="Arial" panose="020B0604020202020204" pitchFamily="34" charset="0"/>
                </a:rPr>
                <a:t>introduces Basel II, a revised framework for international banking regulations.</a:t>
              </a:r>
              <a:r>
                <a:rPr lang="en-US" sz="1600" dirty="0">
                  <a:latin typeface="Arial" panose="020B0604020202020204" pitchFamily="34" charset="0"/>
                  <a:cs typeface="Arial" panose="020B0604020202020204" pitchFamily="34" charset="0"/>
                </a:rPr>
                <a:t> </a:t>
              </a:r>
            </a:p>
          </p:txBody>
        </p:sp>
        <p:sp>
          <p:nvSpPr>
            <p:cNvPr id="62" name="TextBox 61">
              <a:extLst>
                <a:ext uri="{FF2B5EF4-FFF2-40B4-BE49-F238E27FC236}">
                  <a16:creationId xmlns:a16="http://schemas.microsoft.com/office/drawing/2014/main" id="{3EB51B68-D272-1C21-0478-D12AEE721BFD}"/>
                </a:ext>
              </a:extLst>
            </p:cNvPr>
            <p:cNvSpPr txBox="1"/>
            <p:nvPr/>
          </p:nvSpPr>
          <p:spPr>
            <a:xfrm>
              <a:off x="4632422" y="2724636"/>
              <a:ext cx="2215923" cy="1323439"/>
            </a:xfrm>
            <a:prstGeom prst="rect">
              <a:avLst/>
            </a:prstGeom>
            <a:noFill/>
          </p:spPr>
          <p:txBody>
            <a:bodyPr wrap="square">
              <a:spAutoFit/>
            </a:bodyPr>
            <a:lstStyle/>
            <a:p>
              <a:r>
                <a:rPr lang="en-US" sz="1600" b="1" i="0" dirty="0">
                  <a:solidFill>
                    <a:srgbClr val="374151"/>
                  </a:solidFill>
                  <a:effectLst/>
                  <a:latin typeface="Arial" panose="020B0604020202020204" pitchFamily="34" charset="0"/>
                  <a:cs typeface="Arial" panose="020B0604020202020204" pitchFamily="34" charset="0"/>
                </a:rPr>
                <a:t>2007:</a:t>
              </a:r>
              <a:r>
                <a:rPr lang="en-US" sz="1600" b="0" i="0" dirty="0">
                  <a:solidFill>
                    <a:srgbClr val="374151"/>
                  </a:solidFill>
                  <a:effectLst/>
                  <a:latin typeface="Arial" panose="020B0604020202020204" pitchFamily="34" charset="0"/>
                  <a:cs typeface="Arial" panose="020B0604020202020204" pitchFamily="34" charset="0"/>
                </a:rPr>
                <a:t> The U.S</a:t>
              </a:r>
              <a:r>
                <a:rPr lang="en-US" sz="1600" dirty="0">
                  <a:solidFill>
                    <a:srgbClr val="374151"/>
                  </a:solidFill>
                  <a:latin typeface="Arial" panose="020B0604020202020204" pitchFamily="34" charset="0"/>
                  <a:cs typeface="Arial" panose="020B0604020202020204" pitchFamily="34" charset="0"/>
                </a:rPr>
                <a:t>. </a:t>
              </a:r>
            </a:p>
            <a:p>
              <a:r>
                <a:rPr lang="en-US" sz="1600" b="0" i="0" dirty="0">
                  <a:solidFill>
                    <a:srgbClr val="374151"/>
                  </a:solidFill>
                  <a:effectLst/>
                  <a:latin typeface="Arial" panose="020B0604020202020204" pitchFamily="34" charset="0"/>
                  <a:cs typeface="Arial" panose="020B0604020202020204" pitchFamily="34" charset="0"/>
                </a:rPr>
                <a:t>housing bubble bursts as the subprime mortgage market collapses. </a:t>
              </a:r>
            </a:p>
          </p:txBody>
        </p:sp>
        <p:sp>
          <p:nvSpPr>
            <p:cNvPr id="64" name="TextBox 63">
              <a:extLst>
                <a:ext uri="{FF2B5EF4-FFF2-40B4-BE49-F238E27FC236}">
                  <a16:creationId xmlns:a16="http://schemas.microsoft.com/office/drawing/2014/main" id="{1BD9D2BA-FE0C-9CD2-94CB-ED305C3D9749}"/>
                </a:ext>
              </a:extLst>
            </p:cNvPr>
            <p:cNvSpPr txBox="1"/>
            <p:nvPr/>
          </p:nvSpPr>
          <p:spPr>
            <a:xfrm>
              <a:off x="6361068" y="6270126"/>
              <a:ext cx="2712436" cy="1323439"/>
            </a:xfrm>
            <a:prstGeom prst="rect">
              <a:avLst/>
            </a:prstGeom>
            <a:noFill/>
          </p:spPr>
          <p:txBody>
            <a:bodyPr wrap="square">
              <a:spAutoFit/>
            </a:bodyPr>
            <a:lstStyle/>
            <a:p>
              <a:pPr algn="l"/>
              <a:r>
                <a:rPr lang="en-US" sz="1600" b="1" dirty="0">
                  <a:solidFill>
                    <a:srgbClr val="374151"/>
                  </a:solidFill>
                  <a:latin typeface="Arial" panose="020B0604020202020204" pitchFamily="34" charset="0"/>
                  <a:cs typeface="Arial" panose="020B0604020202020204" pitchFamily="34" charset="0"/>
                </a:rPr>
                <a:t>S</a:t>
              </a:r>
              <a:r>
                <a:rPr lang="en-US" sz="1600" b="1" i="0" dirty="0">
                  <a:solidFill>
                    <a:srgbClr val="374151"/>
                  </a:solidFill>
                  <a:effectLst/>
                  <a:latin typeface="Arial" panose="020B0604020202020204" pitchFamily="34" charset="0"/>
                  <a:cs typeface="Arial" panose="020B0604020202020204" pitchFamily="34" charset="0"/>
                </a:rPr>
                <a:t>eptember 15, 2008: </a:t>
              </a:r>
            </a:p>
            <a:p>
              <a:pPr algn="l"/>
              <a:r>
                <a:rPr lang="en-US" sz="1600" i="0" dirty="0">
                  <a:solidFill>
                    <a:srgbClr val="374151"/>
                  </a:solidFill>
                  <a:effectLst/>
                  <a:latin typeface="Arial" panose="020B0604020202020204" pitchFamily="34" charset="0"/>
                  <a:cs typeface="Arial" panose="020B0604020202020204" pitchFamily="34" charset="0"/>
                </a:rPr>
                <a:t>Lehman Brothers, one of the largest investment banks in the U.S., files for bankruptcy</a:t>
              </a:r>
            </a:p>
          </p:txBody>
        </p:sp>
        <p:sp>
          <p:nvSpPr>
            <p:cNvPr id="66" name="TextBox 65">
              <a:extLst>
                <a:ext uri="{FF2B5EF4-FFF2-40B4-BE49-F238E27FC236}">
                  <a16:creationId xmlns:a16="http://schemas.microsoft.com/office/drawing/2014/main" id="{CDF7A0F9-3BE7-25ED-4918-AA41E82E4781}"/>
                </a:ext>
              </a:extLst>
            </p:cNvPr>
            <p:cNvSpPr txBox="1"/>
            <p:nvPr/>
          </p:nvSpPr>
          <p:spPr>
            <a:xfrm>
              <a:off x="8273766" y="2657361"/>
              <a:ext cx="2408248" cy="1323439"/>
            </a:xfrm>
            <a:prstGeom prst="rect">
              <a:avLst/>
            </a:prstGeom>
            <a:noFill/>
          </p:spPr>
          <p:txBody>
            <a:bodyPr wrap="square">
              <a:spAutoFit/>
            </a:bodyPr>
            <a:lstStyle/>
            <a:p>
              <a:r>
                <a:rPr lang="en-US" sz="1600" b="1" i="0" dirty="0">
                  <a:solidFill>
                    <a:srgbClr val="374151"/>
                  </a:solidFill>
                  <a:effectLst/>
                  <a:latin typeface="Arial" panose="020B0604020202020204" pitchFamily="34" charset="0"/>
                  <a:cs typeface="Arial" panose="020B0604020202020204" pitchFamily="34" charset="0"/>
                </a:rPr>
                <a:t>October 3, 2008: </a:t>
              </a:r>
            </a:p>
            <a:p>
              <a:r>
                <a:rPr lang="en-US" sz="1600" b="0" i="0" dirty="0">
                  <a:solidFill>
                    <a:srgbClr val="374151"/>
                  </a:solidFill>
                  <a:effectLst/>
                  <a:latin typeface="Arial" panose="020B0604020202020204" pitchFamily="34" charset="0"/>
                  <a:cs typeface="Arial" panose="020B0604020202020204" pitchFamily="34" charset="0"/>
                </a:rPr>
                <a:t>The U.S. government passes the Troubled Asset Relief Program (TARP)</a:t>
              </a:r>
            </a:p>
          </p:txBody>
        </p:sp>
        <p:sp>
          <p:nvSpPr>
            <p:cNvPr id="70" name="TextBox 69">
              <a:extLst>
                <a:ext uri="{FF2B5EF4-FFF2-40B4-BE49-F238E27FC236}">
                  <a16:creationId xmlns:a16="http://schemas.microsoft.com/office/drawing/2014/main" id="{4FE07BDD-DE0C-E4C8-6E2E-82FDA2541D70}"/>
                </a:ext>
              </a:extLst>
            </p:cNvPr>
            <p:cNvSpPr txBox="1"/>
            <p:nvPr/>
          </p:nvSpPr>
          <p:spPr>
            <a:xfrm>
              <a:off x="10009276" y="6295191"/>
              <a:ext cx="2313106" cy="2308324"/>
            </a:xfrm>
            <a:prstGeom prst="rect">
              <a:avLst/>
            </a:prstGeom>
            <a:noFill/>
          </p:spPr>
          <p:txBody>
            <a:bodyPr wrap="square">
              <a:spAutoFit/>
            </a:bodyPr>
            <a:lstStyle/>
            <a:p>
              <a:r>
                <a:rPr lang="en-US" sz="1600" b="1" i="0" dirty="0">
                  <a:solidFill>
                    <a:srgbClr val="374151"/>
                  </a:solidFill>
                  <a:effectLst/>
                  <a:latin typeface="Arial" panose="020B0604020202020204" pitchFamily="34" charset="0"/>
                  <a:cs typeface="Arial" panose="020B0604020202020204" pitchFamily="34" charset="0"/>
                </a:rPr>
                <a:t>October 8, 2008: </a:t>
              </a:r>
              <a:r>
                <a:rPr lang="en-US" sz="1600" b="0" i="0" dirty="0">
                  <a:solidFill>
                    <a:srgbClr val="374151"/>
                  </a:solidFill>
                  <a:effectLst/>
                  <a:latin typeface="Arial" panose="020B0604020202020204" pitchFamily="34" charset="0"/>
                  <a:cs typeface="Arial" panose="020B0604020202020204" pitchFamily="34" charset="0"/>
                </a:rPr>
                <a:t>The</a:t>
              </a:r>
            </a:p>
            <a:p>
              <a:r>
                <a:rPr lang="en-US" sz="1600" b="0" i="0" dirty="0">
                  <a:solidFill>
                    <a:srgbClr val="374151"/>
                  </a:solidFill>
                  <a:effectLst/>
                  <a:latin typeface="Arial" panose="020B0604020202020204" pitchFamily="34" charset="0"/>
                  <a:cs typeface="Arial" panose="020B0604020202020204" pitchFamily="34" charset="0"/>
                </a:rPr>
                <a:t>Federal Reserve, along with other central banks, announces coordinated interest rate cuts to ease credit conditions and restore confidence in global financial markets.</a:t>
              </a:r>
            </a:p>
          </p:txBody>
        </p:sp>
        <p:sp>
          <p:nvSpPr>
            <p:cNvPr id="72" name="TextBox 71">
              <a:extLst>
                <a:ext uri="{FF2B5EF4-FFF2-40B4-BE49-F238E27FC236}">
                  <a16:creationId xmlns:a16="http://schemas.microsoft.com/office/drawing/2014/main" id="{8EA56B35-C018-7398-0248-7581C272FCFD}"/>
                </a:ext>
              </a:extLst>
            </p:cNvPr>
            <p:cNvSpPr txBox="1"/>
            <p:nvPr/>
          </p:nvSpPr>
          <p:spPr>
            <a:xfrm>
              <a:off x="11840328" y="2631154"/>
              <a:ext cx="2728688" cy="1815882"/>
            </a:xfrm>
            <a:prstGeom prst="rect">
              <a:avLst/>
            </a:prstGeom>
            <a:noFill/>
          </p:spPr>
          <p:txBody>
            <a:bodyPr wrap="square">
              <a:spAutoFit/>
            </a:bodyPr>
            <a:lstStyle/>
            <a:p>
              <a:pPr algn="l"/>
              <a:r>
                <a:rPr lang="en-US" sz="1600" b="1" i="0" dirty="0">
                  <a:solidFill>
                    <a:srgbClr val="374151"/>
                  </a:solidFill>
                  <a:effectLst/>
                  <a:latin typeface="Arial" panose="020B0604020202020204" pitchFamily="34" charset="0"/>
                  <a:cs typeface="Arial" panose="020B0604020202020204" pitchFamily="34" charset="0"/>
                </a:rPr>
                <a:t>2009: </a:t>
              </a:r>
              <a:r>
                <a:rPr lang="en-US" sz="1600" b="0" i="0" dirty="0">
                  <a:solidFill>
                    <a:srgbClr val="374151"/>
                  </a:solidFill>
                  <a:effectLst/>
                  <a:latin typeface="Arial" panose="020B0604020202020204" pitchFamily="34" charset="0"/>
                  <a:cs typeface="Arial" panose="020B0604020202020204" pitchFamily="34" charset="0"/>
                </a:rPr>
                <a:t>Governments </a:t>
              </a:r>
            </a:p>
            <a:p>
              <a:pPr algn="l"/>
              <a:r>
                <a:rPr lang="en-US" sz="1600" b="0" i="0" dirty="0">
                  <a:solidFill>
                    <a:srgbClr val="374151"/>
                  </a:solidFill>
                  <a:effectLst/>
                  <a:latin typeface="Arial" panose="020B0604020202020204" pitchFamily="34" charset="0"/>
                  <a:cs typeface="Arial" panose="020B0604020202020204" pitchFamily="34" charset="0"/>
                </a:rPr>
                <a:t>worldwide implement various measures to stabilize financial systems, including bank bailouts, stimulus packages, and regulatory reforms.</a:t>
              </a:r>
            </a:p>
          </p:txBody>
        </p:sp>
        <p:sp>
          <p:nvSpPr>
            <p:cNvPr id="74" name="TextBox 73">
              <a:extLst>
                <a:ext uri="{FF2B5EF4-FFF2-40B4-BE49-F238E27FC236}">
                  <a16:creationId xmlns:a16="http://schemas.microsoft.com/office/drawing/2014/main" id="{4A799FA7-7D63-8FF5-E505-DF1FC3F134E3}"/>
                </a:ext>
              </a:extLst>
            </p:cNvPr>
            <p:cNvSpPr txBox="1"/>
            <p:nvPr/>
          </p:nvSpPr>
          <p:spPr>
            <a:xfrm>
              <a:off x="13630219" y="6295191"/>
              <a:ext cx="2329182" cy="1569660"/>
            </a:xfrm>
            <a:prstGeom prst="rect">
              <a:avLst/>
            </a:prstGeom>
            <a:noFill/>
          </p:spPr>
          <p:txBody>
            <a:bodyPr wrap="square">
              <a:spAutoFit/>
            </a:bodyPr>
            <a:lstStyle/>
            <a:p>
              <a:pPr algn="l"/>
              <a:r>
                <a:rPr lang="en-US" sz="1600" b="1" dirty="0">
                  <a:solidFill>
                    <a:srgbClr val="374151"/>
                  </a:solidFill>
                  <a:latin typeface="Arial" panose="020B0604020202020204" pitchFamily="34" charset="0"/>
                  <a:cs typeface="Arial" panose="020B0604020202020204" pitchFamily="34" charset="0"/>
                </a:rPr>
                <a:t>2010: </a:t>
              </a:r>
              <a:r>
                <a:rPr lang="en-US" sz="1600" b="0" i="0" dirty="0">
                  <a:solidFill>
                    <a:srgbClr val="374151"/>
                  </a:solidFill>
                  <a:effectLst/>
                  <a:latin typeface="Arial" panose="020B0604020202020204" pitchFamily="34" charset="0"/>
                  <a:cs typeface="Arial" panose="020B0604020202020204" pitchFamily="34" charset="0"/>
                </a:rPr>
                <a:t>In response </a:t>
              </a:r>
            </a:p>
            <a:p>
              <a:pPr algn="l"/>
              <a:r>
                <a:rPr lang="en-US" sz="1600" b="0" i="0" dirty="0">
                  <a:solidFill>
                    <a:srgbClr val="374151"/>
                  </a:solidFill>
                  <a:effectLst/>
                  <a:latin typeface="Arial" panose="020B0604020202020204" pitchFamily="34" charset="0"/>
                  <a:cs typeface="Arial" panose="020B0604020202020204" pitchFamily="34" charset="0"/>
                </a:rPr>
                <a:t>to the financial crisis, the BCBS introduces Basel III, an updated framework for global banking regulations.</a:t>
              </a:r>
            </a:p>
          </p:txBody>
        </p:sp>
        <p:sp>
          <p:nvSpPr>
            <p:cNvPr id="76" name="TextBox 75">
              <a:extLst>
                <a:ext uri="{FF2B5EF4-FFF2-40B4-BE49-F238E27FC236}">
                  <a16:creationId xmlns:a16="http://schemas.microsoft.com/office/drawing/2014/main" id="{44F8BCC3-E848-6152-3B28-18927E39CB8C}"/>
                </a:ext>
              </a:extLst>
            </p:cNvPr>
            <p:cNvSpPr txBox="1"/>
            <p:nvPr/>
          </p:nvSpPr>
          <p:spPr>
            <a:xfrm>
              <a:off x="15417227" y="2625069"/>
              <a:ext cx="2417432" cy="1323439"/>
            </a:xfrm>
            <a:prstGeom prst="rect">
              <a:avLst/>
            </a:prstGeom>
            <a:noFill/>
          </p:spPr>
          <p:txBody>
            <a:bodyPr wrap="square">
              <a:spAutoFit/>
            </a:bodyPr>
            <a:lstStyle/>
            <a:p>
              <a:pPr algn="l"/>
              <a:r>
                <a:rPr lang="en-US" sz="1600" b="1" i="0" dirty="0">
                  <a:solidFill>
                    <a:srgbClr val="374151"/>
                  </a:solidFill>
                  <a:effectLst/>
                  <a:latin typeface="Arial" panose="020B0604020202020204" pitchFamily="34" charset="0"/>
                  <a:cs typeface="Arial" panose="020B0604020202020204" pitchFamily="34" charset="0"/>
                </a:rPr>
                <a:t>March 2015</a:t>
              </a:r>
              <a:r>
                <a:rPr lang="en-US" sz="1600" b="1" dirty="0">
                  <a:solidFill>
                    <a:srgbClr val="374151"/>
                  </a:solidFill>
                  <a:latin typeface="Arial" panose="020B0604020202020204" pitchFamily="34" charset="0"/>
                  <a:cs typeface="Arial" panose="020B0604020202020204" pitchFamily="34" charset="0"/>
                </a:rPr>
                <a:t>: </a:t>
              </a:r>
              <a:r>
                <a:rPr lang="en-US" sz="1600" b="0" i="0" dirty="0">
                  <a:solidFill>
                    <a:srgbClr val="374151"/>
                  </a:solidFill>
                  <a:effectLst/>
                  <a:latin typeface="Arial" panose="020B0604020202020204" pitchFamily="34" charset="0"/>
                  <a:cs typeface="Arial" panose="020B0604020202020204" pitchFamily="34" charset="0"/>
                </a:rPr>
                <a:t>The </a:t>
              </a:r>
            </a:p>
            <a:p>
              <a:pPr algn="l"/>
              <a:r>
                <a:rPr lang="en-US" sz="1600" b="0" i="0" dirty="0">
                  <a:solidFill>
                    <a:srgbClr val="374151"/>
                  </a:solidFill>
                  <a:effectLst/>
                  <a:latin typeface="Arial" panose="020B0604020202020204" pitchFamily="34" charset="0"/>
                  <a:cs typeface="Arial" panose="020B0604020202020204" pitchFamily="34" charset="0"/>
                </a:rPr>
                <a:t>asset purchase program of the European Central Bank (ECB) was implemented</a:t>
              </a:r>
              <a:endParaRPr lang="en-US" sz="1600" dirty="0">
                <a:latin typeface="Arial" panose="020B0604020202020204" pitchFamily="34" charset="0"/>
                <a:cs typeface="Arial" panose="020B0604020202020204" pitchFamily="34" charset="0"/>
              </a:endParaRPr>
            </a:p>
          </p:txBody>
        </p:sp>
        <p:grpSp>
          <p:nvGrpSpPr>
            <p:cNvPr id="134" name="Group 133">
              <a:extLst>
                <a:ext uri="{FF2B5EF4-FFF2-40B4-BE49-F238E27FC236}">
                  <a16:creationId xmlns:a16="http://schemas.microsoft.com/office/drawing/2014/main" id="{E6BA6F19-C5D9-11E0-8426-FD242294071E}"/>
                </a:ext>
              </a:extLst>
            </p:cNvPr>
            <p:cNvGrpSpPr/>
            <p:nvPr/>
          </p:nvGrpSpPr>
          <p:grpSpPr>
            <a:xfrm>
              <a:off x="527050" y="3568934"/>
              <a:ext cx="18121702" cy="3315295"/>
              <a:chOff x="540948" y="3568934"/>
              <a:chExt cx="17664502" cy="3304941"/>
            </a:xfrm>
          </p:grpSpPr>
          <p:grpSp>
            <p:nvGrpSpPr>
              <p:cNvPr id="94" name="Group 93">
                <a:extLst>
                  <a:ext uri="{FF2B5EF4-FFF2-40B4-BE49-F238E27FC236}">
                    <a16:creationId xmlns:a16="http://schemas.microsoft.com/office/drawing/2014/main" id="{A54D54AF-E1D2-B60D-0DD3-996135B40A70}"/>
                  </a:ext>
                </a:extLst>
              </p:cNvPr>
              <p:cNvGrpSpPr/>
              <p:nvPr/>
            </p:nvGrpSpPr>
            <p:grpSpPr>
              <a:xfrm>
                <a:off x="540948" y="3579442"/>
                <a:ext cx="1828800" cy="1983982"/>
                <a:chOff x="540948" y="3579442"/>
                <a:chExt cx="1828800" cy="1983982"/>
              </a:xfrm>
            </p:grpSpPr>
            <p:sp>
              <p:nvSpPr>
                <p:cNvPr id="12" name="Arrow: Chevron 11">
                  <a:extLst>
                    <a:ext uri="{FF2B5EF4-FFF2-40B4-BE49-F238E27FC236}">
                      <a16:creationId xmlns:a16="http://schemas.microsoft.com/office/drawing/2014/main" id="{4A3C34D7-B0F0-EBC9-4378-DBB8AB6319FF}"/>
                    </a:ext>
                  </a:extLst>
                </p:cNvPr>
                <p:cNvSpPr/>
                <p:nvPr/>
              </p:nvSpPr>
              <p:spPr bwMode="auto">
                <a:xfrm>
                  <a:off x="540948" y="4831904"/>
                  <a:ext cx="1828800" cy="731520"/>
                </a:xfrm>
                <a:prstGeom prst="chevron">
                  <a:avLst/>
                </a:prstGeom>
                <a:solidFill>
                  <a:srgbClr val="D5E5FF"/>
                </a:solidFill>
                <a:ln>
                  <a:solidFill>
                    <a:srgbClr val="D5E5FF"/>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cxnSp>
              <p:nvCxnSpPr>
                <p:cNvPr id="13" name="Straight Connector 12">
                  <a:extLst>
                    <a:ext uri="{FF2B5EF4-FFF2-40B4-BE49-F238E27FC236}">
                      <a16:creationId xmlns:a16="http://schemas.microsoft.com/office/drawing/2014/main" id="{4A374AC3-D729-1EC1-9739-9672ECC55667}"/>
                    </a:ext>
                  </a:extLst>
                </p:cNvPr>
                <p:cNvCxnSpPr>
                  <a:cxnSpLocks/>
                  <a:endCxn id="21" idx="0"/>
                </p:cNvCxnSpPr>
                <p:nvPr/>
              </p:nvCxnSpPr>
              <p:spPr bwMode="auto">
                <a:xfrm flipV="1">
                  <a:off x="824422" y="3579442"/>
                  <a:ext cx="2446" cy="1598855"/>
                </a:xfrm>
                <a:prstGeom prst="line">
                  <a:avLst/>
                </a:prstGeom>
                <a:solidFill>
                  <a:schemeClr val="accent1"/>
                </a:solidFill>
                <a:ln w="9525" cap="flat" cmpd="sng" algn="ctr">
                  <a:solidFill>
                    <a:schemeClr val="bg2">
                      <a:lumMod val="60000"/>
                      <a:lumOff val="40000"/>
                    </a:schemeClr>
                  </a:solidFill>
                  <a:prstDash val="solid"/>
                  <a:round/>
                  <a:headEnd type="none" w="med" len="med"/>
                  <a:tailEnd type="none" w="med" len="med"/>
                </a:ln>
                <a:effectLst/>
              </p:spPr>
            </p:cxnSp>
            <p:sp>
              <p:nvSpPr>
                <p:cNvPr id="20" name="Oval 19">
                  <a:extLst>
                    <a:ext uri="{FF2B5EF4-FFF2-40B4-BE49-F238E27FC236}">
                      <a16:creationId xmlns:a16="http://schemas.microsoft.com/office/drawing/2014/main" id="{E3D1D4A0-E2B7-5E48-A2E3-9710D308BECA}"/>
                    </a:ext>
                  </a:extLst>
                </p:cNvPr>
                <p:cNvSpPr/>
                <p:nvPr/>
              </p:nvSpPr>
              <p:spPr bwMode="auto">
                <a:xfrm>
                  <a:off x="725146" y="5083009"/>
                  <a:ext cx="192961" cy="196251"/>
                </a:xfrm>
                <a:prstGeom prst="ellipse">
                  <a:avLst/>
                </a:prstGeom>
                <a:solidFill>
                  <a:schemeClr val="bg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sp>
              <p:nvSpPr>
                <p:cNvPr id="21" name="Oval 20">
                  <a:extLst>
                    <a:ext uri="{FF2B5EF4-FFF2-40B4-BE49-F238E27FC236}">
                      <a16:creationId xmlns:a16="http://schemas.microsoft.com/office/drawing/2014/main" id="{3D45F2BF-DDBE-EF83-A02B-00E3F597A305}"/>
                    </a:ext>
                  </a:extLst>
                </p:cNvPr>
                <p:cNvSpPr/>
                <p:nvPr/>
              </p:nvSpPr>
              <p:spPr bwMode="auto">
                <a:xfrm>
                  <a:off x="730387" y="3579442"/>
                  <a:ext cx="192961" cy="196251"/>
                </a:xfrm>
                <a:prstGeom prst="ellipse">
                  <a:avLst/>
                </a:prstGeom>
                <a:solidFill>
                  <a:srgbClr val="D5E5FF"/>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grpSp>
          <p:grpSp>
            <p:nvGrpSpPr>
              <p:cNvPr id="95" name="Group 94">
                <a:extLst>
                  <a:ext uri="{FF2B5EF4-FFF2-40B4-BE49-F238E27FC236}">
                    <a16:creationId xmlns:a16="http://schemas.microsoft.com/office/drawing/2014/main" id="{B48D8D85-8515-4172-BF9E-B93AA0B2ADEB}"/>
                  </a:ext>
                </a:extLst>
              </p:cNvPr>
              <p:cNvGrpSpPr/>
              <p:nvPr/>
            </p:nvGrpSpPr>
            <p:grpSpPr>
              <a:xfrm>
                <a:off x="2300470" y="4830717"/>
                <a:ext cx="1828800" cy="2013399"/>
                <a:chOff x="2279650" y="4816475"/>
                <a:chExt cx="1828800" cy="2013399"/>
              </a:xfrm>
            </p:grpSpPr>
            <p:sp>
              <p:nvSpPr>
                <p:cNvPr id="5" name="Arrow: Chevron 4">
                  <a:extLst>
                    <a:ext uri="{FF2B5EF4-FFF2-40B4-BE49-F238E27FC236}">
                      <a16:creationId xmlns:a16="http://schemas.microsoft.com/office/drawing/2014/main" id="{E0486B07-C076-93CC-C204-7B5DBCD08C08}"/>
                    </a:ext>
                  </a:extLst>
                </p:cNvPr>
                <p:cNvSpPr/>
                <p:nvPr/>
              </p:nvSpPr>
              <p:spPr bwMode="auto">
                <a:xfrm>
                  <a:off x="2279650" y="4816475"/>
                  <a:ext cx="1828800" cy="731520"/>
                </a:xfrm>
                <a:prstGeom prst="chevron">
                  <a:avLst/>
                </a:prstGeom>
                <a:solidFill>
                  <a:srgbClr val="9FC4FF"/>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cxnSp>
              <p:nvCxnSpPr>
                <p:cNvPr id="19" name="Straight Connector 18">
                  <a:extLst>
                    <a:ext uri="{FF2B5EF4-FFF2-40B4-BE49-F238E27FC236}">
                      <a16:creationId xmlns:a16="http://schemas.microsoft.com/office/drawing/2014/main" id="{17950456-A8DC-9359-01CA-C41061AD1353}"/>
                    </a:ext>
                  </a:extLst>
                </p:cNvPr>
                <p:cNvCxnSpPr>
                  <a:cxnSpLocks/>
                  <a:stCxn id="28" idx="0"/>
                </p:cNvCxnSpPr>
                <p:nvPr/>
              </p:nvCxnSpPr>
              <p:spPr bwMode="auto">
                <a:xfrm flipH="1" flipV="1">
                  <a:off x="2605048" y="5145838"/>
                  <a:ext cx="7594" cy="1487785"/>
                </a:xfrm>
                <a:prstGeom prst="line">
                  <a:avLst/>
                </a:prstGeom>
                <a:solidFill>
                  <a:schemeClr val="accent1"/>
                </a:solidFill>
                <a:ln w="9525" cap="flat" cmpd="sng" algn="ctr">
                  <a:solidFill>
                    <a:schemeClr val="bg2">
                      <a:lumMod val="60000"/>
                      <a:lumOff val="40000"/>
                    </a:schemeClr>
                  </a:solidFill>
                  <a:prstDash val="solid"/>
                  <a:round/>
                  <a:headEnd type="none" w="med" len="med"/>
                  <a:tailEnd type="none" w="med" len="med"/>
                </a:ln>
                <a:effectLst/>
              </p:spPr>
            </p:cxnSp>
            <p:sp>
              <p:nvSpPr>
                <p:cNvPr id="22" name="Oval 21">
                  <a:extLst>
                    <a:ext uri="{FF2B5EF4-FFF2-40B4-BE49-F238E27FC236}">
                      <a16:creationId xmlns:a16="http://schemas.microsoft.com/office/drawing/2014/main" id="{F5912922-0519-4A23-A073-9671980BBE7E}"/>
                    </a:ext>
                  </a:extLst>
                </p:cNvPr>
                <p:cNvSpPr/>
                <p:nvPr/>
              </p:nvSpPr>
              <p:spPr bwMode="auto">
                <a:xfrm>
                  <a:off x="2505916" y="5061903"/>
                  <a:ext cx="192961" cy="196251"/>
                </a:xfrm>
                <a:prstGeom prst="ellipse">
                  <a:avLst/>
                </a:prstGeom>
                <a:solidFill>
                  <a:schemeClr val="bg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sp>
              <p:nvSpPr>
                <p:cNvPr id="28" name="Oval 27">
                  <a:extLst>
                    <a:ext uri="{FF2B5EF4-FFF2-40B4-BE49-F238E27FC236}">
                      <a16:creationId xmlns:a16="http://schemas.microsoft.com/office/drawing/2014/main" id="{08C6C3F1-981C-1986-277D-2EF4EF51ED97}"/>
                    </a:ext>
                  </a:extLst>
                </p:cNvPr>
                <p:cNvSpPr/>
                <p:nvPr/>
              </p:nvSpPr>
              <p:spPr bwMode="auto">
                <a:xfrm>
                  <a:off x="2516161" y="6633623"/>
                  <a:ext cx="192961" cy="196251"/>
                </a:xfrm>
                <a:prstGeom prst="ellipse">
                  <a:avLst/>
                </a:prstGeom>
                <a:solidFill>
                  <a:srgbClr val="9FC4FF"/>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grpSp>
          <p:grpSp>
            <p:nvGrpSpPr>
              <p:cNvPr id="122" name="Group 121">
                <a:extLst>
                  <a:ext uri="{FF2B5EF4-FFF2-40B4-BE49-F238E27FC236}">
                    <a16:creationId xmlns:a16="http://schemas.microsoft.com/office/drawing/2014/main" id="{0C511046-CBCA-7867-BF9A-9AFFD21E3796}"/>
                  </a:ext>
                </a:extLst>
              </p:cNvPr>
              <p:cNvGrpSpPr/>
              <p:nvPr/>
            </p:nvGrpSpPr>
            <p:grpSpPr>
              <a:xfrm>
                <a:off x="4059992" y="3579442"/>
                <a:ext cx="1828800" cy="1989659"/>
                <a:chOff x="4093435" y="3579442"/>
                <a:chExt cx="1828800" cy="1989659"/>
              </a:xfrm>
            </p:grpSpPr>
            <p:sp>
              <p:nvSpPr>
                <p:cNvPr id="10" name="Arrow: Chevron 9">
                  <a:extLst>
                    <a:ext uri="{FF2B5EF4-FFF2-40B4-BE49-F238E27FC236}">
                      <a16:creationId xmlns:a16="http://schemas.microsoft.com/office/drawing/2014/main" id="{EF73E6CC-57F1-ABBE-E1F0-E5D74243B8F0}"/>
                    </a:ext>
                  </a:extLst>
                </p:cNvPr>
                <p:cNvSpPr/>
                <p:nvPr/>
              </p:nvSpPr>
              <p:spPr bwMode="auto">
                <a:xfrm>
                  <a:off x="4093435" y="4837581"/>
                  <a:ext cx="1828800" cy="731520"/>
                </a:xfrm>
                <a:prstGeom prst="chevron">
                  <a:avLst/>
                </a:prstGeom>
                <a:solidFill>
                  <a:srgbClr val="71A7FF"/>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cxnSp>
              <p:nvCxnSpPr>
                <p:cNvPr id="18" name="Straight Connector 17">
                  <a:extLst>
                    <a:ext uri="{FF2B5EF4-FFF2-40B4-BE49-F238E27FC236}">
                      <a16:creationId xmlns:a16="http://schemas.microsoft.com/office/drawing/2014/main" id="{24CADD50-9AF7-605B-B6B4-31684DBCF255}"/>
                    </a:ext>
                  </a:extLst>
                </p:cNvPr>
                <p:cNvCxnSpPr>
                  <a:cxnSpLocks/>
                  <a:endCxn id="29" idx="4"/>
                </p:cNvCxnSpPr>
                <p:nvPr/>
              </p:nvCxnSpPr>
              <p:spPr bwMode="auto">
                <a:xfrm flipH="1" flipV="1">
                  <a:off x="4404315" y="3775693"/>
                  <a:ext cx="15785" cy="1402603"/>
                </a:xfrm>
                <a:prstGeom prst="line">
                  <a:avLst/>
                </a:prstGeom>
                <a:solidFill>
                  <a:schemeClr val="accent1"/>
                </a:solidFill>
                <a:ln w="9525" cap="flat" cmpd="sng" algn="ctr">
                  <a:solidFill>
                    <a:schemeClr val="bg2">
                      <a:lumMod val="60000"/>
                      <a:lumOff val="40000"/>
                    </a:schemeClr>
                  </a:solidFill>
                  <a:prstDash val="solid"/>
                  <a:round/>
                  <a:headEnd type="none" w="med" len="med"/>
                  <a:tailEnd type="none" w="med" len="med"/>
                </a:ln>
                <a:effectLst/>
              </p:spPr>
            </p:cxnSp>
            <p:sp>
              <p:nvSpPr>
                <p:cNvPr id="23" name="Oval 22">
                  <a:extLst>
                    <a:ext uri="{FF2B5EF4-FFF2-40B4-BE49-F238E27FC236}">
                      <a16:creationId xmlns:a16="http://schemas.microsoft.com/office/drawing/2014/main" id="{DEC7AF82-CE8B-A976-5462-A76BF469C60E}"/>
                    </a:ext>
                  </a:extLst>
                </p:cNvPr>
                <p:cNvSpPr/>
                <p:nvPr/>
              </p:nvSpPr>
              <p:spPr bwMode="auto">
                <a:xfrm>
                  <a:off x="4321544" y="5078580"/>
                  <a:ext cx="192961" cy="196251"/>
                </a:xfrm>
                <a:prstGeom prst="ellipse">
                  <a:avLst/>
                </a:prstGeom>
                <a:solidFill>
                  <a:schemeClr val="bg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sp>
              <p:nvSpPr>
                <p:cNvPr id="29" name="Oval 28">
                  <a:extLst>
                    <a:ext uri="{FF2B5EF4-FFF2-40B4-BE49-F238E27FC236}">
                      <a16:creationId xmlns:a16="http://schemas.microsoft.com/office/drawing/2014/main" id="{98B8DF94-554D-0899-AAB1-7EBA1CD812E7}"/>
                    </a:ext>
                  </a:extLst>
                </p:cNvPr>
                <p:cNvSpPr/>
                <p:nvPr/>
              </p:nvSpPr>
              <p:spPr bwMode="auto">
                <a:xfrm>
                  <a:off x="4307834" y="3579442"/>
                  <a:ext cx="192961" cy="196251"/>
                </a:xfrm>
                <a:prstGeom prst="ellipse">
                  <a:avLst/>
                </a:prstGeom>
                <a:solidFill>
                  <a:srgbClr val="71A7FF"/>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grpSp>
          <p:grpSp>
            <p:nvGrpSpPr>
              <p:cNvPr id="127" name="Group 126">
                <a:extLst>
                  <a:ext uri="{FF2B5EF4-FFF2-40B4-BE49-F238E27FC236}">
                    <a16:creationId xmlns:a16="http://schemas.microsoft.com/office/drawing/2014/main" id="{494D0CF4-4305-D024-2E49-933E4E8ADB3E}"/>
                  </a:ext>
                </a:extLst>
              </p:cNvPr>
              <p:cNvGrpSpPr/>
              <p:nvPr/>
            </p:nvGrpSpPr>
            <p:grpSpPr>
              <a:xfrm>
                <a:off x="7579036" y="3579442"/>
                <a:ext cx="1828800" cy="1982795"/>
                <a:chOff x="7605436" y="3579442"/>
                <a:chExt cx="1828800" cy="1982795"/>
              </a:xfrm>
            </p:grpSpPr>
            <p:sp>
              <p:nvSpPr>
                <p:cNvPr id="8" name="Arrow: Chevron 7">
                  <a:extLst>
                    <a:ext uri="{FF2B5EF4-FFF2-40B4-BE49-F238E27FC236}">
                      <a16:creationId xmlns:a16="http://schemas.microsoft.com/office/drawing/2014/main" id="{779F25F0-7A1C-73C6-0A93-A14F98D1FEB9}"/>
                    </a:ext>
                  </a:extLst>
                </p:cNvPr>
                <p:cNvSpPr/>
                <p:nvPr/>
              </p:nvSpPr>
              <p:spPr bwMode="auto">
                <a:xfrm>
                  <a:off x="7605436" y="4830717"/>
                  <a:ext cx="1828800" cy="731520"/>
                </a:xfrm>
                <a:prstGeom prst="chevron">
                  <a:avLst/>
                </a:prstGeom>
                <a:solidFill>
                  <a:srgbClr val="3978DF"/>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cxnSp>
              <p:nvCxnSpPr>
                <p:cNvPr id="16" name="Straight Connector 15">
                  <a:extLst>
                    <a:ext uri="{FF2B5EF4-FFF2-40B4-BE49-F238E27FC236}">
                      <a16:creationId xmlns:a16="http://schemas.microsoft.com/office/drawing/2014/main" id="{6F0D6706-3618-612F-DE4C-A60A695CEC5B}"/>
                    </a:ext>
                  </a:extLst>
                </p:cNvPr>
                <p:cNvCxnSpPr>
                  <a:cxnSpLocks/>
                  <a:stCxn id="24" idx="0"/>
                  <a:endCxn id="31" idx="0"/>
                </p:cNvCxnSpPr>
                <p:nvPr/>
              </p:nvCxnSpPr>
              <p:spPr bwMode="auto">
                <a:xfrm flipH="1" flipV="1">
                  <a:off x="7905816" y="3579442"/>
                  <a:ext cx="18656" cy="1503567"/>
                </a:xfrm>
                <a:prstGeom prst="line">
                  <a:avLst/>
                </a:prstGeom>
                <a:solidFill>
                  <a:schemeClr val="accent1"/>
                </a:solidFill>
                <a:ln w="9525" cap="flat" cmpd="sng" algn="ctr">
                  <a:solidFill>
                    <a:schemeClr val="bg2">
                      <a:lumMod val="60000"/>
                      <a:lumOff val="40000"/>
                    </a:schemeClr>
                  </a:solidFill>
                  <a:prstDash val="solid"/>
                  <a:round/>
                  <a:headEnd type="none" w="med" len="med"/>
                  <a:tailEnd type="none" w="med" len="med"/>
                </a:ln>
                <a:effectLst/>
              </p:spPr>
            </p:cxnSp>
            <p:sp>
              <p:nvSpPr>
                <p:cNvPr id="24" name="Oval 23">
                  <a:extLst>
                    <a:ext uri="{FF2B5EF4-FFF2-40B4-BE49-F238E27FC236}">
                      <a16:creationId xmlns:a16="http://schemas.microsoft.com/office/drawing/2014/main" id="{CDA95AE7-91E2-55C2-D64F-979F70D44705}"/>
                    </a:ext>
                  </a:extLst>
                </p:cNvPr>
                <p:cNvSpPr/>
                <p:nvPr/>
              </p:nvSpPr>
              <p:spPr bwMode="auto">
                <a:xfrm>
                  <a:off x="7827991" y="5083009"/>
                  <a:ext cx="192961" cy="196251"/>
                </a:xfrm>
                <a:prstGeom prst="ellipse">
                  <a:avLst/>
                </a:prstGeom>
                <a:solidFill>
                  <a:schemeClr val="bg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sp>
              <p:nvSpPr>
                <p:cNvPr id="31" name="Oval 30">
                  <a:extLst>
                    <a:ext uri="{FF2B5EF4-FFF2-40B4-BE49-F238E27FC236}">
                      <a16:creationId xmlns:a16="http://schemas.microsoft.com/office/drawing/2014/main" id="{034AA89E-3335-C6ED-6086-3FD5A563FB3B}"/>
                    </a:ext>
                  </a:extLst>
                </p:cNvPr>
                <p:cNvSpPr/>
                <p:nvPr/>
              </p:nvSpPr>
              <p:spPr bwMode="auto">
                <a:xfrm>
                  <a:off x="7809335" y="3579442"/>
                  <a:ext cx="192961" cy="196251"/>
                </a:xfrm>
                <a:prstGeom prst="ellipse">
                  <a:avLst/>
                </a:prstGeom>
                <a:solidFill>
                  <a:srgbClr val="2C83D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grpSp>
          <p:grpSp>
            <p:nvGrpSpPr>
              <p:cNvPr id="129" name="Group 128">
                <a:extLst>
                  <a:ext uri="{FF2B5EF4-FFF2-40B4-BE49-F238E27FC236}">
                    <a16:creationId xmlns:a16="http://schemas.microsoft.com/office/drawing/2014/main" id="{753902C3-F1AF-DE11-021B-59137B6B5B2A}"/>
                  </a:ext>
                </a:extLst>
              </p:cNvPr>
              <p:cNvGrpSpPr/>
              <p:nvPr/>
            </p:nvGrpSpPr>
            <p:grpSpPr>
              <a:xfrm>
                <a:off x="9338558" y="4831904"/>
                <a:ext cx="1828800" cy="2030429"/>
                <a:chOff x="9366250" y="4831904"/>
                <a:chExt cx="1828800" cy="2030429"/>
              </a:xfrm>
            </p:grpSpPr>
            <p:sp>
              <p:nvSpPr>
                <p:cNvPr id="7" name="Arrow: Chevron 6">
                  <a:extLst>
                    <a:ext uri="{FF2B5EF4-FFF2-40B4-BE49-F238E27FC236}">
                      <a16:creationId xmlns:a16="http://schemas.microsoft.com/office/drawing/2014/main" id="{5EF37C4F-A8D2-BA3B-689C-6248A5BF7E93}"/>
                    </a:ext>
                  </a:extLst>
                </p:cNvPr>
                <p:cNvSpPr/>
                <p:nvPr/>
              </p:nvSpPr>
              <p:spPr bwMode="auto">
                <a:xfrm>
                  <a:off x="9366250" y="4831904"/>
                  <a:ext cx="1828800" cy="731520"/>
                </a:xfrm>
                <a:prstGeom prst="chevron">
                  <a:avLst/>
                </a:prstGeom>
                <a:solidFill>
                  <a:srgbClr val="2264D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cxnSp>
              <p:nvCxnSpPr>
                <p:cNvPr id="15" name="Straight Connector 14">
                  <a:extLst>
                    <a:ext uri="{FF2B5EF4-FFF2-40B4-BE49-F238E27FC236}">
                      <a16:creationId xmlns:a16="http://schemas.microsoft.com/office/drawing/2014/main" id="{3EA43C9B-D431-B5A1-FED7-C2E7095B0446}"/>
                    </a:ext>
                  </a:extLst>
                </p:cNvPr>
                <p:cNvCxnSpPr>
                  <a:cxnSpLocks/>
                  <a:stCxn id="32" idx="0"/>
                  <a:endCxn id="26" idx="0"/>
                </p:cNvCxnSpPr>
                <p:nvPr/>
              </p:nvCxnSpPr>
              <p:spPr bwMode="auto">
                <a:xfrm flipH="1" flipV="1">
                  <a:off x="9640580" y="5083009"/>
                  <a:ext cx="25147" cy="1583073"/>
                </a:xfrm>
                <a:prstGeom prst="line">
                  <a:avLst/>
                </a:prstGeom>
                <a:solidFill>
                  <a:schemeClr val="accent1"/>
                </a:solidFill>
                <a:ln w="9525" cap="flat" cmpd="sng" algn="ctr">
                  <a:solidFill>
                    <a:schemeClr val="bg2">
                      <a:lumMod val="60000"/>
                      <a:lumOff val="40000"/>
                    </a:schemeClr>
                  </a:solidFill>
                  <a:prstDash val="solid"/>
                  <a:round/>
                  <a:headEnd type="none" w="med" len="med"/>
                  <a:tailEnd type="none" w="med" len="med"/>
                </a:ln>
                <a:effectLst/>
              </p:spPr>
            </p:cxnSp>
            <p:sp>
              <p:nvSpPr>
                <p:cNvPr id="26" name="Oval 25">
                  <a:extLst>
                    <a:ext uri="{FF2B5EF4-FFF2-40B4-BE49-F238E27FC236}">
                      <a16:creationId xmlns:a16="http://schemas.microsoft.com/office/drawing/2014/main" id="{960FAC7F-8353-51EB-B0FF-2E1DB13F7A33}"/>
                    </a:ext>
                  </a:extLst>
                </p:cNvPr>
                <p:cNvSpPr/>
                <p:nvPr/>
              </p:nvSpPr>
              <p:spPr bwMode="auto">
                <a:xfrm>
                  <a:off x="9544099" y="5083009"/>
                  <a:ext cx="192961" cy="196251"/>
                </a:xfrm>
                <a:prstGeom prst="ellipse">
                  <a:avLst/>
                </a:prstGeom>
                <a:solidFill>
                  <a:schemeClr val="bg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sp>
              <p:nvSpPr>
                <p:cNvPr id="32" name="Oval 31">
                  <a:extLst>
                    <a:ext uri="{FF2B5EF4-FFF2-40B4-BE49-F238E27FC236}">
                      <a16:creationId xmlns:a16="http://schemas.microsoft.com/office/drawing/2014/main" id="{ED5D23A2-61CF-F291-9940-76D35CD07A24}"/>
                    </a:ext>
                  </a:extLst>
                </p:cNvPr>
                <p:cNvSpPr/>
                <p:nvPr/>
              </p:nvSpPr>
              <p:spPr bwMode="auto">
                <a:xfrm>
                  <a:off x="9569246" y="6666082"/>
                  <a:ext cx="192961" cy="196251"/>
                </a:xfrm>
                <a:prstGeom prst="ellipse">
                  <a:avLst/>
                </a:prstGeom>
                <a:solidFill>
                  <a:srgbClr val="2264D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grpSp>
          <p:grpSp>
            <p:nvGrpSpPr>
              <p:cNvPr id="130" name="Group 129">
                <a:extLst>
                  <a:ext uri="{FF2B5EF4-FFF2-40B4-BE49-F238E27FC236}">
                    <a16:creationId xmlns:a16="http://schemas.microsoft.com/office/drawing/2014/main" id="{1F3B456E-6907-2865-62EB-F7397816D5FC}"/>
                  </a:ext>
                </a:extLst>
              </p:cNvPr>
              <p:cNvGrpSpPr/>
              <p:nvPr/>
            </p:nvGrpSpPr>
            <p:grpSpPr>
              <a:xfrm>
                <a:off x="11098080" y="3568934"/>
                <a:ext cx="1828800" cy="1994490"/>
                <a:chOff x="11118850" y="3568934"/>
                <a:chExt cx="1828800" cy="1994490"/>
              </a:xfrm>
            </p:grpSpPr>
            <p:sp>
              <p:nvSpPr>
                <p:cNvPr id="11" name="Arrow: Chevron 10">
                  <a:extLst>
                    <a:ext uri="{FF2B5EF4-FFF2-40B4-BE49-F238E27FC236}">
                      <a16:creationId xmlns:a16="http://schemas.microsoft.com/office/drawing/2014/main" id="{83BF7044-FEA0-36C0-FC5A-753B0F9DCCD4}"/>
                    </a:ext>
                  </a:extLst>
                </p:cNvPr>
                <p:cNvSpPr/>
                <p:nvPr/>
              </p:nvSpPr>
              <p:spPr bwMode="auto">
                <a:xfrm>
                  <a:off x="11118850" y="4831904"/>
                  <a:ext cx="1828800" cy="731520"/>
                </a:xfrm>
                <a:prstGeom prst="chevron">
                  <a:avLst/>
                </a:prstGeom>
                <a:solidFill>
                  <a:srgbClr val="1E59B8"/>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cxnSp>
              <p:nvCxnSpPr>
                <p:cNvPr id="14" name="Straight Connector 13">
                  <a:extLst>
                    <a:ext uri="{FF2B5EF4-FFF2-40B4-BE49-F238E27FC236}">
                      <a16:creationId xmlns:a16="http://schemas.microsoft.com/office/drawing/2014/main" id="{9C4F6AE3-E763-C527-8C10-37EE854A750A}"/>
                    </a:ext>
                  </a:extLst>
                </p:cNvPr>
                <p:cNvCxnSpPr>
                  <a:cxnSpLocks/>
                  <a:endCxn id="33" idx="0"/>
                </p:cNvCxnSpPr>
                <p:nvPr/>
              </p:nvCxnSpPr>
              <p:spPr bwMode="auto">
                <a:xfrm flipH="1" flipV="1">
                  <a:off x="11424110" y="3568934"/>
                  <a:ext cx="7428" cy="1591340"/>
                </a:xfrm>
                <a:prstGeom prst="line">
                  <a:avLst/>
                </a:prstGeom>
                <a:solidFill>
                  <a:schemeClr val="accent1"/>
                </a:solidFill>
                <a:ln w="9525" cap="flat" cmpd="sng" algn="ctr">
                  <a:solidFill>
                    <a:schemeClr val="bg2">
                      <a:lumMod val="60000"/>
                      <a:lumOff val="40000"/>
                    </a:schemeClr>
                  </a:solidFill>
                  <a:prstDash val="solid"/>
                  <a:round/>
                  <a:headEnd type="none" w="med" len="med"/>
                  <a:tailEnd type="none" w="med" len="med"/>
                </a:ln>
                <a:effectLst/>
              </p:spPr>
            </p:cxnSp>
            <p:sp>
              <p:nvSpPr>
                <p:cNvPr id="27" name="Oval 26">
                  <a:extLst>
                    <a:ext uri="{FF2B5EF4-FFF2-40B4-BE49-F238E27FC236}">
                      <a16:creationId xmlns:a16="http://schemas.microsoft.com/office/drawing/2014/main" id="{F73B42DE-ADAE-C8EB-DBC6-CF187769FE68}"/>
                    </a:ext>
                  </a:extLst>
                </p:cNvPr>
                <p:cNvSpPr/>
                <p:nvPr/>
              </p:nvSpPr>
              <p:spPr bwMode="auto">
                <a:xfrm>
                  <a:off x="11335902" y="5078580"/>
                  <a:ext cx="192961" cy="196251"/>
                </a:xfrm>
                <a:prstGeom prst="ellipse">
                  <a:avLst/>
                </a:prstGeom>
                <a:solidFill>
                  <a:schemeClr val="bg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sp>
              <p:nvSpPr>
                <p:cNvPr id="33" name="Oval 32">
                  <a:extLst>
                    <a:ext uri="{FF2B5EF4-FFF2-40B4-BE49-F238E27FC236}">
                      <a16:creationId xmlns:a16="http://schemas.microsoft.com/office/drawing/2014/main" id="{42A3911A-13DA-192D-C3AB-113FECEC8E9B}"/>
                    </a:ext>
                  </a:extLst>
                </p:cNvPr>
                <p:cNvSpPr/>
                <p:nvPr/>
              </p:nvSpPr>
              <p:spPr bwMode="auto">
                <a:xfrm>
                  <a:off x="11327629" y="3568934"/>
                  <a:ext cx="192961" cy="196251"/>
                </a:xfrm>
                <a:prstGeom prst="ellipse">
                  <a:avLst/>
                </a:prstGeom>
                <a:solidFill>
                  <a:srgbClr val="1E59B8"/>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grpSp>
          <p:grpSp>
            <p:nvGrpSpPr>
              <p:cNvPr id="132" name="Group 131">
                <a:extLst>
                  <a:ext uri="{FF2B5EF4-FFF2-40B4-BE49-F238E27FC236}">
                    <a16:creationId xmlns:a16="http://schemas.microsoft.com/office/drawing/2014/main" id="{AFA5A375-FC2A-0B1E-220B-3CD31ED9D19E}"/>
                  </a:ext>
                </a:extLst>
              </p:cNvPr>
              <p:cNvGrpSpPr/>
              <p:nvPr/>
            </p:nvGrpSpPr>
            <p:grpSpPr>
              <a:xfrm>
                <a:off x="14617124" y="3568934"/>
                <a:ext cx="1828800" cy="2009541"/>
                <a:chOff x="14624050" y="3568934"/>
                <a:chExt cx="1828800" cy="2009541"/>
              </a:xfrm>
            </p:grpSpPr>
            <p:sp>
              <p:nvSpPr>
                <p:cNvPr id="35" name="Arrow: Chevron 34">
                  <a:extLst>
                    <a:ext uri="{FF2B5EF4-FFF2-40B4-BE49-F238E27FC236}">
                      <a16:creationId xmlns:a16="http://schemas.microsoft.com/office/drawing/2014/main" id="{47A3D24C-C563-E074-DBC2-F9B1E0DF282D}"/>
                    </a:ext>
                  </a:extLst>
                </p:cNvPr>
                <p:cNvSpPr/>
                <p:nvPr/>
              </p:nvSpPr>
              <p:spPr bwMode="auto">
                <a:xfrm>
                  <a:off x="14624050" y="4846955"/>
                  <a:ext cx="1828800" cy="731520"/>
                </a:xfrm>
                <a:prstGeom prst="chevron">
                  <a:avLst/>
                </a:prstGeom>
                <a:solidFill>
                  <a:srgbClr val="133B7B"/>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cxnSp>
              <p:nvCxnSpPr>
                <p:cNvPr id="36" name="Straight Connector 35">
                  <a:extLst>
                    <a:ext uri="{FF2B5EF4-FFF2-40B4-BE49-F238E27FC236}">
                      <a16:creationId xmlns:a16="http://schemas.microsoft.com/office/drawing/2014/main" id="{1FEB14BE-F363-0F21-6A1D-2B408789007B}"/>
                    </a:ext>
                  </a:extLst>
                </p:cNvPr>
                <p:cNvCxnSpPr>
                  <a:cxnSpLocks/>
                  <a:endCxn id="38" idx="4"/>
                </p:cNvCxnSpPr>
                <p:nvPr/>
              </p:nvCxnSpPr>
              <p:spPr bwMode="auto">
                <a:xfrm flipH="1" flipV="1">
                  <a:off x="14934614" y="3765185"/>
                  <a:ext cx="7608" cy="1399423"/>
                </a:xfrm>
                <a:prstGeom prst="line">
                  <a:avLst/>
                </a:prstGeom>
                <a:solidFill>
                  <a:schemeClr val="accent1"/>
                </a:solidFill>
                <a:ln w="9525" cap="flat" cmpd="sng" algn="ctr">
                  <a:solidFill>
                    <a:schemeClr val="bg2">
                      <a:lumMod val="60000"/>
                      <a:lumOff val="40000"/>
                    </a:schemeClr>
                  </a:solidFill>
                  <a:prstDash val="solid"/>
                  <a:round/>
                  <a:headEnd type="none" w="med" len="med"/>
                  <a:tailEnd type="none" w="med" len="med"/>
                </a:ln>
                <a:effectLst/>
              </p:spPr>
            </p:cxnSp>
            <p:sp>
              <p:nvSpPr>
                <p:cNvPr id="37" name="Oval 36">
                  <a:extLst>
                    <a:ext uri="{FF2B5EF4-FFF2-40B4-BE49-F238E27FC236}">
                      <a16:creationId xmlns:a16="http://schemas.microsoft.com/office/drawing/2014/main" id="{8C1F8D1C-585C-F612-AD71-4170D353E78F}"/>
                    </a:ext>
                  </a:extLst>
                </p:cNvPr>
                <p:cNvSpPr/>
                <p:nvPr/>
              </p:nvSpPr>
              <p:spPr bwMode="auto">
                <a:xfrm>
                  <a:off x="14839003" y="5076145"/>
                  <a:ext cx="192961" cy="196251"/>
                </a:xfrm>
                <a:prstGeom prst="ellipse">
                  <a:avLst/>
                </a:prstGeom>
                <a:solidFill>
                  <a:schemeClr val="bg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sp>
              <p:nvSpPr>
                <p:cNvPr id="38" name="Oval 37">
                  <a:extLst>
                    <a:ext uri="{FF2B5EF4-FFF2-40B4-BE49-F238E27FC236}">
                      <a16:creationId xmlns:a16="http://schemas.microsoft.com/office/drawing/2014/main" id="{57E1BA24-6665-6DC2-78FF-B15C8E040454}"/>
                    </a:ext>
                  </a:extLst>
                </p:cNvPr>
                <p:cNvSpPr/>
                <p:nvPr/>
              </p:nvSpPr>
              <p:spPr bwMode="auto">
                <a:xfrm>
                  <a:off x="14838133" y="3568934"/>
                  <a:ext cx="192961" cy="196251"/>
                </a:xfrm>
                <a:prstGeom prst="ellipse">
                  <a:avLst/>
                </a:prstGeom>
                <a:solidFill>
                  <a:srgbClr val="133B7B"/>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grpSp>
          <p:grpSp>
            <p:nvGrpSpPr>
              <p:cNvPr id="131" name="Group 130">
                <a:extLst>
                  <a:ext uri="{FF2B5EF4-FFF2-40B4-BE49-F238E27FC236}">
                    <a16:creationId xmlns:a16="http://schemas.microsoft.com/office/drawing/2014/main" id="{FC393115-0E6E-FCD8-12E1-8F98A4B95C14}"/>
                  </a:ext>
                </a:extLst>
              </p:cNvPr>
              <p:cNvGrpSpPr/>
              <p:nvPr/>
            </p:nvGrpSpPr>
            <p:grpSpPr>
              <a:xfrm>
                <a:off x="12857602" y="4831215"/>
                <a:ext cx="1828800" cy="2014088"/>
                <a:chOff x="12871157" y="4831215"/>
                <a:chExt cx="1828800" cy="2014088"/>
              </a:xfrm>
            </p:grpSpPr>
            <p:sp>
              <p:nvSpPr>
                <p:cNvPr id="67" name="Arrow: Chevron 66">
                  <a:extLst>
                    <a:ext uri="{FF2B5EF4-FFF2-40B4-BE49-F238E27FC236}">
                      <a16:creationId xmlns:a16="http://schemas.microsoft.com/office/drawing/2014/main" id="{B4E9CB23-71E6-027D-8F3F-629CED6EB1DD}"/>
                    </a:ext>
                  </a:extLst>
                </p:cNvPr>
                <p:cNvSpPr/>
                <p:nvPr/>
              </p:nvSpPr>
              <p:spPr bwMode="auto">
                <a:xfrm>
                  <a:off x="12871157" y="4831215"/>
                  <a:ext cx="1828800" cy="731520"/>
                </a:xfrm>
                <a:prstGeom prst="chevron">
                  <a:avLst/>
                </a:prstGeom>
                <a:solidFill>
                  <a:srgbClr val="17459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cxnSp>
              <p:nvCxnSpPr>
                <p:cNvPr id="68" name="Straight Connector 67">
                  <a:extLst>
                    <a:ext uri="{FF2B5EF4-FFF2-40B4-BE49-F238E27FC236}">
                      <a16:creationId xmlns:a16="http://schemas.microsoft.com/office/drawing/2014/main" id="{0EFE675A-3737-821E-1402-5DDE6DA189FD}"/>
                    </a:ext>
                  </a:extLst>
                </p:cNvPr>
                <p:cNvCxnSpPr>
                  <a:cxnSpLocks/>
                </p:cNvCxnSpPr>
                <p:nvPr/>
              </p:nvCxnSpPr>
              <p:spPr bwMode="auto">
                <a:xfrm flipH="1" flipV="1">
                  <a:off x="13196848" y="5161267"/>
                  <a:ext cx="15190" cy="1487786"/>
                </a:xfrm>
                <a:prstGeom prst="line">
                  <a:avLst/>
                </a:prstGeom>
                <a:solidFill>
                  <a:schemeClr val="accent1"/>
                </a:solidFill>
                <a:ln w="9525" cap="flat" cmpd="sng" algn="ctr">
                  <a:solidFill>
                    <a:schemeClr val="bg2">
                      <a:lumMod val="60000"/>
                      <a:lumOff val="40000"/>
                    </a:schemeClr>
                  </a:solidFill>
                  <a:prstDash val="solid"/>
                  <a:round/>
                  <a:headEnd type="none" w="med" len="med"/>
                  <a:tailEnd type="none" w="med" len="med"/>
                </a:ln>
                <a:effectLst/>
              </p:spPr>
            </p:cxnSp>
            <p:sp>
              <p:nvSpPr>
                <p:cNvPr id="69" name="Oval 68">
                  <a:extLst>
                    <a:ext uri="{FF2B5EF4-FFF2-40B4-BE49-F238E27FC236}">
                      <a16:creationId xmlns:a16="http://schemas.microsoft.com/office/drawing/2014/main" id="{B8D1BCB7-24DB-221A-BDB9-2AE81C490330}"/>
                    </a:ext>
                  </a:extLst>
                </p:cNvPr>
                <p:cNvSpPr/>
                <p:nvPr/>
              </p:nvSpPr>
              <p:spPr bwMode="auto">
                <a:xfrm>
                  <a:off x="13135689" y="5077332"/>
                  <a:ext cx="192961" cy="196251"/>
                </a:xfrm>
                <a:prstGeom prst="ellipse">
                  <a:avLst/>
                </a:prstGeom>
                <a:solidFill>
                  <a:schemeClr val="bg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sp>
              <p:nvSpPr>
                <p:cNvPr id="71" name="Oval 70">
                  <a:extLst>
                    <a:ext uri="{FF2B5EF4-FFF2-40B4-BE49-F238E27FC236}">
                      <a16:creationId xmlns:a16="http://schemas.microsoft.com/office/drawing/2014/main" id="{7E6B9E47-7A08-0F9C-B0D4-9DCCF850B284}"/>
                    </a:ext>
                  </a:extLst>
                </p:cNvPr>
                <p:cNvSpPr/>
                <p:nvPr/>
              </p:nvSpPr>
              <p:spPr bwMode="auto">
                <a:xfrm>
                  <a:off x="13107961" y="6649052"/>
                  <a:ext cx="192961" cy="196251"/>
                </a:xfrm>
                <a:prstGeom prst="ellipse">
                  <a:avLst/>
                </a:prstGeom>
                <a:solidFill>
                  <a:srgbClr val="17459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grpSp>
          <p:grpSp>
            <p:nvGrpSpPr>
              <p:cNvPr id="133" name="Group 132">
                <a:extLst>
                  <a:ext uri="{FF2B5EF4-FFF2-40B4-BE49-F238E27FC236}">
                    <a16:creationId xmlns:a16="http://schemas.microsoft.com/office/drawing/2014/main" id="{82B018FB-D0C6-547B-7BE9-F9A01897AC2C}"/>
                  </a:ext>
                </a:extLst>
              </p:cNvPr>
              <p:cNvGrpSpPr/>
              <p:nvPr/>
            </p:nvGrpSpPr>
            <p:grpSpPr>
              <a:xfrm>
                <a:off x="16376650" y="4860476"/>
                <a:ext cx="1828800" cy="2013399"/>
                <a:chOff x="16376650" y="4860476"/>
                <a:chExt cx="1828800" cy="2013399"/>
              </a:xfrm>
            </p:grpSpPr>
            <p:sp>
              <p:nvSpPr>
                <p:cNvPr id="84" name="Arrow: Chevron 83">
                  <a:extLst>
                    <a:ext uri="{FF2B5EF4-FFF2-40B4-BE49-F238E27FC236}">
                      <a16:creationId xmlns:a16="http://schemas.microsoft.com/office/drawing/2014/main" id="{56AAA0CA-D307-2814-33C9-E27D27A39F25}"/>
                    </a:ext>
                  </a:extLst>
                </p:cNvPr>
                <p:cNvSpPr/>
                <p:nvPr/>
              </p:nvSpPr>
              <p:spPr bwMode="auto">
                <a:xfrm>
                  <a:off x="16376650" y="4860476"/>
                  <a:ext cx="1828800" cy="731520"/>
                </a:xfrm>
                <a:prstGeom prst="chevron">
                  <a:avLst/>
                </a:prstGeom>
                <a:solidFill>
                  <a:srgbClr val="10316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cxnSp>
              <p:nvCxnSpPr>
                <p:cNvPr id="85" name="Straight Connector 84">
                  <a:extLst>
                    <a:ext uri="{FF2B5EF4-FFF2-40B4-BE49-F238E27FC236}">
                      <a16:creationId xmlns:a16="http://schemas.microsoft.com/office/drawing/2014/main" id="{1D43BE13-67CE-21F9-86A3-52AEF69981C9}"/>
                    </a:ext>
                  </a:extLst>
                </p:cNvPr>
                <p:cNvCxnSpPr>
                  <a:cxnSpLocks/>
                </p:cNvCxnSpPr>
                <p:nvPr/>
              </p:nvCxnSpPr>
              <p:spPr bwMode="auto">
                <a:xfrm flipH="1" flipV="1">
                  <a:off x="16702048" y="5189839"/>
                  <a:ext cx="15190" cy="1487786"/>
                </a:xfrm>
                <a:prstGeom prst="line">
                  <a:avLst/>
                </a:prstGeom>
                <a:solidFill>
                  <a:schemeClr val="accent1"/>
                </a:solidFill>
                <a:ln w="9525" cap="flat" cmpd="sng" algn="ctr">
                  <a:solidFill>
                    <a:schemeClr val="bg2">
                      <a:lumMod val="60000"/>
                      <a:lumOff val="40000"/>
                    </a:schemeClr>
                  </a:solidFill>
                  <a:prstDash val="solid"/>
                  <a:round/>
                  <a:headEnd type="none" w="med" len="med"/>
                  <a:tailEnd type="none" w="med" len="med"/>
                </a:ln>
                <a:effectLst/>
              </p:spPr>
            </p:cxnSp>
            <p:sp>
              <p:nvSpPr>
                <p:cNvPr id="86" name="Oval 85">
                  <a:extLst>
                    <a:ext uri="{FF2B5EF4-FFF2-40B4-BE49-F238E27FC236}">
                      <a16:creationId xmlns:a16="http://schemas.microsoft.com/office/drawing/2014/main" id="{A7707CF7-726F-C943-96AF-7252231DB9B1}"/>
                    </a:ext>
                  </a:extLst>
                </p:cNvPr>
                <p:cNvSpPr/>
                <p:nvPr/>
              </p:nvSpPr>
              <p:spPr bwMode="auto">
                <a:xfrm>
                  <a:off x="16602767" y="5105904"/>
                  <a:ext cx="192961" cy="196251"/>
                </a:xfrm>
                <a:prstGeom prst="ellipse">
                  <a:avLst/>
                </a:prstGeom>
                <a:solidFill>
                  <a:schemeClr val="bg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sp>
              <p:nvSpPr>
                <p:cNvPr id="87" name="Oval 86">
                  <a:extLst>
                    <a:ext uri="{FF2B5EF4-FFF2-40B4-BE49-F238E27FC236}">
                      <a16:creationId xmlns:a16="http://schemas.microsoft.com/office/drawing/2014/main" id="{FDF99E9A-F5A1-2F97-698C-CE8D34899EFA}"/>
                    </a:ext>
                  </a:extLst>
                </p:cNvPr>
                <p:cNvSpPr/>
                <p:nvPr/>
              </p:nvSpPr>
              <p:spPr bwMode="auto">
                <a:xfrm>
                  <a:off x="16613161" y="6677624"/>
                  <a:ext cx="192961" cy="196251"/>
                </a:xfrm>
                <a:prstGeom prst="ellipse">
                  <a:avLst/>
                </a:prstGeom>
                <a:solidFill>
                  <a:srgbClr val="10316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grpSp>
          <p:grpSp>
            <p:nvGrpSpPr>
              <p:cNvPr id="125" name="Group 124">
                <a:extLst>
                  <a:ext uri="{FF2B5EF4-FFF2-40B4-BE49-F238E27FC236}">
                    <a16:creationId xmlns:a16="http://schemas.microsoft.com/office/drawing/2014/main" id="{E2F1E7F5-1AF6-23EC-A3C7-66F079387321}"/>
                  </a:ext>
                </a:extLst>
              </p:cNvPr>
              <p:cNvGrpSpPr/>
              <p:nvPr/>
            </p:nvGrpSpPr>
            <p:grpSpPr>
              <a:xfrm>
                <a:off x="5819514" y="4837581"/>
                <a:ext cx="1828800" cy="2020263"/>
                <a:chOff x="5845777" y="4837581"/>
                <a:chExt cx="1828800" cy="2020263"/>
              </a:xfrm>
            </p:grpSpPr>
            <p:sp>
              <p:nvSpPr>
                <p:cNvPr id="9" name="Arrow: Chevron 8">
                  <a:extLst>
                    <a:ext uri="{FF2B5EF4-FFF2-40B4-BE49-F238E27FC236}">
                      <a16:creationId xmlns:a16="http://schemas.microsoft.com/office/drawing/2014/main" id="{95983212-A1AE-883A-4FC6-D4AD7500F9BE}"/>
                    </a:ext>
                  </a:extLst>
                </p:cNvPr>
                <p:cNvSpPr/>
                <p:nvPr/>
              </p:nvSpPr>
              <p:spPr bwMode="auto">
                <a:xfrm>
                  <a:off x="5845777" y="4837581"/>
                  <a:ext cx="1828800" cy="731520"/>
                </a:xfrm>
                <a:prstGeom prst="chevron">
                  <a:avLst/>
                </a:prstGeom>
                <a:solidFill>
                  <a:srgbClr val="5D91E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cxnSp>
              <p:nvCxnSpPr>
                <p:cNvPr id="17" name="Straight Connector 16">
                  <a:extLst>
                    <a:ext uri="{FF2B5EF4-FFF2-40B4-BE49-F238E27FC236}">
                      <a16:creationId xmlns:a16="http://schemas.microsoft.com/office/drawing/2014/main" id="{A7E3D266-2A60-AFF0-593E-7C216C5A3E1E}"/>
                    </a:ext>
                  </a:extLst>
                </p:cNvPr>
                <p:cNvCxnSpPr>
                  <a:cxnSpLocks/>
                  <a:stCxn id="30" idx="4"/>
                  <a:endCxn id="9" idx="1"/>
                </p:cNvCxnSpPr>
                <p:nvPr/>
              </p:nvCxnSpPr>
              <p:spPr bwMode="auto">
                <a:xfrm flipV="1">
                  <a:off x="6199139" y="5203341"/>
                  <a:ext cx="12398" cy="1654503"/>
                </a:xfrm>
                <a:prstGeom prst="line">
                  <a:avLst/>
                </a:prstGeom>
                <a:solidFill>
                  <a:schemeClr val="accent1"/>
                </a:solidFill>
                <a:ln w="9525" cap="flat" cmpd="sng" algn="ctr">
                  <a:solidFill>
                    <a:schemeClr val="bg2">
                      <a:lumMod val="60000"/>
                      <a:lumOff val="40000"/>
                    </a:schemeClr>
                  </a:solidFill>
                  <a:prstDash val="solid"/>
                  <a:round/>
                  <a:headEnd type="none" w="med" len="med"/>
                  <a:tailEnd type="none" w="med" len="med"/>
                </a:ln>
                <a:effectLst/>
              </p:spPr>
            </p:cxnSp>
            <p:sp>
              <p:nvSpPr>
                <p:cNvPr id="30" name="Oval 29">
                  <a:extLst>
                    <a:ext uri="{FF2B5EF4-FFF2-40B4-BE49-F238E27FC236}">
                      <a16:creationId xmlns:a16="http://schemas.microsoft.com/office/drawing/2014/main" id="{53C87F9F-3915-24D1-A614-CB9786717DCF}"/>
                    </a:ext>
                  </a:extLst>
                </p:cNvPr>
                <p:cNvSpPr/>
                <p:nvPr/>
              </p:nvSpPr>
              <p:spPr bwMode="auto">
                <a:xfrm>
                  <a:off x="6102658" y="6661593"/>
                  <a:ext cx="192961" cy="196251"/>
                </a:xfrm>
                <a:prstGeom prst="ellipse">
                  <a:avLst/>
                </a:prstGeom>
                <a:solidFill>
                  <a:srgbClr val="5D91E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sp>
              <p:nvSpPr>
                <p:cNvPr id="113" name="Oval 112">
                  <a:extLst>
                    <a:ext uri="{FF2B5EF4-FFF2-40B4-BE49-F238E27FC236}">
                      <a16:creationId xmlns:a16="http://schemas.microsoft.com/office/drawing/2014/main" id="{16FA961A-2EB2-3071-483E-A8FC9DF76AD6}"/>
                    </a:ext>
                  </a:extLst>
                </p:cNvPr>
                <p:cNvSpPr/>
                <p:nvPr/>
              </p:nvSpPr>
              <p:spPr bwMode="auto">
                <a:xfrm>
                  <a:off x="6110646" y="5112590"/>
                  <a:ext cx="192961" cy="196251"/>
                </a:xfrm>
                <a:prstGeom prst="ellipse">
                  <a:avLst/>
                </a:prstGeom>
                <a:solidFill>
                  <a:schemeClr val="bg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grpSp>
        </p:grpSp>
      </p:grpSp>
      <p:sp>
        <p:nvSpPr>
          <p:cNvPr id="34" name="TextBox 33">
            <a:extLst>
              <a:ext uri="{FF2B5EF4-FFF2-40B4-BE49-F238E27FC236}">
                <a16:creationId xmlns:a16="http://schemas.microsoft.com/office/drawing/2014/main" id="{799DBFAB-DB54-2CD3-47B0-FE4EE87F718F}"/>
              </a:ext>
            </a:extLst>
          </p:cNvPr>
          <p:cNvSpPr txBox="1"/>
          <p:nvPr/>
        </p:nvSpPr>
        <p:spPr>
          <a:xfrm>
            <a:off x="784152" y="2132812"/>
            <a:ext cx="6293587"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Timeline of main financial events</a:t>
            </a:r>
          </a:p>
        </p:txBody>
      </p:sp>
    </p:spTree>
    <p:extLst>
      <p:ext uri="{BB962C8B-B14F-4D97-AF65-F5344CB8AC3E}">
        <p14:creationId xmlns:p14="http://schemas.microsoft.com/office/powerpoint/2010/main" val="25946581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CCF5D2-BCFA-DB77-DEDF-D9F13718D0E1}"/>
              </a:ext>
            </a:extLst>
          </p:cNvPr>
          <p:cNvSpPr txBox="1">
            <a:spLocks/>
          </p:cNvSpPr>
          <p:nvPr/>
        </p:nvSpPr>
        <p:spPr>
          <a:xfrm>
            <a:off x="1200727" y="355642"/>
            <a:ext cx="12268200" cy="923330"/>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r>
              <a:rPr lang="en-US" sz="6000" b="1" kern="0" dirty="0">
                <a:solidFill>
                  <a:schemeClr val="accent1">
                    <a:lumMod val="75000"/>
                  </a:schemeClr>
                </a:solidFill>
                <a:latin typeface="Arial" panose="020B0604020202020204" pitchFamily="34" charset="0"/>
                <a:cs typeface="Arial" panose="020B0604020202020204" pitchFamily="34" charset="0"/>
              </a:rPr>
              <a:t>Results from our analysis</a:t>
            </a:r>
          </a:p>
        </p:txBody>
      </p:sp>
      <p:sp>
        <p:nvSpPr>
          <p:cNvPr id="5" name="object 35">
            <a:extLst>
              <a:ext uri="{FF2B5EF4-FFF2-40B4-BE49-F238E27FC236}">
                <a16:creationId xmlns:a16="http://schemas.microsoft.com/office/drawing/2014/main" id="{518A3A24-DBF0-8849-1C4C-81519FA24346}"/>
              </a:ext>
            </a:extLst>
          </p:cNvPr>
          <p:cNvSpPr txBox="1">
            <a:spLocks noGrp="1"/>
          </p:cNvSpPr>
          <p:nvPr>
            <p:ph type="sldNum" sz="quarter" idx="7"/>
          </p:nvPr>
        </p:nvSpPr>
        <p:spPr>
          <a:xfrm>
            <a:off x="19500850" y="10988674"/>
            <a:ext cx="283441" cy="236029"/>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30</a:t>
            </a:fld>
            <a:endParaRPr spc="-130" dirty="0"/>
          </a:p>
        </p:txBody>
      </p:sp>
      <p:sp>
        <p:nvSpPr>
          <p:cNvPr id="6" name="object 11">
            <a:extLst>
              <a:ext uri="{FF2B5EF4-FFF2-40B4-BE49-F238E27FC236}">
                <a16:creationId xmlns:a16="http://schemas.microsoft.com/office/drawing/2014/main" id="{4BB5EE36-2819-9676-9635-587FB2E78423}"/>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8" name="TextBox 7">
            <a:extLst>
              <a:ext uri="{FF2B5EF4-FFF2-40B4-BE49-F238E27FC236}">
                <a16:creationId xmlns:a16="http://schemas.microsoft.com/office/drawing/2014/main" id="{A3A0C2CF-611C-1BAA-DBF0-0A9F90F3643B}"/>
              </a:ext>
            </a:extLst>
          </p:cNvPr>
          <p:cNvSpPr txBox="1"/>
          <p:nvPr/>
        </p:nvSpPr>
        <p:spPr>
          <a:xfrm>
            <a:off x="1407124" y="9167078"/>
            <a:ext cx="17289852" cy="830997"/>
          </a:xfrm>
          <a:prstGeom prst="rect">
            <a:avLst/>
          </a:prstGeom>
          <a:noFill/>
        </p:spPr>
        <p:txBody>
          <a:bodyPr wrap="square" rtlCol="0">
            <a:spAutoFit/>
          </a:bodyPr>
          <a:lstStyle/>
          <a:p>
            <a:pPr algn="just"/>
            <a:r>
              <a:rPr lang="en-US" sz="2400" b="1" dirty="0">
                <a:solidFill>
                  <a:schemeClr val="accent1">
                    <a:lumMod val="75000"/>
                  </a:schemeClr>
                </a:solidFill>
                <a:latin typeface="Arial" panose="020B0604020202020204" pitchFamily="34" charset="0"/>
                <a:cs typeface="Arial" panose="020B0604020202020204" pitchFamily="34" charset="0"/>
              </a:rPr>
              <a:t>Key result: </a:t>
            </a:r>
          </a:p>
          <a:p>
            <a:pPr marL="800100" lvl="1" indent="-342900" algn="just">
              <a:buFont typeface="Arial" panose="020B0604020202020204" pitchFamily="34" charset="0"/>
              <a:buChar char="•"/>
            </a:pPr>
            <a:r>
              <a:rPr lang="en-US" sz="2400" dirty="0">
                <a:solidFill>
                  <a:srgbClr val="FF0000"/>
                </a:solidFill>
                <a:latin typeface="Arial" panose="020B0604020202020204" pitchFamily="34" charset="0"/>
                <a:cs typeface="Arial" panose="020B0604020202020204" pitchFamily="34" charset="0"/>
              </a:rPr>
              <a:t>Same as author’s findings!</a:t>
            </a:r>
            <a:r>
              <a:rPr lang="en-US" sz="2400" dirty="0">
                <a:latin typeface="Arial" panose="020B0604020202020204" pitchFamily="34" charset="0"/>
                <a:cs typeface="Arial" panose="020B0604020202020204" pitchFamily="34" charset="0"/>
              </a:rPr>
              <a:t> Even after controlling the macro variables.</a:t>
            </a:r>
          </a:p>
        </p:txBody>
      </p:sp>
      <p:sp>
        <p:nvSpPr>
          <p:cNvPr id="11" name="TextBox 10">
            <a:extLst>
              <a:ext uri="{FF2B5EF4-FFF2-40B4-BE49-F238E27FC236}">
                <a16:creationId xmlns:a16="http://schemas.microsoft.com/office/drawing/2014/main" id="{17A1BF87-4CA9-FA51-0340-669F4767593E}"/>
              </a:ext>
            </a:extLst>
          </p:cNvPr>
          <p:cNvSpPr txBox="1"/>
          <p:nvPr/>
        </p:nvSpPr>
        <p:spPr>
          <a:xfrm>
            <a:off x="1200727" y="1504100"/>
            <a:ext cx="10051472" cy="584775"/>
          </a:xfrm>
          <a:prstGeom prst="rect">
            <a:avLst/>
          </a:prstGeom>
          <a:noFill/>
        </p:spPr>
        <p:txBody>
          <a:bodyPr wrap="square">
            <a:spAutoFit/>
          </a:bodyPr>
          <a:lstStyle/>
          <a:p>
            <a:pPr marL="457200" indent="-457200">
              <a:buClr>
                <a:srgbClr val="0070C0"/>
              </a:buClr>
              <a:buFont typeface="Wingdings" panose="05000000000000000000" pitchFamily="2" charset="2"/>
              <a:buChar char="§"/>
            </a:pPr>
            <a:r>
              <a:rPr lang="en-US" sz="3200" b="1" u="none" strike="noStrike" baseline="0" dirty="0">
                <a:solidFill>
                  <a:srgbClr val="000000"/>
                </a:solidFill>
                <a:latin typeface="Arial" panose="020B0604020202020204" pitchFamily="34" charset="0"/>
                <a:cs typeface="Arial" panose="020B0604020202020204" pitchFamily="34" charset="0"/>
              </a:rPr>
              <a:t>Market leverage vs accounting leverage </a:t>
            </a:r>
          </a:p>
        </p:txBody>
      </p:sp>
      <p:pic>
        <p:nvPicPr>
          <p:cNvPr id="13" name="Picture 12">
            <a:extLst>
              <a:ext uri="{FF2B5EF4-FFF2-40B4-BE49-F238E27FC236}">
                <a16:creationId xmlns:a16="http://schemas.microsoft.com/office/drawing/2014/main" id="{15E63ED4-CF55-611F-1D24-A2A4D235E642}"/>
              </a:ext>
            </a:extLst>
          </p:cNvPr>
          <p:cNvPicPr>
            <a:picLocks noChangeAspect="1"/>
          </p:cNvPicPr>
          <p:nvPr/>
        </p:nvPicPr>
        <p:blipFill>
          <a:blip r:embed="rId3"/>
          <a:stretch>
            <a:fillRect/>
          </a:stretch>
        </p:blipFill>
        <p:spPr>
          <a:xfrm>
            <a:off x="1455348" y="2345920"/>
            <a:ext cx="14641542" cy="6661555"/>
          </a:xfrm>
          <a:prstGeom prst="rect">
            <a:avLst/>
          </a:prstGeom>
        </p:spPr>
      </p:pic>
    </p:spTree>
    <p:extLst>
      <p:ext uri="{BB962C8B-B14F-4D97-AF65-F5344CB8AC3E}">
        <p14:creationId xmlns:p14="http://schemas.microsoft.com/office/powerpoint/2010/main" val="33293240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678F630-33F3-6D46-2C4D-80FFAA19DC63}"/>
              </a:ext>
            </a:extLst>
          </p:cNvPr>
          <p:cNvSpPr/>
          <p:nvPr/>
        </p:nvSpPr>
        <p:spPr>
          <a:xfrm>
            <a:off x="1207077" y="3053549"/>
            <a:ext cx="17607973" cy="5488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Title 1">
            <a:extLst>
              <a:ext uri="{FF2B5EF4-FFF2-40B4-BE49-F238E27FC236}">
                <a16:creationId xmlns:a16="http://schemas.microsoft.com/office/drawing/2014/main" id="{D2CCF5D2-BCFA-DB77-DEDF-D9F13718D0E1}"/>
              </a:ext>
            </a:extLst>
          </p:cNvPr>
          <p:cNvSpPr txBox="1">
            <a:spLocks/>
          </p:cNvSpPr>
          <p:nvPr/>
        </p:nvSpPr>
        <p:spPr>
          <a:xfrm>
            <a:off x="1207077" y="777875"/>
            <a:ext cx="12268200" cy="923330"/>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r>
              <a:rPr lang="en-US" sz="6000" b="1" kern="0" dirty="0">
                <a:solidFill>
                  <a:schemeClr val="accent1">
                    <a:lumMod val="75000"/>
                  </a:schemeClr>
                </a:solidFill>
                <a:latin typeface="Arial" panose="020B0604020202020204" pitchFamily="34" charset="0"/>
                <a:cs typeface="Arial" panose="020B0604020202020204" pitchFamily="34" charset="0"/>
              </a:rPr>
              <a:t>Research questions</a:t>
            </a:r>
          </a:p>
        </p:txBody>
      </p:sp>
      <p:sp>
        <p:nvSpPr>
          <p:cNvPr id="5" name="object 35">
            <a:extLst>
              <a:ext uri="{FF2B5EF4-FFF2-40B4-BE49-F238E27FC236}">
                <a16:creationId xmlns:a16="http://schemas.microsoft.com/office/drawing/2014/main" id="{518A3A24-DBF0-8849-1C4C-81519FA24346}"/>
              </a:ext>
            </a:extLst>
          </p:cNvPr>
          <p:cNvSpPr txBox="1">
            <a:spLocks noGrp="1"/>
          </p:cNvSpPr>
          <p:nvPr>
            <p:ph type="sldNum" sz="quarter" idx="7"/>
          </p:nvPr>
        </p:nvSpPr>
        <p:spPr>
          <a:xfrm flipH="1">
            <a:off x="19577050" y="10988674"/>
            <a:ext cx="414091"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31</a:t>
            </a:fld>
            <a:endParaRPr spc="-130" dirty="0"/>
          </a:p>
        </p:txBody>
      </p:sp>
      <p:sp>
        <p:nvSpPr>
          <p:cNvPr id="6" name="object 11">
            <a:extLst>
              <a:ext uri="{FF2B5EF4-FFF2-40B4-BE49-F238E27FC236}">
                <a16:creationId xmlns:a16="http://schemas.microsoft.com/office/drawing/2014/main" id="{4BB5EE36-2819-9676-9635-587FB2E78423}"/>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3DBA4F04-0772-05BE-A1C4-AAC37DA28F47}"/>
                  </a:ext>
                </a:extLst>
              </p:cNvPr>
              <p:cNvSpPr txBox="1"/>
              <p:nvPr/>
            </p:nvSpPr>
            <p:spPr>
              <a:xfrm>
                <a:off x="767574" y="3053549"/>
                <a:ext cx="18568952" cy="4655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ea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m:t>
                          </m:r>
                          <m:r>
                            <m:rPr>
                              <m:sty m:val="p"/>
                            </m:rPr>
                            <a:rPr lang="en-US" sz="2800" b="0" i="0" smtClean="0">
                              <a:latin typeface="Cambria Math" panose="02040503050406030204" pitchFamily="18" charset="0"/>
                              <a:ea typeface="Cambria Math" panose="02040503050406030204" pitchFamily="18" charset="0"/>
                            </a:rPr>
                            <m:t>ln</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𝑙𝑜𝑎𝑛𝑠</m:t>
                          </m:r>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𝑖𝑗𝑡</m:t>
                          </m:r>
                        </m:sub>
                      </m:sSub>
                      <m:r>
                        <a:rPr lang="en-US" sz="2800" i="1">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 </m:t>
                          </m:r>
                          <m:sSub>
                            <m:sSubPr>
                              <m:ctrlPr>
                                <a:rPr lang="en-US" sz="2800" i="1" smtClean="0">
                                  <a:latin typeface="Cambria Math" panose="02040503050406030204" pitchFamily="18" charset="0"/>
                                  <a:ea typeface="Cambria Math" panose="02040503050406030204" pitchFamily="18" charset="0"/>
                                </a:rPr>
                              </m:ctrlPr>
                            </m:sSubPr>
                            <m:e>
                              <m:r>
                                <a:rPr lang="el-GR" sz="2800" i="1">
                                  <a:latin typeface="Cambria Math" panose="02040503050406030204" pitchFamily="18" charset="0"/>
                                  <a:ea typeface="Cambria Math" panose="02040503050406030204" pitchFamily="18" charset="0"/>
                                </a:rPr>
                                <m:t>𝛼</m:t>
                              </m:r>
                            </m:e>
                            <m:sub>
                              <m:r>
                                <a:rPr lang="en-US" sz="2800" b="0" i="1" smtClean="0">
                                  <a:latin typeface="Cambria Math" panose="02040503050406030204" pitchFamily="18" charset="0"/>
                                  <a:ea typeface="Cambria Math" panose="02040503050406030204" pitchFamily="18" charset="0"/>
                                </a:rPr>
                                <m:t>𝑖</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𝑡</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𝛽</m:t>
                          </m:r>
                          <m:r>
                            <a:rPr lang="en-US" sz="2800" b="0" i="1" smtClean="0">
                              <a:latin typeface="Cambria Math" panose="02040503050406030204" pitchFamily="18" charset="0"/>
                              <a:ea typeface="Cambria Math" panose="02040503050406030204" pitchFamily="18" charset="0"/>
                            </a:rPr>
                            <m:t>∆</m:t>
                          </m:r>
                          <m:r>
                            <m:rPr>
                              <m:sty m:val="p"/>
                            </m:rPr>
                            <a:rPr lang="en-US" sz="2800" b="0" i="0" smtClean="0">
                              <a:latin typeface="Cambria Math" panose="02040503050406030204" pitchFamily="18" charset="0"/>
                              <a:ea typeface="Cambria Math" panose="02040503050406030204" pitchFamily="18" charset="0"/>
                            </a:rPr>
                            <m:t>ln</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𝑙𝑜𝑎𝑛𝑠</m:t>
                          </m:r>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𝑖</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𝑗𝑡</m:t>
                          </m:r>
                          <m:r>
                            <a:rPr lang="en-US" sz="2800" b="0" i="1" smtClean="0">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sSub>
                            <m:sSubPr>
                              <m:ctrlPr>
                                <a:rPr lang="en-US" sz="2800" b="0" i="1" smtClean="0">
                                  <a:latin typeface="Cambria Math" panose="02040503050406030204" pitchFamily="18" charset="0"/>
                                  <a:ea typeface="Cambria Math" panose="02040503050406030204" pitchFamily="18" charset="0"/>
                                </a:rPr>
                              </m:ctrlPr>
                            </m:sSubPr>
                            <m:e>
                              <m:r>
                                <m:rPr>
                                  <m:sty m:val="p"/>
                                </m:rPr>
                                <a:rPr lang="el-GR" sz="2800" b="0" i="1" smtClean="0">
                                  <a:latin typeface="Cambria Math" panose="02040503050406030204" pitchFamily="18" charset="0"/>
                                  <a:ea typeface="Cambria Math" panose="02040503050406030204" pitchFamily="18" charset="0"/>
                                </a:rPr>
                                <m:t>λ</m:t>
                              </m:r>
                              <m:r>
                                <a:rPr lang="en-US" sz="2800" b="0" i="1" smtClean="0">
                                  <a:latin typeface="Cambria Math" panose="02040503050406030204" pitchFamily="18" charset="0"/>
                                  <a:ea typeface="Cambria Math" panose="02040503050406030204" pitchFamily="18" charset="0"/>
                                </a:rPr>
                                <m:t>𝐿𝑒𝑣𝑒𝑟𝑎𝑔𝑒</m:t>
                              </m:r>
                            </m:e>
                            <m:sub>
                              <m:r>
                                <a:rPr lang="en-US" sz="2800" b="0" i="1" smtClean="0">
                                  <a:latin typeface="Cambria Math" panose="02040503050406030204" pitchFamily="18" charset="0"/>
                                  <a:ea typeface="Cambria Math" panose="02040503050406030204" pitchFamily="18" charset="0"/>
                                </a:rPr>
                                <m:t>𝑖𝑗𝑡</m:t>
                              </m:r>
                              <m:r>
                                <a:rPr lang="en-US" sz="2800" b="0" i="1" smtClean="0">
                                  <a:latin typeface="Cambria Math" panose="02040503050406030204" pitchFamily="18" charset="0"/>
                                  <a:ea typeface="Cambria Math" panose="02040503050406030204" pitchFamily="18" charset="0"/>
                                </a:rPr>
                                <m:t>−1 </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m:rPr>
                                  <m:sty m:val="p"/>
                                </m:rPr>
                                <a:rPr lang="el-GR" sz="2800" b="0" i="0" smtClean="0">
                                  <a:latin typeface="Cambria Math" panose="02040503050406030204" pitchFamily="18" charset="0"/>
                                  <a:ea typeface="Cambria Math" panose="02040503050406030204" pitchFamily="18" charset="0"/>
                                </a:rPr>
                                <m:t>κ</m:t>
                              </m:r>
                              <m:r>
                                <a:rPr lang="el-GR"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𝑀𝑃</m:t>
                              </m:r>
                            </m:e>
                            <m:sub>
                              <m:r>
                                <a:rPr lang="en-US" sz="2800" b="0" i="1" smtClean="0">
                                  <a:latin typeface="Cambria Math" panose="02040503050406030204" pitchFamily="18" charset="0"/>
                                  <a:ea typeface="Cambria Math" panose="02040503050406030204" pitchFamily="18" charset="0"/>
                                </a:rPr>
                                <m:t>𝑖𝑡</m:t>
                              </m:r>
                            </m:sub>
                          </m:sSub>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𝐿𝑒𝑣𝑒𝑟𝑎𝑔𝑒</m:t>
                              </m:r>
                            </m:e>
                            <m:sub>
                              <m:r>
                                <a:rPr lang="en-US" sz="2800" b="0" i="1" smtClean="0">
                                  <a:latin typeface="Cambria Math" panose="02040503050406030204" pitchFamily="18" charset="0"/>
                                  <a:ea typeface="Cambria Math" panose="02040503050406030204" pitchFamily="18" charset="0"/>
                                </a:rPr>
                                <m:t>𝑖𝑗𝑡</m:t>
                              </m:r>
                              <m:r>
                                <a:rPr lang="en-US" sz="2800" b="0" i="1" smtClean="0">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𝛿</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𝑋</m:t>
                              </m:r>
                            </m:e>
                            <m:sub>
                              <m:r>
                                <a:rPr lang="en-US" sz="2800" b="0" i="1" smtClean="0">
                                  <a:latin typeface="Cambria Math" panose="02040503050406030204" pitchFamily="18" charset="0"/>
                                  <a:ea typeface="Cambria Math" panose="02040503050406030204" pitchFamily="18" charset="0"/>
                                </a:rPr>
                                <m:t>𝑖𝑗𝑡</m:t>
                              </m:r>
                              <m:r>
                                <a:rPr lang="en-US" sz="2800" b="0" i="1" smtClean="0">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𝛾</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𝐼𝐹𝑅𝑆</m:t>
                              </m:r>
                            </m:e>
                            <m:sub>
                              <m:r>
                                <a:rPr lang="en-US" sz="2800" b="0" i="1" smtClean="0">
                                  <a:latin typeface="Cambria Math" panose="02040503050406030204" pitchFamily="18" charset="0"/>
                                  <a:ea typeface="Cambria Math" panose="02040503050406030204" pitchFamily="18" charset="0"/>
                                </a:rPr>
                                <m:t>𝑖𝑗𝑡</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𝜀</m:t>
                          </m:r>
                        </m:e>
                        <m:sub>
                          <m:r>
                            <a:rPr lang="en-US" sz="2800" b="0" i="1" smtClean="0">
                              <a:latin typeface="Cambria Math" panose="02040503050406030204" pitchFamily="18" charset="0"/>
                              <a:ea typeface="Cambria Math" panose="02040503050406030204" pitchFamily="18" charset="0"/>
                            </a:rPr>
                            <m:t>𝑖</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𝑗𝑡</m:t>
                          </m:r>
                        </m:sub>
                      </m:sSub>
                    </m:oMath>
                  </m:oMathPara>
                </a14:m>
                <a:endParaRPr lang="en-US" sz="2800" i="1" dirty="0">
                  <a:latin typeface="Cambria Math" panose="02040503050406030204" pitchFamily="18" charset="0"/>
                  <a:ea typeface="Cambria Math" panose="02040503050406030204" pitchFamily="18" charset="0"/>
                  <a:cs typeface="Arial" panose="020B0604020202020204" pitchFamily="34" charset="0"/>
                </a:endParaRPr>
              </a:p>
            </p:txBody>
          </p:sp>
        </mc:Choice>
        <mc:Fallback>
          <p:sp>
            <p:nvSpPr>
              <p:cNvPr id="9" name="TextBox 8">
                <a:extLst>
                  <a:ext uri="{FF2B5EF4-FFF2-40B4-BE49-F238E27FC236}">
                    <a16:creationId xmlns:a16="http://schemas.microsoft.com/office/drawing/2014/main" id="{3DBA4F04-0772-05BE-A1C4-AAC37DA28F47}"/>
                  </a:ext>
                </a:extLst>
              </p:cNvPr>
              <p:cNvSpPr txBox="1">
                <a:spLocks noRot="1" noChangeAspect="1" noMove="1" noResize="1" noEditPoints="1" noAdjustHandles="1" noChangeArrowheads="1" noChangeShapeType="1" noTextEdit="1"/>
              </p:cNvSpPr>
              <p:nvPr/>
            </p:nvSpPr>
            <p:spPr>
              <a:xfrm>
                <a:off x="767574" y="3053549"/>
                <a:ext cx="18568952" cy="465577"/>
              </a:xfrm>
              <a:prstGeom prst="rect">
                <a:avLst/>
              </a:prstGeom>
              <a:blipFill>
                <a:blip r:embed="rId3"/>
                <a:stretch>
                  <a:fillRect b="-1316"/>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17A1BF87-4CA9-FA51-0340-669F4767593E}"/>
              </a:ext>
            </a:extLst>
          </p:cNvPr>
          <p:cNvSpPr txBox="1"/>
          <p:nvPr/>
        </p:nvSpPr>
        <p:spPr>
          <a:xfrm>
            <a:off x="1060450" y="1917245"/>
            <a:ext cx="14478000" cy="584775"/>
          </a:xfrm>
          <a:prstGeom prst="rect">
            <a:avLst/>
          </a:prstGeom>
          <a:noFill/>
        </p:spPr>
        <p:txBody>
          <a:bodyPr wrap="square">
            <a:spAutoFit/>
          </a:bodyPr>
          <a:lstStyle/>
          <a:p>
            <a:pPr marL="457200" indent="-457200">
              <a:buClr>
                <a:srgbClr val="0070C0"/>
              </a:buClr>
              <a:buFont typeface="Wingdings" panose="05000000000000000000" pitchFamily="2" charset="2"/>
              <a:buChar char="§"/>
            </a:pPr>
            <a:r>
              <a:rPr lang="en-US" sz="3200" b="1" u="none" strike="noStrike" baseline="0" dirty="0">
                <a:solidFill>
                  <a:srgbClr val="000000"/>
                </a:solidFill>
                <a:latin typeface="Arial" panose="020B0604020202020204" pitchFamily="34" charset="0"/>
                <a:cs typeface="Arial" panose="020B0604020202020204" pitchFamily="34" charset="0"/>
              </a:rPr>
              <a:t>The effect of bank capital in the monetary transmission mechanism </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CACDC2B0-5A2C-7E92-E71C-66B98B95A491}"/>
                  </a:ext>
                </a:extLst>
              </p:cNvPr>
              <p:cNvSpPr txBox="1"/>
              <p:nvPr/>
            </p:nvSpPr>
            <p:spPr>
              <a:xfrm>
                <a:off x="1455348" y="4054475"/>
                <a:ext cx="16840200" cy="5041380"/>
              </a:xfrm>
              <a:prstGeom prst="rect">
                <a:avLst/>
              </a:prstGeom>
              <a:noFill/>
            </p:spPr>
            <p:txBody>
              <a:bodyPr wrap="square">
                <a:spAutoFit/>
              </a:bodyPr>
              <a:lstStyle/>
              <a:p>
                <a:pPr marL="457200" indent="-457200" algn="just">
                  <a:buFont typeface="Wingdings" panose="05000000000000000000" pitchFamily="2" charset="2"/>
                  <a:buChar char="Ø"/>
                </a:pPr>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m:t>
                        </m:r>
                        <m:r>
                          <m:rPr>
                            <m:sty m:val="p"/>
                          </m:rPr>
                          <a:rPr lang="en-US" sz="2400">
                            <a:latin typeface="Cambria Math" panose="02040503050406030204" pitchFamily="18" charset="0"/>
                            <a:ea typeface="Cambria Math" panose="02040503050406030204" pitchFamily="18" charset="0"/>
                          </a:rPr>
                          <m:t>ln</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𝑙𝑜𝑎𝑛𝑠</m:t>
                        </m:r>
                        <m:r>
                          <a:rPr lang="en-US" sz="2400" i="1">
                            <a:latin typeface="Cambria Math" panose="02040503050406030204" pitchFamily="18" charset="0"/>
                            <a:ea typeface="Cambria Math" panose="02040503050406030204" pitchFamily="18" charset="0"/>
                          </a:rPr>
                          <m:t>)</m:t>
                        </m:r>
                      </m:e>
                      <m:sub>
                        <m:r>
                          <a:rPr lang="en-US" sz="2400" i="1">
                            <a:latin typeface="Cambria Math" panose="02040503050406030204" pitchFamily="18" charset="0"/>
                            <a:ea typeface="Cambria Math" panose="02040503050406030204" pitchFamily="18" charset="0"/>
                          </a:rPr>
                          <m:t>𝑖𝑗𝑡</m:t>
                        </m:r>
                      </m:sub>
                    </m:sSub>
                  </m:oMath>
                </a14:m>
                <a:r>
                  <a:rPr lang="en-US" sz="2200" dirty="0">
                    <a:latin typeface="Arial" panose="020B0604020202020204" pitchFamily="34" charset="0"/>
                    <a:cs typeface="Arial" panose="020B0604020202020204" pitchFamily="34" charset="0"/>
                  </a:rPr>
                  <a:t>- the annual growth rate of lending to the non-financial sector (firms and households).</a:t>
                </a:r>
              </a:p>
              <a:p>
                <a:pPr marL="457200" indent="-457200" algn="just">
                  <a:buFont typeface="Wingdings" panose="05000000000000000000" pitchFamily="2" charset="2"/>
                  <a:buChar char="Ø"/>
                </a:pP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m:t>
                        </m:r>
                        <m:r>
                          <m:rPr>
                            <m:sty m:val="p"/>
                          </m:rPr>
                          <a:rPr lang="en-US" sz="2400">
                            <a:latin typeface="Cambria Math" panose="02040503050406030204" pitchFamily="18" charset="0"/>
                            <a:ea typeface="Cambria Math" panose="02040503050406030204" pitchFamily="18" charset="0"/>
                          </a:rPr>
                          <m:t>ln</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𝑙𝑜𝑎𝑛𝑠</m:t>
                        </m:r>
                        <m:r>
                          <a:rPr lang="en-US" sz="2400" i="1">
                            <a:latin typeface="Cambria Math" panose="02040503050406030204" pitchFamily="18" charset="0"/>
                            <a:ea typeface="Cambria Math" panose="02040503050406030204" pitchFamily="18" charset="0"/>
                          </a:rPr>
                          <m:t>)</m:t>
                        </m:r>
                      </m:e>
                      <m:sub>
                        <m:r>
                          <a:rPr lang="en-US" sz="2400" i="1" smtClean="0">
                            <a:latin typeface="Cambria Math" panose="02040503050406030204" pitchFamily="18" charset="0"/>
                            <a:ea typeface="Cambria Math" panose="02040503050406030204" pitchFamily="18" charset="0"/>
                          </a:rPr>
                          <m:t>𝑖𝑗𝑡</m:t>
                        </m:r>
                        <m:r>
                          <a:rPr lang="en-US" sz="2400" b="0" i="1" smtClean="0">
                            <a:latin typeface="Cambria Math" panose="02040503050406030204" pitchFamily="18" charset="0"/>
                            <a:ea typeface="Cambria Math" panose="02040503050406030204" pitchFamily="18" charset="0"/>
                          </a:rPr>
                          <m:t>−1</m:t>
                        </m:r>
                      </m:sub>
                    </m:sSub>
                  </m:oMath>
                </a14:m>
                <a:r>
                  <a:rPr lang="en-US" sz="2200" dirty="0">
                    <a:latin typeface="Arial" panose="020B0604020202020204" pitchFamily="34" charset="0"/>
                    <a:cs typeface="Arial" panose="020B0604020202020204" pitchFamily="34" charset="0"/>
                  </a:rPr>
                  <a:t>- one lag of the dependent variable is introduced in order to obtain white noise residuals</a:t>
                </a:r>
              </a:p>
              <a:p>
                <a:pPr marL="457200" indent="-457200" algn="just">
                  <a:buFont typeface="Wingdings" panose="05000000000000000000" pitchFamily="2" charset="2"/>
                  <a:buChar char="Ø"/>
                </a:pP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𝑋</m:t>
                        </m:r>
                      </m:e>
                      <m:sub>
                        <m:r>
                          <a:rPr lang="en-US" sz="2400" b="0" i="1" smtClean="0">
                            <a:latin typeface="Cambria Math" panose="02040503050406030204" pitchFamily="18" charset="0"/>
                            <a:ea typeface="Cambria Math" panose="02040503050406030204" pitchFamily="18" charset="0"/>
                          </a:rPr>
                          <m:t>𝑖𝑗𝑡</m:t>
                        </m:r>
                        <m:r>
                          <a:rPr lang="en-US" sz="2400" b="0" i="1" smtClean="0">
                            <a:latin typeface="Cambria Math" panose="02040503050406030204" pitchFamily="18" charset="0"/>
                            <a:ea typeface="Cambria Math" panose="02040503050406030204" pitchFamily="18" charset="0"/>
                          </a:rPr>
                          <m:t>−1</m:t>
                        </m:r>
                      </m:sub>
                    </m:sSub>
                  </m:oMath>
                </a14:m>
                <a:r>
                  <a:rPr lang="en-US" sz="2200" dirty="0">
                    <a:latin typeface="Arial" panose="020B0604020202020204" pitchFamily="34" charset="0"/>
                    <a:cs typeface="Arial" panose="020B0604020202020204" pitchFamily="34" charset="0"/>
                  </a:rPr>
                  <a:t> - </a:t>
                </a:r>
                <a:r>
                  <a:rPr lang="en-US" sz="2200" b="0" i="0" u="none" strike="noStrike" baseline="0" dirty="0">
                    <a:solidFill>
                      <a:srgbClr val="000000"/>
                    </a:solidFill>
                    <a:latin typeface="Arial" panose="020B0604020202020204" pitchFamily="34" charset="0"/>
                    <a:cs typeface="Arial" panose="020B0604020202020204" pitchFamily="34" charset="0"/>
                  </a:rPr>
                  <a:t>bank risk and profitability indicators, other bank-specific controls that could affect the cost of funding: </a:t>
                </a:r>
              </a:p>
              <a:p>
                <a:pPr algn="just"/>
                <a:r>
                  <a:rPr lang="en-US" sz="2000" b="0" i="0" u="none" strike="noStrike" baseline="0" dirty="0">
                    <a:solidFill>
                      <a:srgbClr val="000000"/>
                    </a:solidFill>
                    <a:latin typeface="Arial" panose="020B0604020202020204" pitchFamily="34" charset="0"/>
                    <a:cs typeface="Arial" panose="020B0604020202020204" pitchFamily="34" charset="0"/>
                  </a:rPr>
                  <a:t>      (</a:t>
                </a:r>
                <a:r>
                  <a:rPr lang="en-US" sz="2000" b="0" i="0" u="none" strike="noStrike" baseline="0" dirty="0" err="1">
                    <a:solidFill>
                      <a:srgbClr val="000000"/>
                    </a:solidFill>
                    <a:latin typeface="Arial" panose="020B0604020202020204" pitchFamily="34" charset="0"/>
                    <a:cs typeface="Arial" panose="020B0604020202020204" pitchFamily="34" charset="0"/>
                  </a:rPr>
                  <a:t>i</a:t>
                </a:r>
                <a:r>
                  <a:rPr lang="en-US" sz="2000" b="0" i="0" u="none" strike="noStrike" baseline="0" dirty="0">
                    <a:solidFill>
                      <a:srgbClr val="000000"/>
                    </a:solidFill>
                    <a:latin typeface="Arial" panose="020B0604020202020204" pitchFamily="34" charset="0"/>
                    <a:cs typeface="Arial" panose="020B0604020202020204" pitchFamily="34" charset="0"/>
                  </a:rPr>
                  <a:t>) the share of short- term funding (deposits, money market and other forms of short- term debt) over total debt funding;</a:t>
                </a:r>
              </a:p>
              <a:p>
                <a:pPr algn="just"/>
                <a:r>
                  <a:rPr lang="en-US" sz="2000" b="0" i="0" u="none" strike="noStrike" baseline="0" dirty="0">
                    <a:solidFill>
                      <a:srgbClr val="000000"/>
                    </a:solidFill>
                    <a:latin typeface="Arial" panose="020B0604020202020204" pitchFamily="34" charset="0"/>
                    <a:cs typeface="Arial" panose="020B0604020202020204" pitchFamily="34" charset="0"/>
                  </a:rPr>
                  <a:t>      (ii) a diversification ratio, given by non-interest income to total income; </a:t>
                </a:r>
              </a:p>
              <a:p>
                <a:pPr algn="just"/>
                <a:r>
                  <a:rPr lang="en-US" sz="2000" dirty="0">
                    <a:solidFill>
                      <a:srgbClr val="000000"/>
                    </a:solidFill>
                    <a:latin typeface="Arial" panose="020B0604020202020204" pitchFamily="34" charset="0"/>
                    <a:cs typeface="Arial" panose="020B0604020202020204" pitchFamily="34" charset="0"/>
                  </a:rPr>
                  <a:t>      </a:t>
                </a:r>
                <a:r>
                  <a:rPr lang="en-US" sz="2000" b="0" i="0" u="none" strike="noStrike" baseline="0" dirty="0">
                    <a:solidFill>
                      <a:srgbClr val="000000"/>
                    </a:solidFill>
                    <a:latin typeface="Arial" panose="020B0604020202020204" pitchFamily="34" charset="0"/>
                    <a:cs typeface="Arial" panose="020B0604020202020204" pitchFamily="34" charset="0"/>
                  </a:rPr>
                  <a:t>(iii) a dummy variable that takes the value of 1 if a bank had public capital on its balance sheet in any given year and 0 elsewhere</a:t>
                </a:r>
                <a:r>
                  <a:rPr lang="en-US" sz="2200" b="0" i="0" u="none" strike="noStrike" baseline="0" dirty="0">
                    <a:solidFill>
                      <a:srgbClr val="000000"/>
                    </a:solidFill>
                    <a:latin typeface="Arial" panose="020B0604020202020204" pitchFamily="34" charset="0"/>
                    <a:cs typeface="Arial" panose="020B0604020202020204" pitchFamily="34" charset="0"/>
                  </a:rPr>
                  <a:t>.</a:t>
                </a:r>
              </a:p>
              <a:p>
                <a:pPr marL="342900" indent="-342900" algn="just">
                  <a:buFont typeface="Wingdings" panose="05000000000000000000" pitchFamily="2" charset="2"/>
                  <a:buChar char="Ø"/>
                </a:pP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𝐿𝑒𝑣𝑒𝑟𝑎𝑔𝑒</m:t>
                        </m:r>
                      </m:e>
                      <m:sub>
                        <m:r>
                          <a:rPr lang="en-US" sz="2400" b="0" i="1" smtClean="0">
                            <a:latin typeface="Cambria Math" panose="02040503050406030204" pitchFamily="18" charset="0"/>
                            <a:ea typeface="Cambria Math" panose="02040503050406030204" pitchFamily="18" charset="0"/>
                          </a:rPr>
                          <m:t>𝑖𝑗𝑡</m:t>
                        </m:r>
                        <m:r>
                          <a:rPr lang="en-US" sz="2400" b="0" i="1" smtClean="0">
                            <a:latin typeface="Cambria Math" panose="02040503050406030204" pitchFamily="18" charset="0"/>
                            <a:ea typeface="Cambria Math" panose="02040503050406030204" pitchFamily="18" charset="0"/>
                          </a:rPr>
                          <m:t>−1 </m:t>
                        </m:r>
                      </m:sub>
                    </m:sSub>
                  </m:oMath>
                </a14:m>
                <a:r>
                  <a:rPr lang="en-US" sz="2200" b="0" i="0" u="none" strike="noStrike" baseline="0" dirty="0">
                    <a:solidFill>
                      <a:srgbClr val="000000"/>
                    </a:solidFill>
                    <a:latin typeface="Arial" panose="020B0604020202020204" pitchFamily="34" charset="0"/>
                    <a:cs typeface="Arial" panose="020B0604020202020204" pitchFamily="34" charset="0"/>
                  </a:rPr>
                  <a:t>- </a:t>
                </a:r>
                <a:r>
                  <a:rPr lang="en-US" sz="2200" dirty="0">
                    <a:solidFill>
                      <a:srgbClr val="000000"/>
                    </a:solidFill>
                    <a:latin typeface="Arial" panose="020B0604020202020204" pitchFamily="34" charset="0"/>
                    <a:cs typeface="Arial" panose="020B0604020202020204" pitchFamily="34" charset="0"/>
                  </a:rPr>
                  <a:t>the three different measures of accounting leverage: </a:t>
                </a:r>
              </a:p>
              <a:p>
                <a:pPr algn="just"/>
                <a:r>
                  <a:rPr lang="en-US" sz="2200" dirty="0">
                    <a:solidFill>
                      <a:srgbClr val="000000"/>
                    </a:solidFill>
                    <a:latin typeface="Arial" panose="020B0604020202020204" pitchFamily="34" charset="0"/>
                    <a:cs typeface="Arial" panose="020B0604020202020204" pitchFamily="34" charset="0"/>
                  </a:rPr>
                  <a:t>       </a:t>
                </a:r>
                <a:r>
                  <a:rPr lang="en-US" sz="2000" dirty="0">
                    <a:solidFill>
                      <a:srgbClr val="000000"/>
                    </a:solidFill>
                    <a:latin typeface="Arial" panose="020B0604020202020204" pitchFamily="34" charset="0"/>
                    <a:cs typeface="Arial" panose="020B0604020202020204" pitchFamily="34" charset="0"/>
                  </a:rPr>
                  <a:t>(</a:t>
                </a:r>
                <a:r>
                  <a:rPr lang="en-US" sz="2000" dirty="0" err="1">
                    <a:solidFill>
                      <a:srgbClr val="000000"/>
                    </a:solidFill>
                    <a:latin typeface="Arial" panose="020B0604020202020204" pitchFamily="34" charset="0"/>
                    <a:cs typeface="Arial" panose="020B0604020202020204" pitchFamily="34" charset="0"/>
                  </a:rPr>
                  <a:t>i</a:t>
                </a:r>
                <a:r>
                  <a:rPr lang="en-US" sz="2000" dirty="0">
                    <a:solidFill>
                      <a:srgbClr val="000000"/>
                    </a:solidFill>
                    <a:latin typeface="Arial" panose="020B0604020202020204" pitchFamily="34" charset="0"/>
                    <a:cs typeface="Arial" panose="020B0604020202020204" pitchFamily="34" charset="0"/>
                  </a:rPr>
                  <a:t>) the standard one, given by total bank assets over total common equity; </a:t>
                </a:r>
              </a:p>
              <a:p>
                <a:pPr algn="just"/>
                <a:r>
                  <a:rPr lang="en-US" sz="2000" dirty="0">
                    <a:solidFill>
                      <a:srgbClr val="000000"/>
                    </a:solidFill>
                    <a:latin typeface="Arial" panose="020B0604020202020204" pitchFamily="34" charset="0"/>
                    <a:cs typeface="Arial" panose="020B0604020202020204" pitchFamily="34" charset="0"/>
                  </a:rPr>
                  <a:t>       (ii) a Basel III measure of leverage, given by total exposure over Tier 1 capital; </a:t>
                </a:r>
              </a:p>
              <a:p>
                <a:pPr algn="just"/>
                <a:r>
                  <a:rPr lang="en-US" sz="2000" dirty="0">
                    <a:solidFill>
                      <a:srgbClr val="000000"/>
                    </a:solidFill>
                    <a:latin typeface="Arial" panose="020B0604020202020204" pitchFamily="34" charset="0"/>
                    <a:cs typeface="Arial" panose="020B0604020202020204" pitchFamily="34" charset="0"/>
                  </a:rPr>
                  <a:t>       (iii) a risk-weighted leverage, given by risk-weighted assets over Tier 1.</a:t>
                </a:r>
              </a:p>
              <a:p>
                <a:pPr marL="342900" indent="-342900" algn="just">
                  <a:buFont typeface="Wingdings" panose="05000000000000000000" pitchFamily="2" charset="2"/>
                  <a:buChar char="Ø"/>
                </a:pP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𝐼𝐹𝑅𝑆</m:t>
                        </m:r>
                      </m:e>
                      <m:sub>
                        <m:r>
                          <a:rPr lang="en-US" sz="2400" b="0" i="1" smtClean="0">
                            <a:latin typeface="Cambria Math" panose="02040503050406030204" pitchFamily="18" charset="0"/>
                            <a:ea typeface="Cambria Math" panose="02040503050406030204" pitchFamily="18" charset="0"/>
                          </a:rPr>
                          <m:t>𝑖𝑗𝑡</m:t>
                        </m:r>
                      </m:sub>
                    </m:sSub>
                  </m:oMath>
                </a14:m>
                <a:r>
                  <a:rPr lang="en-US" sz="2200" dirty="0">
                    <a:solidFill>
                      <a:srgbClr val="000000"/>
                    </a:solidFill>
                    <a:latin typeface="Arial" panose="020B0604020202020204" pitchFamily="34" charset="0"/>
                    <a:cs typeface="Arial" panose="020B0604020202020204" pitchFamily="34" charset="0"/>
                  </a:rPr>
                  <a:t> - takes the value of one once a bank has adopted International Financial Reporting Standards (IFRS) and 0 elsewhere. This dummy controls for changes in the measurement of certain balance sheet items and other differences in accounting due to the introduction of the new IFRS standards</a:t>
                </a:r>
                <a:r>
                  <a:rPr lang="en-US" sz="2100" dirty="0">
                    <a:solidFill>
                      <a:srgbClr val="000000"/>
                    </a:solidFill>
                    <a:latin typeface="Arial" panose="020B0604020202020204" pitchFamily="34" charset="0"/>
                    <a:cs typeface="Arial" panose="020B0604020202020204" pitchFamily="34" charset="0"/>
                  </a:rPr>
                  <a:t>.</a:t>
                </a:r>
              </a:p>
              <a:p>
                <a:pPr marL="342900" indent="-342900" algn="just">
                  <a:buFont typeface="Wingdings" panose="05000000000000000000" pitchFamily="2" charset="2"/>
                  <a:buChar char="Ø"/>
                </a:pP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l-GR"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𝑀𝑃</m:t>
                        </m:r>
                      </m:e>
                      <m:sub>
                        <m:r>
                          <a:rPr lang="en-US" sz="2400" b="0" i="1" smtClean="0">
                            <a:latin typeface="Cambria Math" panose="02040503050406030204" pitchFamily="18" charset="0"/>
                            <a:ea typeface="Cambria Math" panose="02040503050406030204" pitchFamily="18" charset="0"/>
                          </a:rPr>
                          <m:t>𝑖𝑡</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𝐿𝑒𝑣𝑒𝑟𝑎𝑔𝑒</m:t>
                        </m:r>
                      </m:e>
                      <m:sub>
                        <m:r>
                          <a:rPr lang="en-US" sz="2400" b="0" i="1" smtClean="0">
                            <a:latin typeface="Cambria Math" panose="02040503050406030204" pitchFamily="18" charset="0"/>
                            <a:ea typeface="Cambria Math" panose="02040503050406030204" pitchFamily="18" charset="0"/>
                          </a:rPr>
                          <m:t>𝑖𝑗𝑡</m:t>
                        </m:r>
                        <m:r>
                          <a:rPr lang="en-US" sz="2400" b="0" i="1" smtClean="0">
                            <a:latin typeface="Cambria Math" panose="02040503050406030204" pitchFamily="18" charset="0"/>
                            <a:ea typeface="Cambria Math" panose="02040503050406030204" pitchFamily="18" charset="0"/>
                          </a:rPr>
                          <m:t>−1</m:t>
                        </m:r>
                      </m:sub>
                    </m:sSub>
                  </m:oMath>
                </a14:m>
                <a:r>
                  <a:rPr lang="en-US" sz="2100" dirty="0">
                    <a:solidFill>
                      <a:srgbClr val="000000"/>
                    </a:solidFill>
                    <a:latin typeface="Arial" panose="020B0604020202020204" pitchFamily="34" charset="0"/>
                    <a:cs typeface="Arial" panose="020B0604020202020204" pitchFamily="34" charset="0"/>
                  </a:rPr>
                  <a:t> </a:t>
                </a:r>
                <a:r>
                  <a:rPr lang="en-US" sz="2200" dirty="0">
                    <a:solidFill>
                      <a:srgbClr val="000000"/>
                    </a:solidFill>
                    <a:latin typeface="Arial" panose="020B0604020202020204" pitchFamily="34" charset="0"/>
                    <a:cs typeface="Arial" panose="020B0604020202020204" pitchFamily="34" charset="0"/>
                  </a:rPr>
                  <a:t>- interaction term between leverage and the monetary policy indicator</a:t>
                </a:r>
              </a:p>
            </p:txBody>
          </p:sp>
        </mc:Choice>
        <mc:Fallback>
          <p:sp>
            <p:nvSpPr>
              <p:cNvPr id="2" name="TextBox 1">
                <a:extLst>
                  <a:ext uri="{FF2B5EF4-FFF2-40B4-BE49-F238E27FC236}">
                    <a16:creationId xmlns:a16="http://schemas.microsoft.com/office/drawing/2014/main" id="{CACDC2B0-5A2C-7E92-E71C-66B98B95A491}"/>
                  </a:ext>
                </a:extLst>
              </p:cNvPr>
              <p:cNvSpPr txBox="1">
                <a:spLocks noRot="1" noChangeAspect="1" noMove="1" noResize="1" noEditPoints="1" noAdjustHandles="1" noChangeArrowheads="1" noChangeShapeType="1" noTextEdit="1"/>
              </p:cNvSpPr>
              <p:nvPr/>
            </p:nvSpPr>
            <p:spPr>
              <a:xfrm>
                <a:off x="1455348" y="4054475"/>
                <a:ext cx="16840200" cy="5041380"/>
              </a:xfrm>
              <a:prstGeom prst="rect">
                <a:avLst/>
              </a:prstGeom>
              <a:blipFill>
                <a:blip r:embed="rId4"/>
                <a:stretch>
                  <a:fillRect l="-507" t="-484" r="-471" b="-1451"/>
                </a:stretch>
              </a:blipFill>
            </p:spPr>
            <p:txBody>
              <a:bodyPr/>
              <a:lstStyle/>
              <a:p>
                <a:r>
                  <a:rPr lang="en-US">
                    <a:noFill/>
                  </a:rPr>
                  <a:t> </a:t>
                </a:r>
              </a:p>
            </p:txBody>
          </p:sp>
        </mc:Fallback>
      </mc:AlternateContent>
    </p:spTree>
    <p:extLst>
      <p:ext uri="{BB962C8B-B14F-4D97-AF65-F5344CB8AC3E}">
        <p14:creationId xmlns:p14="http://schemas.microsoft.com/office/powerpoint/2010/main" val="16052878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CCF5D2-BCFA-DB77-DEDF-D9F13718D0E1}"/>
              </a:ext>
            </a:extLst>
          </p:cNvPr>
          <p:cNvSpPr txBox="1">
            <a:spLocks/>
          </p:cNvSpPr>
          <p:nvPr/>
        </p:nvSpPr>
        <p:spPr>
          <a:xfrm>
            <a:off x="1207654" y="625475"/>
            <a:ext cx="12268200" cy="923330"/>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r>
              <a:rPr lang="en-US" sz="6000" b="1" kern="0" dirty="0">
                <a:solidFill>
                  <a:schemeClr val="accent1">
                    <a:lumMod val="75000"/>
                  </a:schemeClr>
                </a:solidFill>
                <a:latin typeface="Arial" panose="020B0604020202020204" pitchFamily="34" charset="0"/>
                <a:cs typeface="Arial" panose="020B0604020202020204" pitchFamily="34" charset="0"/>
              </a:rPr>
              <a:t>Results of authors</a:t>
            </a:r>
          </a:p>
        </p:txBody>
      </p:sp>
      <p:sp>
        <p:nvSpPr>
          <p:cNvPr id="5" name="object 35">
            <a:extLst>
              <a:ext uri="{FF2B5EF4-FFF2-40B4-BE49-F238E27FC236}">
                <a16:creationId xmlns:a16="http://schemas.microsoft.com/office/drawing/2014/main" id="{518A3A24-DBF0-8849-1C4C-81519FA24346}"/>
              </a:ext>
            </a:extLst>
          </p:cNvPr>
          <p:cNvSpPr txBox="1">
            <a:spLocks noGrp="1"/>
          </p:cNvSpPr>
          <p:nvPr>
            <p:ph type="sldNum" sz="quarter" idx="7"/>
          </p:nvPr>
        </p:nvSpPr>
        <p:spPr>
          <a:xfrm flipH="1">
            <a:off x="19577050" y="10988674"/>
            <a:ext cx="414091"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32</a:t>
            </a:fld>
            <a:endParaRPr spc="-130" dirty="0"/>
          </a:p>
        </p:txBody>
      </p:sp>
      <p:sp>
        <p:nvSpPr>
          <p:cNvPr id="6" name="object 11">
            <a:extLst>
              <a:ext uri="{FF2B5EF4-FFF2-40B4-BE49-F238E27FC236}">
                <a16:creationId xmlns:a16="http://schemas.microsoft.com/office/drawing/2014/main" id="{4BB5EE36-2819-9676-9635-587FB2E78423}"/>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8" name="TextBox 7">
            <a:extLst>
              <a:ext uri="{FF2B5EF4-FFF2-40B4-BE49-F238E27FC236}">
                <a16:creationId xmlns:a16="http://schemas.microsoft.com/office/drawing/2014/main" id="{A3A0C2CF-611C-1BAA-DBF0-0A9F90F3643B}"/>
              </a:ext>
            </a:extLst>
          </p:cNvPr>
          <p:cNvSpPr txBox="1"/>
          <p:nvPr/>
        </p:nvSpPr>
        <p:spPr>
          <a:xfrm>
            <a:off x="14395450" y="3292475"/>
            <a:ext cx="4724400" cy="4862870"/>
          </a:xfrm>
          <a:prstGeom prst="rect">
            <a:avLst/>
          </a:prstGeom>
          <a:noFill/>
        </p:spPr>
        <p:txBody>
          <a:bodyPr wrap="square" rtlCol="0">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Key result: </a:t>
            </a:r>
          </a:p>
          <a:p>
            <a:pPr algn="just"/>
            <a:r>
              <a:rPr lang="en-US" sz="2200" dirty="0">
                <a:latin typeface="Arial" panose="020B0604020202020204" pitchFamily="34" charset="0"/>
                <a:cs typeface="Arial" panose="020B0604020202020204" pitchFamily="34" charset="0"/>
              </a:rPr>
              <a:t>The effects of a </a:t>
            </a:r>
            <a:r>
              <a:rPr lang="en-US" sz="2200" b="1" dirty="0">
                <a:solidFill>
                  <a:srgbClr val="FF0000"/>
                </a:solidFill>
                <a:latin typeface="Arial" panose="020B0604020202020204" pitchFamily="34" charset="0"/>
                <a:cs typeface="Arial" panose="020B0604020202020204" pitchFamily="34" charset="0"/>
              </a:rPr>
              <a:t>monetary tightening are smaller for banks with higher capitalization</a:t>
            </a:r>
            <a:r>
              <a:rPr lang="en-US" sz="2200" dirty="0">
                <a:latin typeface="Arial" panose="020B0604020202020204" pitchFamily="34" charset="0"/>
                <a:cs typeface="Arial" panose="020B0604020202020204" pitchFamily="34" charset="0"/>
              </a:rPr>
              <a:t>, which have easier access to uninsured financing.</a:t>
            </a:r>
          </a:p>
          <a:p>
            <a:pPr algn="just"/>
            <a:endParaRPr lang="en-US" sz="22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200" dirty="0">
                <a:latin typeface="Arial" panose="020B0604020202020204" pitchFamily="34" charset="0"/>
                <a:cs typeface="Arial" panose="020B0604020202020204" pitchFamily="34" charset="0"/>
              </a:rPr>
              <a:t>Italian banks </a:t>
            </a:r>
            <a:r>
              <a:rPr lang="en-US" sz="2200" dirty="0">
                <a:solidFill>
                  <a:srgbClr val="FF0000"/>
                </a:solidFill>
                <a:latin typeface="Arial" panose="020B0604020202020204" pitchFamily="34" charset="0"/>
                <a:cs typeface="Arial" panose="020B0604020202020204" pitchFamily="34" charset="0"/>
              </a:rPr>
              <a:t>(</a:t>
            </a:r>
            <a:r>
              <a:rPr lang="en-US" sz="2200" dirty="0" err="1">
                <a:solidFill>
                  <a:srgbClr val="FF0000"/>
                </a:solidFill>
                <a:latin typeface="Arial" panose="020B0604020202020204" pitchFamily="34" charset="0"/>
                <a:cs typeface="Arial" panose="020B0604020202020204" pitchFamily="34" charset="0"/>
              </a:rPr>
              <a:t>Gambacorta</a:t>
            </a:r>
            <a:r>
              <a:rPr lang="en-US" sz="2200" dirty="0">
                <a:solidFill>
                  <a:srgbClr val="FF0000"/>
                </a:solidFill>
                <a:latin typeface="Arial" panose="020B0604020202020204" pitchFamily="34" charset="0"/>
                <a:cs typeface="Arial" panose="020B0604020202020204" pitchFamily="34" charset="0"/>
              </a:rPr>
              <a:t> and </a:t>
            </a:r>
            <a:r>
              <a:rPr lang="en-US" sz="2200" dirty="0" err="1">
                <a:solidFill>
                  <a:srgbClr val="FF0000"/>
                </a:solidFill>
                <a:latin typeface="Arial" panose="020B0604020202020204" pitchFamily="34" charset="0"/>
                <a:cs typeface="Arial" panose="020B0604020202020204" pitchFamily="34" charset="0"/>
              </a:rPr>
              <a:t>Mistrulli</a:t>
            </a:r>
            <a:r>
              <a:rPr lang="en-US" sz="2200" dirty="0">
                <a:solidFill>
                  <a:srgbClr val="FF0000"/>
                </a:solidFill>
                <a:latin typeface="Arial" panose="020B0604020202020204" pitchFamily="34" charset="0"/>
                <a:cs typeface="Arial" panose="020B0604020202020204" pitchFamily="34" charset="0"/>
              </a:rPr>
              <a:t>, 2004) </a:t>
            </a:r>
            <a:r>
              <a:rPr lang="en-US" sz="2200" dirty="0">
                <a:latin typeface="Arial" panose="020B0604020202020204" pitchFamily="34" charset="0"/>
                <a:cs typeface="Arial" panose="020B0604020202020204" pitchFamily="34" charset="0"/>
              </a:rPr>
              <a:t>;</a:t>
            </a:r>
          </a:p>
          <a:p>
            <a:pPr marL="342900" indent="-342900" algn="just">
              <a:buFont typeface="Arial" panose="020B0604020202020204" pitchFamily="34" charset="0"/>
              <a:buChar char="•"/>
            </a:pPr>
            <a:r>
              <a:rPr lang="en-US" sz="2200" dirty="0">
                <a:latin typeface="Arial" panose="020B0604020202020204" pitchFamily="34" charset="0"/>
                <a:cs typeface="Arial" panose="020B0604020202020204" pitchFamily="34" charset="0"/>
              </a:rPr>
              <a:t>Spanish banks </a:t>
            </a:r>
            <a:r>
              <a:rPr lang="en-US" sz="2200" dirty="0">
                <a:solidFill>
                  <a:srgbClr val="FF0000"/>
                </a:solidFill>
                <a:latin typeface="Arial" panose="020B0604020202020204" pitchFamily="34" charset="0"/>
                <a:cs typeface="Arial" panose="020B0604020202020204" pitchFamily="34" charset="0"/>
              </a:rPr>
              <a:t>(Jiménez et al., 2012a)</a:t>
            </a:r>
          </a:p>
          <a:p>
            <a:pPr marL="342900" indent="-342900" algn="just">
              <a:buFont typeface="Arial" panose="020B0604020202020204" pitchFamily="34" charset="0"/>
              <a:buChar char="•"/>
            </a:pPr>
            <a:endParaRPr lang="en-US" sz="2200" dirty="0">
              <a:solidFill>
                <a:srgbClr val="FF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200" dirty="0">
                <a:latin typeface="Arial" panose="020B0604020202020204" pitchFamily="34" charset="0"/>
                <a:cs typeface="Arial" panose="020B0604020202020204" pitchFamily="34" charset="0"/>
              </a:rPr>
              <a:t>Increasing rates –negatively associates the bank lending</a:t>
            </a:r>
          </a:p>
        </p:txBody>
      </p:sp>
      <p:sp>
        <p:nvSpPr>
          <p:cNvPr id="11" name="TextBox 10">
            <a:extLst>
              <a:ext uri="{FF2B5EF4-FFF2-40B4-BE49-F238E27FC236}">
                <a16:creationId xmlns:a16="http://schemas.microsoft.com/office/drawing/2014/main" id="{17A1BF87-4CA9-FA51-0340-669F4767593E}"/>
              </a:ext>
            </a:extLst>
          </p:cNvPr>
          <p:cNvSpPr txBox="1"/>
          <p:nvPr/>
        </p:nvSpPr>
        <p:spPr>
          <a:xfrm>
            <a:off x="1060450" y="1627893"/>
            <a:ext cx="16687800" cy="584775"/>
          </a:xfrm>
          <a:prstGeom prst="rect">
            <a:avLst/>
          </a:prstGeom>
          <a:noFill/>
        </p:spPr>
        <p:txBody>
          <a:bodyPr wrap="square">
            <a:spAutoFit/>
          </a:bodyPr>
          <a:lstStyle/>
          <a:p>
            <a:pPr marL="457200" indent="-457200">
              <a:buClr>
                <a:srgbClr val="0070C0"/>
              </a:buClr>
              <a:buFont typeface="Wingdings" panose="05000000000000000000" pitchFamily="2" charset="2"/>
              <a:buChar char="§"/>
            </a:pPr>
            <a:r>
              <a:rPr lang="en-US" sz="3200" b="1" u="none" strike="noStrike" baseline="0" dirty="0">
                <a:solidFill>
                  <a:srgbClr val="000000"/>
                </a:solidFill>
                <a:latin typeface="Arial" panose="020B0604020202020204" pitchFamily="34" charset="0"/>
                <a:cs typeface="Arial" panose="020B0604020202020204" pitchFamily="34" charset="0"/>
              </a:rPr>
              <a:t>The effect of bank capital in the monetary transmission mechanism </a:t>
            </a:r>
          </a:p>
        </p:txBody>
      </p:sp>
      <p:pic>
        <p:nvPicPr>
          <p:cNvPr id="12" name="Picture 11">
            <a:extLst>
              <a:ext uri="{FF2B5EF4-FFF2-40B4-BE49-F238E27FC236}">
                <a16:creationId xmlns:a16="http://schemas.microsoft.com/office/drawing/2014/main" id="{14C46F78-3717-8702-2A62-3FB7988BF682}"/>
              </a:ext>
            </a:extLst>
          </p:cNvPr>
          <p:cNvPicPr>
            <a:picLocks noChangeAspect="1"/>
          </p:cNvPicPr>
          <p:nvPr/>
        </p:nvPicPr>
        <p:blipFill rotWithShape="1">
          <a:blip r:embed="rId3"/>
          <a:srcRect t="4334" r="785"/>
          <a:stretch/>
        </p:blipFill>
        <p:spPr>
          <a:xfrm>
            <a:off x="1229378" y="2528173"/>
            <a:ext cx="12614470" cy="8153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231883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CCF5D2-BCFA-DB77-DEDF-D9F13718D0E1}"/>
              </a:ext>
            </a:extLst>
          </p:cNvPr>
          <p:cNvSpPr txBox="1">
            <a:spLocks/>
          </p:cNvSpPr>
          <p:nvPr/>
        </p:nvSpPr>
        <p:spPr>
          <a:xfrm>
            <a:off x="1207654" y="625475"/>
            <a:ext cx="12268200" cy="923330"/>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r>
              <a:rPr lang="en-US" sz="6000" b="1" kern="0" dirty="0">
                <a:solidFill>
                  <a:schemeClr val="accent1">
                    <a:lumMod val="75000"/>
                  </a:schemeClr>
                </a:solidFill>
                <a:latin typeface="Arial" panose="020B0604020202020204" pitchFamily="34" charset="0"/>
                <a:cs typeface="Arial" panose="020B0604020202020204" pitchFamily="34" charset="0"/>
              </a:rPr>
              <a:t>Results from our analysis</a:t>
            </a:r>
          </a:p>
        </p:txBody>
      </p:sp>
      <p:sp>
        <p:nvSpPr>
          <p:cNvPr id="5" name="object 35">
            <a:extLst>
              <a:ext uri="{FF2B5EF4-FFF2-40B4-BE49-F238E27FC236}">
                <a16:creationId xmlns:a16="http://schemas.microsoft.com/office/drawing/2014/main" id="{518A3A24-DBF0-8849-1C4C-81519FA24346}"/>
              </a:ext>
            </a:extLst>
          </p:cNvPr>
          <p:cNvSpPr txBox="1">
            <a:spLocks noGrp="1"/>
          </p:cNvSpPr>
          <p:nvPr>
            <p:ph type="sldNum" sz="quarter" idx="7"/>
          </p:nvPr>
        </p:nvSpPr>
        <p:spPr>
          <a:xfrm flipH="1">
            <a:off x="19577050" y="10988674"/>
            <a:ext cx="414091"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33</a:t>
            </a:fld>
            <a:endParaRPr spc="-130" dirty="0"/>
          </a:p>
        </p:txBody>
      </p:sp>
      <p:sp>
        <p:nvSpPr>
          <p:cNvPr id="6" name="object 11">
            <a:extLst>
              <a:ext uri="{FF2B5EF4-FFF2-40B4-BE49-F238E27FC236}">
                <a16:creationId xmlns:a16="http://schemas.microsoft.com/office/drawing/2014/main" id="{4BB5EE36-2819-9676-9635-587FB2E78423}"/>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8" name="TextBox 7">
            <a:extLst>
              <a:ext uri="{FF2B5EF4-FFF2-40B4-BE49-F238E27FC236}">
                <a16:creationId xmlns:a16="http://schemas.microsoft.com/office/drawing/2014/main" id="{A3A0C2CF-611C-1BAA-DBF0-0A9F90F3643B}"/>
              </a:ext>
            </a:extLst>
          </p:cNvPr>
          <p:cNvSpPr txBox="1"/>
          <p:nvPr/>
        </p:nvSpPr>
        <p:spPr>
          <a:xfrm>
            <a:off x="1082174" y="9251709"/>
            <a:ext cx="17199476" cy="1138773"/>
          </a:xfrm>
          <a:prstGeom prst="rect">
            <a:avLst/>
          </a:prstGeom>
          <a:noFill/>
        </p:spPr>
        <p:txBody>
          <a:bodyPr wrap="square" rtlCol="0">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Key result:</a:t>
            </a:r>
          </a:p>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Combined effects of lagged leverage ratio and 3-month interbank lending rate (LIBOR) on lending growth –</a:t>
            </a:r>
            <a:r>
              <a:rPr lang="en-US" sz="2200" b="1" dirty="0">
                <a:solidFill>
                  <a:srgbClr val="FF0000"/>
                </a:solidFill>
                <a:latin typeface="Arial" panose="020B0604020202020204" pitchFamily="34" charset="0"/>
                <a:cs typeface="Arial" panose="020B0604020202020204" pitchFamily="34" charset="0"/>
              </a:rPr>
              <a:t>negative!</a:t>
            </a:r>
          </a:p>
          <a:p>
            <a:pPr marL="342900" indent="-342900">
              <a:buFont typeface="Arial" panose="020B0604020202020204" pitchFamily="34" charset="0"/>
              <a:buChar char="•"/>
            </a:pPr>
            <a:r>
              <a:rPr lang="en-US" sz="2200" b="1" dirty="0">
                <a:solidFill>
                  <a:srgbClr val="FF0000"/>
                </a:solidFill>
                <a:latin typeface="Arial" panose="020B0604020202020204" pitchFamily="34" charset="0"/>
                <a:cs typeface="Arial" panose="020B0604020202020204" pitchFamily="34" charset="0"/>
              </a:rPr>
              <a:t>Same as authors’ findings (standard leverage)</a:t>
            </a:r>
            <a:endParaRPr lang="en-US" sz="2400" b="1" dirty="0">
              <a:solidFill>
                <a:srgbClr val="FF0000"/>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17A1BF87-4CA9-FA51-0340-669F4767593E}"/>
              </a:ext>
            </a:extLst>
          </p:cNvPr>
          <p:cNvSpPr txBox="1"/>
          <p:nvPr/>
        </p:nvSpPr>
        <p:spPr>
          <a:xfrm>
            <a:off x="1060450" y="1627893"/>
            <a:ext cx="16687800" cy="584775"/>
          </a:xfrm>
          <a:prstGeom prst="rect">
            <a:avLst/>
          </a:prstGeom>
          <a:noFill/>
        </p:spPr>
        <p:txBody>
          <a:bodyPr wrap="square">
            <a:spAutoFit/>
          </a:bodyPr>
          <a:lstStyle/>
          <a:p>
            <a:pPr marL="457200" indent="-457200">
              <a:buClr>
                <a:srgbClr val="0070C0"/>
              </a:buClr>
              <a:buFont typeface="Wingdings" panose="05000000000000000000" pitchFamily="2" charset="2"/>
              <a:buChar char="§"/>
            </a:pPr>
            <a:r>
              <a:rPr lang="en-US" sz="3200" b="1" u="none" strike="noStrike" baseline="0" dirty="0">
                <a:solidFill>
                  <a:srgbClr val="000000"/>
                </a:solidFill>
                <a:latin typeface="Arial" panose="020B0604020202020204" pitchFamily="34" charset="0"/>
                <a:cs typeface="Arial" panose="020B0604020202020204" pitchFamily="34" charset="0"/>
              </a:rPr>
              <a:t>The effect of bank capital in the monetary transmission mechanism </a:t>
            </a:r>
          </a:p>
        </p:txBody>
      </p:sp>
      <p:sp>
        <p:nvSpPr>
          <p:cNvPr id="7" name="TextBox 6">
            <a:extLst>
              <a:ext uri="{FF2B5EF4-FFF2-40B4-BE49-F238E27FC236}">
                <a16:creationId xmlns:a16="http://schemas.microsoft.com/office/drawing/2014/main" id="{09C059CD-C43E-ADD9-D949-C40F9432FAD1}"/>
              </a:ext>
            </a:extLst>
          </p:cNvPr>
          <p:cNvSpPr txBox="1"/>
          <p:nvPr/>
        </p:nvSpPr>
        <p:spPr>
          <a:xfrm flipH="1">
            <a:off x="13862050" y="3673475"/>
            <a:ext cx="5257800" cy="4216539"/>
          </a:xfrm>
          <a:prstGeom prst="rect">
            <a:avLst/>
          </a:prstGeom>
          <a:noFill/>
        </p:spPr>
        <p:txBody>
          <a:bodyPr wrap="square" rtlCol="0">
            <a:spAutoFit/>
          </a:bodyPr>
          <a:lstStyle/>
          <a:p>
            <a:pPr algn="just"/>
            <a:r>
              <a:rPr lang="en-US" sz="2400" b="1" dirty="0">
                <a:solidFill>
                  <a:srgbClr val="174591"/>
                </a:solidFill>
                <a:latin typeface="Arial" panose="020B0604020202020204" pitchFamily="34" charset="0"/>
                <a:cs typeface="Arial" panose="020B0604020202020204" pitchFamily="34" charset="0"/>
              </a:rPr>
              <a:t>Possible reasons: </a:t>
            </a:r>
          </a:p>
          <a:p>
            <a:pPr algn="just"/>
            <a:endParaRPr lang="en-US" sz="2400" b="1" dirty="0">
              <a:solidFill>
                <a:srgbClr val="174591"/>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200" dirty="0">
                <a:latin typeface="Arial" panose="020B0604020202020204" pitchFamily="34" charset="0"/>
                <a:cs typeface="Arial" panose="020B0604020202020204" pitchFamily="34" charset="0"/>
              </a:rPr>
              <a:t>Increased financial risk</a:t>
            </a:r>
          </a:p>
          <a:p>
            <a:pPr marL="342900" indent="-342900" algn="just">
              <a:buFont typeface="Arial" panose="020B0604020202020204" pitchFamily="34" charset="0"/>
              <a:buChar char="•"/>
            </a:pPr>
            <a:r>
              <a:rPr lang="en-US" sz="2200" dirty="0">
                <a:latin typeface="Arial" panose="020B0604020202020204" pitchFamily="34" charset="0"/>
                <a:cs typeface="Arial" panose="020B0604020202020204" pitchFamily="34" charset="0"/>
              </a:rPr>
              <a:t>Reduced liquidity, or</a:t>
            </a:r>
          </a:p>
          <a:p>
            <a:pPr marL="342900" indent="-342900" algn="just">
              <a:buFont typeface="Arial" panose="020B0604020202020204" pitchFamily="34" charset="0"/>
              <a:buChar char="•"/>
            </a:pPr>
            <a:r>
              <a:rPr lang="en-US" sz="2200" dirty="0">
                <a:latin typeface="Arial" panose="020B0604020202020204" pitchFamily="34" charset="0"/>
                <a:cs typeface="Arial" panose="020B0604020202020204" pitchFamily="34" charset="0"/>
              </a:rPr>
              <a:t>Tighter credit conditions</a:t>
            </a:r>
          </a:p>
          <a:p>
            <a:pPr marL="342900" indent="-342900">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200" dirty="0">
                <a:latin typeface="Arial" panose="020B0604020202020204" pitchFamily="34" charset="0"/>
                <a:cs typeface="Arial" panose="020B0604020202020204" pitchFamily="34" charset="0"/>
              </a:rPr>
              <a:t>Low-capitalized banks are therefore more exposed to asymmetric information problems and have less capacity to shield their credit relationships </a:t>
            </a:r>
            <a:r>
              <a:rPr lang="en-US" sz="2200" dirty="0">
                <a:solidFill>
                  <a:srgbClr val="FF0000"/>
                </a:solidFill>
                <a:latin typeface="Arial" panose="020B0604020202020204" pitchFamily="34" charset="0"/>
                <a:cs typeface="Arial" panose="020B0604020202020204" pitchFamily="34" charset="0"/>
              </a:rPr>
              <a:t>(Jayaratne and Morgan, 2000; </a:t>
            </a:r>
            <a:r>
              <a:rPr lang="en-US" sz="2200" dirty="0" err="1">
                <a:solidFill>
                  <a:srgbClr val="FF0000"/>
                </a:solidFill>
                <a:latin typeface="Arial" panose="020B0604020202020204" pitchFamily="34" charset="0"/>
                <a:cs typeface="Arial" panose="020B0604020202020204" pitchFamily="34" charset="0"/>
              </a:rPr>
              <a:t>Kishan</a:t>
            </a:r>
            <a:r>
              <a:rPr lang="en-US" sz="2200" dirty="0">
                <a:solidFill>
                  <a:srgbClr val="FF0000"/>
                </a:solidFill>
                <a:latin typeface="Arial" panose="020B0604020202020204" pitchFamily="34" charset="0"/>
                <a:cs typeface="Arial" panose="020B0604020202020204" pitchFamily="34" charset="0"/>
              </a:rPr>
              <a:t> and </a:t>
            </a:r>
            <a:r>
              <a:rPr lang="en-US" sz="2200" dirty="0" err="1">
                <a:solidFill>
                  <a:srgbClr val="FF0000"/>
                </a:solidFill>
                <a:latin typeface="Arial" panose="020B0604020202020204" pitchFamily="34" charset="0"/>
                <a:cs typeface="Arial" panose="020B0604020202020204" pitchFamily="34" charset="0"/>
              </a:rPr>
              <a:t>Opiela</a:t>
            </a:r>
            <a:r>
              <a:rPr lang="en-US" sz="2200" dirty="0">
                <a:solidFill>
                  <a:srgbClr val="FF0000"/>
                </a:solidFill>
                <a:latin typeface="Arial" panose="020B0604020202020204" pitchFamily="34" charset="0"/>
                <a:cs typeface="Arial" panose="020B0604020202020204" pitchFamily="34" charset="0"/>
              </a:rPr>
              <a:t>, 2000 ).</a:t>
            </a:r>
          </a:p>
        </p:txBody>
      </p:sp>
      <p:pic>
        <p:nvPicPr>
          <p:cNvPr id="14" name="Picture 13">
            <a:extLst>
              <a:ext uri="{FF2B5EF4-FFF2-40B4-BE49-F238E27FC236}">
                <a16:creationId xmlns:a16="http://schemas.microsoft.com/office/drawing/2014/main" id="{8EBAA879-F06F-F9A8-EDCB-A1CBDFEF2054}"/>
              </a:ext>
            </a:extLst>
          </p:cNvPr>
          <p:cNvPicPr>
            <a:picLocks noChangeAspect="1"/>
          </p:cNvPicPr>
          <p:nvPr/>
        </p:nvPicPr>
        <p:blipFill>
          <a:blip r:embed="rId3"/>
          <a:stretch>
            <a:fillRect/>
          </a:stretch>
        </p:blipFill>
        <p:spPr>
          <a:xfrm>
            <a:off x="1217346" y="2291756"/>
            <a:ext cx="11958904" cy="6781958"/>
          </a:xfrm>
          <a:prstGeom prst="rect">
            <a:avLst/>
          </a:prstGeom>
        </p:spPr>
      </p:pic>
    </p:spTree>
    <p:extLst>
      <p:ext uri="{BB962C8B-B14F-4D97-AF65-F5344CB8AC3E}">
        <p14:creationId xmlns:p14="http://schemas.microsoft.com/office/powerpoint/2010/main" val="33606636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1">
            <a:extLst>
              <a:ext uri="{FF2B5EF4-FFF2-40B4-BE49-F238E27FC236}">
                <a16:creationId xmlns:a16="http://schemas.microsoft.com/office/drawing/2014/main" id="{5F2B2693-7448-9589-EC26-51D94A76FD1A}"/>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5" name="object 35">
            <a:extLst>
              <a:ext uri="{FF2B5EF4-FFF2-40B4-BE49-F238E27FC236}">
                <a16:creationId xmlns:a16="http://schemas.microsoft.com/office/drawing/2014/main" id="{2BC4501D-5966-BB2B-1262-08D58CA9DD8A}"/>
              </a:ext>
            </a:extLst>
          </p:cNvPr>
          <p:cNvSpPr txBox="1">
            <a:spLocks noGrp="1"/>
          </p:cNvSpPr>
          <p:nvPr>
            <p:ph type="sldNum" sz="quarter" idx="7"/>
          </p:nvPr>
        </p:nvSpPr>
        <p:spPr>
          <a:xfrm>
            <a:off x="19500851" y="10997078"/>
            <a:ext cx="269586"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34</a:t>
            </a:fld>
            <a:endParaRPr spc="-130" dirty="0"/>
          </a:p>
        </p:txBody>
      </p:sp>
      <p:sp>
        <p:nvSpPr>
          <p:cNvPr id="9" name="Rectangle 8">
            <a:extLst>
              <a:ext uri="{FF2B5EF4-FFF2-40B4-BE49-F238E27FC236}">
                <a16:creationId xmlns:a16="http://schemas.microsoft.com/office/drawing/2014/main" id="{F0B34CF7-E3C5-6D0E-A9C0-E2529168B7D6}"/>
              </a:ext>
            </a:extLst>
          </p:cNvPr>
          <p:cNvSpPr/>
          <p:nvPr/>
        </p:nvSpPr>
        <p:spPr>
          <a:xfrm>
            <a:off x="0" y="-1"/>
            <a:ext cx="10204450" cy="10903527"/>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bject 2">
            <a:extLst>
              <a:ext uri="{FF2B5EF4-FFF2-40B4-BE49-F238E27FC236}">
                <a16:creationId xmlns:a16="http://schemas.microsoft.com/office/drawing/2014/main" id="{0447C28F-5A45-E1E7-3C5B-4706802519F8}"/>
              </a:ext>
            </a:extLst>
          </p:cNvPr>
          <p:cNvSpPr/>
          <p:nvPr/>
        </p:nvSpPr>
        <p:spPr>
          <a:xfrm>
            <a:off x="0" y="-8949"/>
            <a:ext cx="7766050" cy="10912475"/>
          </a:xfrm>
          <a:custGeom>
            <a:avLst/>
            <a:gdLst/>
            <a:ahLst/>
            <a:cxnLst/>
            <a:rect l="l" t="t" r="r" b="b"/>
            <a:pathLst>
              <a:path w="8221980" h="10940415">
                <a:moveTo>
                  <a:pt x="8221834" y="0"/>
                </a:moveTo>
                <a:lnTo>
                  <a:pt x="0" y="0"/>
                </a:lnTo>
                <a:lnTo>
                  <a:pt x="0" y="10939827"/>
                </a:lnTo>
                <a:lnTo>
                  <a:pt x="8221834" y="10939827"/>
                </a:lnTo>
                <a:lnTo>
                  <a:pt x="8221834" y="0"/>
                </a:lnTo>
                <a:close/>
              </a:path>
            </a:pathLst>
          </a:custGeom>
          <a:solidFill>
            <a:schemeClr val="accent1">
              <a:lumMod val="75000"/>
            </a:schemeClr>
          </a:solidFill>
          <a:ln>
            <a:solidFill>
              <a:schemeClr val="accent1">
                <a:lumMod val="75000"/>
              </a:schemeClr>
            </a:solidFill>
          </a:ln>
        </p:spPr>
        <p:txBody>
          <a:bodyPr wrap="square" lIns="0" tIns="0" rIns="0" bIns="0" rtlCol="0"/>
          <a:lstStyle/>
          <a:p>
            <a:endParaRPr/>
          </a:p>
        </p:txBody>
      </p:sp>
      <p:sp>
        <p:nvSpPr>
          <p:cNvPr id="7" name="Title 1">
            <a:extLst>
              <a:ext uri="{FF2B5EF4-FFF2-40B4-BE49-F238E27FC236}">
                <a16:creationId xmlns:a16="http://schemas.microsoft.com/office/drawing/2014/main" id="{83C492B7-A4AE-5041-84FD-9E03F125E080}"/>
              </a:ext>
            </a:extLst>
          </p:cNvPr>
          <p:cNvSpPr txBox="1">
            <a:spLocks/>
          </p:cNvSpPr>
          <p:nvPr/>
        </p:nvSpPr>
        <p:spPr>
          <a:xfrm>
            <a:off x="1898650" y="4054475"/>
            <a:ext cx="4724400" cy="1846659"/>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r>
              <a:rPr lang="en-US" sz="6000" b="1" kern="0" dirty="0">
                <a:latin typeface="Arial" panose="020B0604020202020204" pitchFamily="34" charset="0"/>
                <a:cs typeface="Arial" panose="020B0604020202020204" pitchFamily="34" charset="0"/>
              </a:rPr>
              <a:t>Conclusion </a:t>
            </a:r>
          </a:p>
          <a:p>
            <a:r>
              <a:rPr lang="en-US" sz="6000" b="1" kern="0" dirty="0">
                <a:latin typeface="Arial" panose="020B0604020202020204" pitchFamily="34" charset="0"/>
                <a:cs typeface="Arial" panose="020B0604020202020204" pitchFamily="34" charset="0"/>
              </a:rPr>
              <a:t>&amp; Findings</a:t>
            </a:r>
          </a:p>
        </p:txBody>
      </p:sp>
      <p:grpSp>
        <p:nvGrpSpPr>
          <p:cNvPr id="15" name="Group 14">
            <a:extLst>
              <a:ext uri="{FF2B5EF4-FFF2-40B4-BE49-F238E27FC236}">
                <a16:creationId xmlns:a16="http://schemas.microsoft.com/office/drawing/2014/main" id="{A64441D1-7B44-4B4F-74DC-7D108AF6CC9E}"/>
              </a:ext>
            </a:extLst>
          </p:cNvPr>
          <p:cNvGrpSpPr/>
          <p:nvPr/>
        </p:nvGrpSpPr>
        <p:grpSpPr>
          <a:xfrm>
            <a:off x="9564370" y="1235075"/>
            <a:ext cx="1284501" cy="8492761"/>
            <a:chOff x="9564370" y="1642474"/>
            <a:chExt cx="1284501" cy="8492761"/>
          </a:xfrm>
          <a:solidFill>
            <a:schemeClr val="accent1">
              <a:lumMod val="60000"/>
              <a:lumOff val="40000"/>
            </a:schemeClr>
          </a:solidFill>
        </p:grpSpPr>
        <p:sp>
          <p:nvSpPr>
            <p:cNvPr id="10" name="Oval 9">
              <a:extLst>
                <a:ext uri="{FF2B5EF4-FFF2-40B4-BE49-F238E27FC236}">
                  <a16:creationId xmlns:a16="http://schemas.microsoft.com/office/drawing/2014/main" id="{15D78A74-B64D-4922-6BAB-2602068547D8}"/>
                </a:ext>
              </a:extLst>
            </p:cNvPr>
            <p:cNvSpPr/>
            <p:nvPr/>
          </p:nvSpPr>
          <p:spPr>
            <a:xfrm>
              <a:off x="9564370" y="1642474"/>
              <a:ext cx="1280160" cy="1280160"/>
            </a:xfrm>
            <a:prstGeom prst="ellipse">
              <a:avLst/>
            </a:prstGeom>
            <a:gr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E1A31E9-11DE-904E-125D-7112666C8AFA}"/>
                </a:ext>
              </a:extLst>
            </p:cNvPr>
            <p:cNvSpPr/>
            <p:nvPr/>
          </p:nvSpPr>
          <p:spPr>
            <a:xfrm>
              <a:off x="9564370" y="3445624"/>
              <a:ext cx="1280160" cy="1280160"/>
            </a:xfrm>
            <a:prstGeom prst="ellipse">
              <a:avLst/>
            </a:prstGeom>
            <a:gr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3089A69-E141-B40C-1F02-A8FA5D4FD168}"/>
                </a:ext>
              </a:extLst>
            </p:cNvPr>
            <p:cNvSpPr/>
            <p:nvPr/>
          </p:nvSpPr>
          <p:spPr>
            <a:xfrm>
              <a:off x="9568711" y="5248774"/>
              <a:ext cx="1280160" cy="1280160"/>
            </a:xfrm>
            <a:prstGeom prst="ellipse">
              <a:avLst/>
            </a:prstGeom>
            <a:gr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995D1D5-76BC-B3C4-E95F-09FA7755B7AB}"/>
                </a:ext>
              </a:extLst>
            </p:cNvPr>
            <p:cNvSpPr/>
            <p:nvPr/>
          </p:nvSpPr>
          <p:spPr>
            <a:xfrm>
              <a:off x="9564370" y="7051924"/>
              <a:ext cx="1280160" cy="1280160"/>
            </a:xfrm>
            <a:prstGeom prst="ellipse">
              <a:avLst/>
            </a:prstGeom>
            <a:gr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33809ED-A93B-68F5-A351-DBACBD81F4E9}"/>
                </a:ext>
              </a:extLst>
            </p:cNvPr>
            <p:cNvSpPr/>
            <p:nvPr/>
          </p:nvSpPr>
          <p:spPr>
            <a:xfrm>
              <a:off x="9564370" y="8855075"/>
              <a:ext cx="1280160" cy="1280160"/>
            </a:xfrm>
            <a:prstGeom prst="ellipse">
              <a:avLst/>
            </a:prstGeom>
            <a:gr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121603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CCF5D2-BCFA-DB77-DEDF-D9F13718D0E1}"/>
              </a:ext>
            </a:extLst>
          </p:cNvPr>
          <p:cNvSpPr txBox="1">
            <a:spLocks/>
          </p:cNvSpPr>
          <p:nvPr/>
        </p:nvSpPr>
        <p:spPr>
          <a:xfrm>
            <a:off x="1207654" y="625475"/>
            <a:ext cx="12268200" cy="923330"/>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r>
              <a:rPr lang="en-US" sz="6000" b="1" kern="0" dirty="0">
                <a:solidFill>
                  <a:schemeClr val="accent1">
                    <a:lumMod val="75000"/>
                  </a:schemeClr>
                </a:solidFill>
                <a:latin typeface="Arial" panose="020B0604020202020204" pitchFamily="34" charset="0"/>
                <a:cs typeface="Arial" panose="020B0604020202020204" pitchFamily="34" charset="0"/>
              </a:rPr>
              <a:t>Summary of the findings</a:t>
            </a:r>
          </a:p>
        </p:txBody>
      </p:sp>
      <p:sp>
        <p:nvSpPr>
          <p:cNvPr id="5" name="object 35">
            <a:extLst>
              <a:ext uri="{FF2B5EF4-FFF2-40B4-BE49-F238E27FC236}">
                <a16:creationId xmlns:a16="http://schemas.microsoft.com/office/drawing/2014/main" id="{518A3A24-DBF0-8849-1C4C-81519FA24346}"/>
              </a:ext>
            </a:extLst>
          </p:cNvPr>
          <p:cNvSpPr txBox="1">
            <a:spLocks noGrp="1"/>
          </p:cNvSpPr>
          <p:nvPr>
            <p:ph type="sldNum" sz="quarter" idx="7"/>
          </p:nvPr>
        </p:nvSpPr>
        <p:spPr>
          <a:xfrm flipH="1">
            <a:off x="19577050" y="10988674"/>
            <a:ext cx="414091"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35</a:t>
            </a:fld>
            <a:endParaRPr spc="-130" dirty="0"/>
          </a:p>
        </p:txBody>
      </p:sp>
      <p:sp>
        <p:nvSpPr>
          <p:cNvPr id="6" name="object 11">
            <a:extLst>
              <a:ext uri="{FF2B5EF4-FFF2-40B4-BE49-F238E27FC236}">
                <a16:creationId xmlns:a16="http://schemas.microsoft.com/office/drawing/2014/main" id="{4BB5EE36-2819-9676-9635-587FB2E78423}"/>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grpSp>
        <p:nvGrpSpPr>
          <p:cNvPr id="78" name="Group 77">
            <a:extLst>
              <a:ext uri="{FF2B5EF4-FFF2-40B4-BE49-F238E27FC236}">
                <a16:creationId xmlns:a16="http://schemas.microsoft.com/office/drawing/2014/main" id="{C8BEC165-E6C4-6F09-DBF7-685BC58E2AAE}"/>
              </a:ext>
            </a:extLst>
          </p:cNvPr>
          <p:cNvGrpSpPr/>
          <p:nvPr/>
        </p:nvGrpSpPr>
        <p:grpSpPr>
          <a:xfrm>
            <a:off x="1365250" y="2073275"/>
            <a:ext cx="18211799" cy="8077200"/>
            <a:chOff x="1365250" y="2073275"/>
            <a:chExt cx="18211799" cy="8077200"/>
          </a:xfrm>
        </p:grpSpPr>
        <p:cxnSp>
          <p:nvCxnSpPr>
            <p:cNvPr id="21" name="Straight Connector 20">
              <a:extLst>
                <a:ext uri="{FF2B5EF4-FFF2-40B4-BE49-F238E27FC236}">
                  <a16:creationId xmlns:a16="http://schemas.microsoft.com/office/drawing/2014/main" id="{E98E523C-07D4-D3BA-099C-1E27C2B97999}"/>
                </a:ext>
              </a:extLst>
            </p:cNvPr>
            <p:cNvCxnSpPr>
              <a:cxnSpLocks/>
            </p:cNvCxnSpPr>
            <p:nvPr/>
          </p:nvCxnSpPr>
          <p:spPr>
            <a:xfrm>
              <a:off x="1746250" y="2620990"/>
              <a:ext cx="0" cy="7529485"/>
            </a:xfrm>
            <a:prstGeom prst="line">
              <a:avLst/>
            </a:prstGeom>
            <a:ln>
              <a:solidFill>
                <a:schemeClr val="bg1">
                  <a:lumMod val="65000"/>
                </a:schemeClr>
              </a:solidFill>
            </a:ln>
          </p:spPr>
          <p:style>
            <a:lnRef idx="2">
              <a:schemeClr val="dk1"/>
            </a:lnRef>
            <a:fillRef idx="0">
              <a:schemeClr val="dk1"/>
            </a:fillRef>
            <a:effectRef idx="1">
              <a:schemeClr val="dk1"/>
            </a:effectRef>
            <a:fontRef idx="minor">
              <a:schemeClr val="tx1"/>
            </a:fontRef>
          </p:style>
        </p:cxnSp>
        <p:sp>
          <p:nvSpPr>
            <p:cNvPr id="10" name="Oval 9">
              <a:extLst>
                <a:ext uri="{FF2B5EF4-FFF2-40B4-BE49-F238E27FC236}">
                  <a16:creationId xmlns:a16="http://schemas.microsoft.com/office/drawing/2014/main" id="{67D46C09-2883-2B49-E775-3CB25ED3CD73}"/>
                </a:ext>
              </a:extLst>
            </p:cNvPr>
            <p:cNvSpPr/>
            <p:nvPr/>
          </p:nvSpPr>
          <p:spPr>
            <a:xfrm>
              <a:off x="1365250" y="3588344"/>
              <a:ext cx="762000" cy="770931"/>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cs typeface="Arial" panose="020B0604020202020204" pitchFamily="34" charset="0"/>
                </a:rPr>
                <a:t>1</a:t>
              </a:r>
            </a:p>
          </p:txBody>
        </p:sp>
        <p:sp>
          <p:nvSpPr>
            <p:cNvPr id="16" name="Oval 15">
              <a:extLst>
                <a:ext uri="{FF2B5EF4-FFF2-40B4-BE49-F238E27FC236}">
                  <a16:creationId xmlns:a16="http://schemas.microsoft.com/office/drawing/2014/main" id="{28B263C6-D343-9C0A-6EE4-5D78932E7272}"/>
                </a:ext>
              </a:extLst>
            </p:cNvPr>
            <p:cNvSpPr/>
            <p:nvPr/>
          </p:nvSpPr>
          <p:spPr>
            <a:xfrm>
              <a:off x="1365250" y="4578944"/>
              <a:ext cx="762000" cy="77093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cs typeface="Arial" panose="020B0604020202020204" pitchFamily="34" charset="0"/>
                </a:rPr>
                <a:t>2</a:t>
              </a:r>
            </a:p>
          </p:txBody>
        </p:sp>
        <p:sp>
          <p:nvSpPr>
            <p:cNvPr id="17" name="Oval 16">
              <a:extLst>
                <a:ext uri="{FF2B5EF4-FFF2-40B4-BE49-F238E27FC236}">
                  <a16:creationId xmlns:a16="http://schemas.microsoft.com/office/drawing/2014/main" id="{7EBC51CA-8D26-8CA9-E535-7A80B26F760D}"/>
                </a:ext>
              </a:extLst>
            </p:cNvPr>
            <p:cNvSpPr/>
            <p:nvPr/>
          </p:nvSpPr>
          <p:spPr>
            <a:xfrm>
              <a:off x="1365250" y="5493344"/>
              <a:ext cx="762000" cy="77093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cs typeface="Arial" panose="020B0604020202020204" pitchFamily="34" charset="0"/>
                </a:rPr>
                <a:t>3</a:t>
              </a:r>
            </a:p>
          </p:txBody>
        </p:sp>
        <p:sp>
          <p:nvSpPr>
            <p:cNvPr id="18" name="Oval 17">
              <a:extLst>
                <a:ext uri="{FF2B5EF4-FFF2-40B4-BE49-F238E27FC236}">
                  <a16:creationId xmlns:a16="http://schemas.microsoft.com/office/drawing/2014/main" id="{15CE79FD-25E1-FDA5-1335-8599760F8E36}"/>
                </a:ext>
              </a:extLst>
            </p:cNvPr>
            <p:cNvSpPr/>
            <p:nvPr/>
          </p:nvSpPr>
          <p:spPr>
            <a:xfrm>
              <a:off x="1365250" y="6483944"/>
              <a:ext cx="762000" cy="77093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cs typeface="Arial" panose="020B0604020202020204" pitchFamily="34" charset="0"/>
                </a:rPr>
                <a:t>4</a:t>
              </a:r>
            </a:p>
          </p:txBody>
        </p:sp>
        <p:sp>
          <p:nvSpPr>
            <p:cNvPr id="19" name="Oval 18">
              <a:extLst>
                <a:ext uri="{FF2B5EF4-FFF2-40B4-BE49-F238E27FC236}">
                  <a16:creationId xmlns:a16="http://schemas.microsoft.com/office/drawing/2014/main" id="{187EF951-9A8E-477C-A9FB-36A0C278A6DD}"/>
                </a:ext>
              </a:extLst>
            </p:cNvPr>
            <p:cNvSpPr/>
            <p:nvPr/>
          </p:nvSpPr>
          <p:spPr>
            <a:xfrm>
              <a:off x="1365250" y="7483475"/>
              <a:ext cx="762000" cy="77093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cs typeface="Arial" panose="020B0604020202020204" pitchFamily="34" charset="0"/>
                </a:rPr>
                <a:t>5</a:t>
              </a:r>
            </a:p>
          </p:txBody>
        </p:sp>
        <p:sp>
          <p:nvSpPr>
            <p:cNvPr id="20" name="Oval 19">
              <a:extLst>
                <a:ext uri="{FF2B5EF4-FFF2-40B4-BE49-F238E27FC236}">
                  <a16:creationId xmlns:a16="http://schemas.microsoft.com/office/drawing/2014/main" id="{742E94AE-6575-A4BD-27C1-1E59506BF07A}"/>
                </a:ext>
              </a:extLst>
            </p:cNvPr>
            <p:cNvSpPr/>
            <p:nvPr/>
          </p:nvSpPr>
          <p:spPr>
            <a:xfrm>
              <a:off x="1365250" y="8474075"/>
              <a:ext cx="762000" cy="770931"/>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cs typeface="Arial" panose="020B0604020202020204" pitchFamily="34" charset="0"/>
                </a:rPr>
                <a:t>5</a:t>
              </a:r>
            </a:p>
          </p:txBody>
        </p:sp>
        <p:sp>
          <p:nvSpPr>
            <p:cNvPr id="23" name="TextBox 22">
              <a:extLst>
                <a:ext uri="{FF2B5EF4-FFF2-40B4-BE49-F238E27FC236}">
                  <a16:creationId xmlns:a16="http://schemas.microsoft.com/office/drawing/2014/main" id="{89BC87C4-1E51-218F-D328-3C11F956654C}"/>
                </a:ext>
              </a:extLst>
            </p:cNvPr>
            <p:cNvSpPr txBox="1"/>
            <p:nvPr/>
          </p:nvSpPr>
          <p:spPr>
            <a:xfrm flipH="1">
              <a:off x="2279653" y="3806765"/>
              <a:ext cx="9220197" cy="400110"/>
            </a:xfrm>
            <a:prstGeom prst="rect">
              <a:avLst/>
            </a:prstGeom>
            <a:noFill/>
          </p:spPr>
          <p:txBody>
            <a:bodyPr wrap="square" rtlCol="0">
              <a:spAutoFit/>
            </a:bodyPr>
            <a:lstStyle/>
            <a:p>
              <a:pPr algn="just"/>
              <a:r>
                <a:rPr lang="en-US" sz="2000" b="0" i="0" u="none" strike="noStrike" dirty="0">
                  <a:solidFill>
                    <a:srgbClr val="000000"/>
                  </a:solidFill>
                  <a:effectLst/>
                  <a:latin typeface="Arial" panose="020B0604020202020204" pitchFamily="34" charset="0"/>
                  <a:cs typeface="Arial" panose="020B0604020202020204" pitchFamily="34" charset="0"/>
                </a:rPr>
                <a:t>Bank equity has an elasticity of greater than one with respect to total assets</a:t>
              </a:r>
            </a:p>
          </p:txBody>
        </p:sp>
        <p:sp>
          <p:nvSpPr>
            <p:cNvPr id="24" name="Oval 23">
              <a:extLst>
                <a:ext uri="{FF2B5EF4-FFF2-40B4-BE49-F238E27FC236}">
                  <a16:creationId xmlns:a16="http://schemas.microsoft.com/office/drawing/2014/main" id="{F157CE56-DB33-07EC-1251-7EF03CF2EB4D}"/>
                </a:ext>
              </a:extLst>
            </p:cNvPr>
            <p:cNvSpPr/>
            <p:nvPr/>
          </p:nvSpPr>
          <p:spPr>
            <a:xfrm>
              <a:off x="15995650" y="2073275"/>
              <a:ext cx="2743197" cy="1401668"/>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Our Findings</a:t>
              </a:r>
            </a:p>
          </p:txBody>
        </p:sp>
        <p:sp>
          <p:nvSpPr>
            <p:cNvPr id="25" name="Rectangle 24">
              <a:extLst>
                <a:ext uri="{FF2B5EF4-FFF2-40B4-BE49-F238E27FC236}">
                  <a16:creationId xmlns:a16="http://schemas.microsoft.com/office/drawing/2014/main" id="{3D02D847-18FB-DE13-6D75-ACFB1C94D08C}"/>
                </a:ext>
              </a:extLst>
            </p:cNvPr>
            <p:cNvSpPr/>
            <p:nvPr/>
          </p:nvSpPr>
          <p:spPr>
            <a:xfrm>
              <a:off x="11804651" y="2176942"/>
              <a:ext cx="3581399" cy="122628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Author’s Findings</a:t>
              </a:r>
            </a:p>
          </p:txBody>
        </p:sp>
        <p:sp>
          <p:nvSpPr>
            <p:cNvPr id="26" name="TextBox 25">
              <a:extLst>
                <a:ext uri="{FF2B5EF4-FFF2-40B4-BE49-F238E27FC236}">
                  <a16:creationId xmlns:a16="http://schemas.microsoft.com/office/drawing/2014/main" id="{08593D46-67E9-010C-1CD8-5496A27B7FBF}"/>
                </a:ext>
              </a:extLst>
            </p:cNvPr>
            <p:cNvSpPr txBox="1"/>
            <p:nvPr/>
          </p:nvSpPr>
          <p:spPr>
            <a:xfrm flipH="1">
              <a:off x="2203450" y="4664075"/>
              <a:ext cx="9220197" cy="707886"/>
            </a:xfrm>
            <a:prstGeom prst="rect">
              <a:avLst/>
            </a:prstGeom>
            <a:noFill/>
          </p:spPr>
          <p:txBody>
            <a:bodyPr wrap="square" rtlCol="0">
              <a:spAutoFit/>
            </a:bodyPr>
            <a:lstStyle/>
            <a:p>
              <a:pPr algn="just"/>
              <a:r>
                <a:rPr lang="en-US" sz="2000" b="0" i="0" u="none" strike="noStrike" dirty="0">
                  <a:solidFill>
                    <a:srgbClr val="000000"/>
                  </a:solidFill>
                  <a:effectLst/>
                  <a:latin typeface="Arial" panose="020B0604020202020204" pitchFamily="34" charset="0"/>
                  <a:cs typeface="Arial" panose="020B0604020202020204" pitchFamily="34" charset="0"/>
                </a:rPr>
                <a:t>Bank equity is positively correlated with cyclical conditions. It increases in a boom and decreases in a bust</a:t>
              </a:r>
            </a:p>
          </p:txBody>
        </p:sp>
        <p:sp>
          <p:nvSpPr>
            <p:cNvPr id="27" name="TextBox 26">
              <a:extLst>
                <a:ext uri="{FF2B5EF4-FFF2-40B4-BE49-F238E27FC236}">
                  <a16:creationId xmlns:a16="http://schemas.microsoft.com/office/drawing/2014/main" id="{E8B230A9-8956-CCC3-3134-F8A252C0B28E}"/>
                </a:ext>
              </a:extLst>
            </p:cNvPr>
            <p:cNvSpPr txBox="1"/>
            <p:nvPr/>
          </p:nvSpPr>
          <p:spPr>
            <a:xfrm flipH="1">
              <a:off x="2203450" y="5654675"/>
              <a:ext cx="9220197" cy="400110"/>
            </a:xfrm>
            <a:prstGeom prst="rect">
              <a:avLst/>
            </a:prstGeom>
            <a:noFill/>
          </p:spPr>
          <p:txBody>
            <a:bodyPr wrap="square" rtlCol="0">
              <a:spAutoFit/>
            </a:bodyPr>
            <a:lstStyle/>
            <a:p>
              <a:r>
                <a:rPr lang="en-US" sz="2000" b="0" i="0" u="none" strike="noStrike" dirty="0">
                  <a:solidFill>
                    <a:srgbClr val="000000"/>
                  </a:solidFill>
                  <a:effectLst/>
                  <a:latin typeface="Arial" panose="020B0604020202020204" pitchFamily="34" charset="0"/>
                  <a:cs typeface="Arial" panose="020B0604020202020204" pitchFamily="34" charset="0"/>
                </a:rPr>
                <a:t>Less leveraged banks pay less for their debt funding</a:t>
              </a:r>
            </a:p>
          </p:txBody>
        </p:sp>
        <p:sp>
          <p:nvSpPr>
            <p:cNvPr id="28" name="TextBox 27">
              <a:extLst>
                <a:ext uri="{FF2B5EF4-FFF2-40B4-BE49-F238E27FC236}">
                  <a16:creationId xmlns:a16="http://schemas.microsoft.com/office/drawing/2014/main" id="{627456F2-080F-2AEA-E4F9-C946474CDCC3}"/>
                </a:ext>
              </a:extLst>
            </p:cNvPr>
            <p:cNvSpPr txBox="1"/>
            <p:nvPr/>
          </p:nvSpPr>
          <p:spPr>
            <a:xfrm flipH="1">
              <a:off x="2203450" y="6626165"/>
              <a:ext cx="9220197" cy="400110"/>
            </a:xfrm>
            <a:prstGeom prst="rect">
              <a:avLst/>
            </a:prstGeom>
            <a:noFill/>
          </p:spPr>
          <p:txBody>
            <a:bodyPr wrap="square" rtlCol="0">
              <a:spAutoFit/>
            </a:bodyPr>
            <a:lstStyle/>
            <a:p>
              <a:r>
                <a:rPr lang="en-US" sz="2000" b="0" i="0" u="none" strike="noStrike" dirty="0">
                  <a:solidFill>
                    <a:srgbClr val="000000"/>
                  </a:solidFill>
                  <a:effectLst/>
                  <a:latin typeface="Arial" panose="020B0604020202020204" pitchFamily="34" charset="0"/>
                  <a:cs typeface="Arial" panose="020B0604020202020204" pitchFamily="34" charset="0"/>
                </a:rPr>
                <a:t>Less leveraged banks get more debt funding</a:t>
              </a:r>
            </a:p>
          </p:txBody>
        </p:sp>
        <p:sp>
          <p:nvSpPr>
            <p:cNvPr id="29" name="TextBox 28">
              <a:extLst>
                <a:ext uri="{FF2B5EF4-FFF2-40B4-BE49-F238E27FC236}">
                  <a16:creationId xmlns:a16="http://schemas.microsoft.com/office/drawing/2014/main" id="{D69DE5DF-7A01-63CE-E04F-8B46AAA2CAA5}"/>
                </a:ext>
              </a:extLst>
            </p:cNvPr>
            <p:cNvSpPr txBox="1"/>
            <p:nvPr/>
          </p:nvSpPr>
          <p:spPr>
            <a:xfrm flipH="1">
              <a:off x="2203450" y="7692965"/>
              <a:ext cx="9220197" cy="400110"/>
            </a:xfrm>
            <a:prstGeom prst="rect">
              <a:avLst/>
            </a:prstGeom>
            <a:noFill/>
          </p:spPr>
          <p:txBody>
            <a:bodyPr wrap="square" rtlCol="0">
              <a:spAutoFit/>
            </a:bodyPr>
            <a:lstStyle/>
            <a:p>
              <a:r>
                <a:rPr lang="en-US" sz="2000" b="0" i="0" u="none" strike="noStrike" dirty="0">
                  <a:solidFill>
                    <a:srgbClr val="000000"/>
                  </a:solidFill>
                  <a:effectLst/>
                  <a:latin typeface="Arial" panose="020B0604020202020204" pitchFamily="34" charset="0"/>
                  <a:cs typeface="Arial" panose="020B0604020202020204" pitchFamily="34" charset="0"/>
                </a:rPr>
                <a:t>Less leveraged banks supply more lending</a:t>
              </a:r>
            </a:p>
          </p:txBody>
        </p:sp>
        <p:sp>
          <p:nvSpPr>
            <p:cNvPr id="30" name="TextBox 29">
              <a:extLst>
                <a:ext uri="{FF2B5EF4-FFF2-40B4-BE49-F238E27FC236}">
                  <a16:creationId xmlns:a16="http://schemas.microsoft.com/office/drawing/2014/main" id="{7064F340-689A-8CD2-3C77-E1F14651B7C2}"/>
                </a:ext>
              </a:extLst>
            </p:cNvPr>
            <p:cNvSpPr txBox="1"/>
            <p:nvPr/>
          </p:nvSpPr>
          <p:spPr>
            <a:xfrm flipH="1">
              <a:off x="2279653" y="8683565"/>
              <a:ext cx="9220197" cy="1015663"/>
            </a:xfrm>
            <a:prstGeom prst="rect">
              <a:avLst/>
            </a:prstGeom>
            <a:noFill/>
          </p:spPr>
          <p:txBody>
            <a:bodyPr wrap="square" rtlCol="0">
              <a:spAutoFit/>
            </a:bodyPr>
            <a:lstStyle/>
            <a:p>
              <a:pPr algn="just"/>
              <a:r>
                <a:rPr lang="en-US" sz="2000" b="0" i="0" u="none" strike="noStrike" dirty="0">
                  <a:solidFill>
                    <a:srgbClr val="000000"/>
                  </a:solidFill>
                  <a:effectLst/>
                  <a:latin typeface="Arial" panose="020B0604020202020204" pitchFamily="34" charset="0"/>
                  <a:cs typeface="Arial" panose="020B0604020202020204" pitchFamily="34" charset="0"/>
                </a:rPr>
                <a:t>The effects of (</a:t>
              </a:r>
              <a:r>
                <a:rPr lang="en-US" sz="2000" dirty="0">
                  <a:solidFill>
                    <a:srgbClr val="000000"/>
                  </a:solidFill>
                  <a:latin typeface="Arial" panose="020B0604020202020204" pitchFamily="34" charset="0"/>
                  <a:cs typeface="Arial" panose="020B0604020202020204" pitchFamily="34" charset="0"/>
                </a:rPr>
                <a:t>3</a:t>
              </a:r>
              <a:r>
                <a:rPr lang="en-US" sz="2000" b="0" i="0" u="none" strike="noStrike" dirty="0">
                  <a:solidFill>
                    <a:srgbClr val="000000"/>
                  </a:solidFill>
                  <a:effectLst/>
                  <a:latin typeface="Arial" panose="020B0604020202020204" pitchFamily="34" charset="0"/>
                  <a:cs typeface="Arial" panose="020B0604020202020204" pitchFamily="34" charset="0"/>
                </a:rPr>
                <a:t>)–(5) should be less pronounced (not significant) when controlling for market leverage, which is influenced by more volatile financial conditions</a:t>
              </a:r>
            </a:p>
          </p:txBody>
        </p:sp>
        <p:pic>
          <p:nvPicPr>
            <p:cNvPr id="39" name="Graphic 38" descr="Badge Tick1 with solid fill">
              <a:extLst>
                <a:ext uri="{FF2B5EF4-FFF2-40B4-BE49-F238E27FC236}">
                  <a16:creationId xmlns:a16="http://schemas.microsoft.com/office/drawing/2014/main" id="{4A71DF1D-3F45-95F5-8C14-8DFE35C7AC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231369" y="3597275"/>
              <a:ext cx="914400" cy="914400"/>
            </a:xfrm>
            <a:prstGeom prst="rect">
              <a:avLst/>
            </a:prstGeom>
          </p:spPr>
        </p:pic>
        <p:grpSp>
          <p:nvGrpSpPr>
            <p:cNvPr id="45" name="Group 44">
              <a:extLst>
                <a:ext uri="{FF2B5EF4-FFF2-40B4-BE49-F238E27FC236}">
                  <a16:creationId xmlns:a16="http://schemas.microsoft.com/office/drawing/2014/main" id="{442D026D-D8F9-7C16-30A4-32A363FD229A}"/>
                </a:ext>
              </a:extLst>
            </p:cNvPr>
            <p:cNvGrpSpPr/>
            <p:nvPr/>
          </p:nvGrpSpPr>
          <p:grpSpPr>
            <a:xfrm>
              <a:off x="12261850" y="3749675"/>
              <a:ext cx="2286000" cy="5486400"/>
              <a:chOff x="12261850" y="3749675"/>
              <a:chExt cx="2286000" cy="5486400"/>
            </a:xfrm>
          </p:grpSpPr>
          <p:sp>
            <p:nvSpPr>
              <p:cNvPr id="31" name="TextBox 30">
                <a:extLst>
                  <a:ext uri="{FF2B5EF4-FFF2-40B4-BE49-F238E27FC236}">
                    <a16:creationId xmlns:a16="http://schemas.microsoft.com/office/drawing/2014/main" id="{23C703E3-6600-46BF-A4E1-2F6600472004}"/>
                  </a:ext>
                </a:extLst>
              </p:cNvPr>
              <p:cNvSpPr txBox="1"/>
              <p:nvPr/>
            </p:nvSpPr>
            <p:spPr>
              <a:xfrm flipH="1">
                <a:off x="13100050" y="3749675"/>
                <a:ext cx="1402081" cy="461665"/>
              </a:xfrm>
              <a:prstGeom prst="rect">
                <a:avLst/>
              </a:prstGeom>
              <a:noFill/>
            </p:spPr>
            <p:txBody>
              <a:bodyPr wrap="square" rtlCol="0">
                <a:spAutoFit/>
              </a:bodyPr>
              <a:lstStyle/>
              <a:p>
                <a:r>
                  <a:rPr lang="en-US" sz="2400" b="1" dirty="0"/>
                  <a:t>TRUE</a:t>
                </a:r>
              </a:p>
            </p:txBody>
          </p:sp>
          <p:sp>
            <p:nvSpPr>
              <p:cNvPr id="33" name="TextBox 32">
                <a:extLst>
                  <a:ext uri="{FF2B5EF4-FFF2-40B4-BE49-F238E27FC236}">
                    <a16:creationId xmlns:a16="http://schemas.microsoft.com/office/drawing/2014/main" id="{38DE1EB9-FAA0-06F7-E209-179B00021BE5}"/>
                  </a:ext>
                </a:extLst>
              </p:cNvPr>
              <p:cNvSpPr txBox="1"/>
              <p:nvPr/>
            </p:nvSpPr>
            <p:spPr>
              <a:xfrm flipH="1">
                <a:off x="13145769" y="4583410"/>
                <a:ext cx="1402081" cy="461665"/>
              </a:xfrm>
              <a:prstGeom prst="rect">
                <a:avLst/>
              </a:prstGeom>
              <a:noFill/>
            </p:spPr>
            <p:txBody>
              <a:bodyPr wrap="square" rtlCol="0">
                <a:spAutoFit/>
              </a:bodyPr>
              <a:lstStyle/>
              <a:p>
                <a:r>
                  <a:rPr lang="en-US" sz="2400" b="1" dirty="0"/>
                  <a:t>TRUE</a:t>
                </a:r>
              </a:p>
            </p:txBody>
          </p:sp>
          <p:sp>
            <p:nvSpPr>
              <p:cNvPr id="34" name="TextBox 33">
                <a:extLst>
                  <a:ext uri="{FF2B5EF4-FFF2-40B4-BE49-F238E27FC236}">
                    <a16:creationId xmlns:a16="http://schemas.microsoft.com/office/drawing/2014/main" id="{09908CE8-CC66-0DD7-EC25-58274F2DE181}"/>
                  </a:ext>
                </a:extLst>
              </p:cNvPr>
              <p:cNvSpPr txBox="1"/>
              <p:nvPr/>
            </p:nvSpPr>
            <p:spPr>
              <a:xfrm flipH="1">
                <a:off x="13145769" y="5502275"/>
                <a:ext cx="1402081" cy="461665"/>
              </a:xfrm>
              <a:prstGeom prst="rect">
                <a:avLst/>
              </a:prstGeom>
              <a:noFill/>
            </p:spPr>
            <p:txBody>
              <a:bodyPr wrap="square" rtlCol="0">
                <a:spAutoFit/>
              </a:bodyPr>
              <a:lstStyle/>
              <a:p>
                <a:r>
                  <a:rPr lang="en-US" sz="2400" b="1" dirty="0"/>
                  <a:t>TRUE</a:t>
                </a:r>
              </a:p>
            </p:txBody>
          </p:sp>
          <p:sp>
            <p:nvSpPr>
              <p:cNvPr id="35" name="TextBox 34">
                <a:extLst>
                  <a:ext uri="{FF2B5EF4-FFF2-40B4-BE49-F238E27FC236}">
                    <a16:creationId xmlns:a16="http://schemas.microsoft.com/office/drawing/2014/main" id="{47298AA4-4750-A4C9-A42A-7F9FB0BD13F0}"/>
                  </a:ext>
                </a:extLst>
              </p:cNvPr>
              <p:cNvSpPr txBox="1"/>
              <p:nvPr/>
            </p:nvSpPr>
            <p:spPr>
              <a:xfrm flipH="1">
                <a:off x="13145769" y="6488410"/>
                <a:ext cx="1402081" cy="461665"/>
              </a:xfrm>
              <a:prstGeom prst="rect">
                <a:avLst/>
              </a:prstGeom>
              <a:noFill/>
            </p:spPr>
            <p:txBody>
              <a:bodyPr wrap="square" rtlCol="0">
                <a:spAutoFit/>
              </a:bodyPr>
              <a:lstStyle/>
              <a:p>
                <a:r>
                  <a:rPr lang="en-US" sz="2400" b="1" dirty="0"/>
                  <a:t>TRUE</a:t>
                </a:r>
              </a:p>
            </p:txBody>
          </p:sp>
          <p:sp>
            <p:nvSpPr>
              <p:cNvPr id="36" name="TextBox 35">
                <a:extLst>
                  <a:ext uri="{FF2B5EF4-FFF2-40B4-BE49-F238E27FC236}">
                    <a16:creationId xmlns:a16="http://schemas.microsoft.com/office/drawing/2014/main" id="{F7763759-9167-B138-ADC5-DAD90C4C7697}"/>
                  </a:ext>
                </a:extLst>
              </p:cNvPr>
              <p:cNvSpPr txBox="1"/>
              <p:nvPr/>
            </p:nvSpPr>
            <p:spPr>
              <a:xfrm flipH="1">
                <a:off x="13145769" y="7479010"/>
                <a:ext cx="1402081" cy="461665"/>
              </a:xfrm>
              <a:prstGeom prst="rect">
                <a:avLst/>
              </a:prstGeom>
              <a:noFill/>
            </p:spPr>
            <p:txBody>
              <a:bodyPr wrap="square" rtlCol="0">
                <a:spAutoFit/>
              </a:bodyPr>
              <a:lstStyle/>
              <a:p>
                <a:r>
                  <a:rPr lang="en-US" sz="2400" b="1" dirty="0"/>
                  <a:t>TRUE</a:t>
                </a:r>
              </a:p>
            </p:txBody>
          </p:sp>
          <p:sp>
            <p:nvSpPr>
              <p:cNvPr id="37" name="TextBox 36">
                <a:extLst>
                  <a:ext uri="{FF2B5EF4-FFF2-40B4-BE49-F238E27FC236}">
                    <a16:creationId xmlns:a16="http://schemas.microsoft.com/office/drawing/2014/main" id="{D3FEE136-7C38-1637-9081-DA0815A58855}"/>
                  </a:ext>
                </a:extLst>
              </p:cNvPr>
              <p:cNvSpPr txBox="1"/>
              <p:nvPr/>
            </p:nvSpPr>
            <p:spPr>
              <a:xfrm flipH="1">
                <a:off x="13100050" y="8545810"/>
                <a:ext cx="1402081" cy="461665"/>
              </a:xfrm>
              <a:prstGeom prst="rect">
                <a:avLst/>
              </a:prstGeom>
              <a:noFill/>
            </p:spPr>
            <p:txBody>
              <a:bodyPr wrap="square" rtlCol="0">
                <a:spAutoFit/>
              </a:bodyPr>
              <a:lstStyle/>
              <a:p>
                <a:r>
                  <a:rPr lang="en-US" sz="2400" b="1" dirty="0"/>
                  <a:t>TRUE</a:t>
                </a:r>
              </a:p>
            </p:txBody>
          </p:sp>
          <p:pic>
            <p:nvPicPr>
              <p:cNvPr id="40" name="Graphic 39" descr="Badge Tick1 with solid fill">
                <a:extLst>
                  <a:ext uri="{FF2B5EF4-FFF2-40B4-BE49-F238E27FC236}">
                    <a16:creationId xmlns:a16="http://schemas.microsoft.com/office/drawing/2014/main" id="{DA0F87A0-CAD6-3E66-DDC4-67D323A563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261850" y="4435475"/>
                <a:ext cx="914400" cy="914400"/>
              </a:xfrm>
              <a:prstGeom prst="rect">
                <a:avLst/>
              </a:prstGeom>
            </p:spPr>
          </p:pic>
          <p:pic>
            <p:nvPicPr>
              <p:cNvPr id="41" name="Graphic 40" descr="Badge Tick1 with solid fill">
                <a:extLst>
                  <a:ext uri="{FF2B5EF4-FFF2-40B4-BE49-F238E27FC236}">
                    <a16:creationId xmlns:a16="http://schemas.microsoft.com/office/drawing/2014/main" id="{F1F98C67-7946-1173-178A-FC0CC6B0101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261850" y="5349875"/>
                <a:ext cx="914400" cy="914400"/>
              </a:xfrm>
              <a:prstGeom prst="rect">
                <a:avLst/>
              </a:prstGeom>
            </p:spPr>
          </p:pic>
          <p:pic>
            <p:nvPicPr>
              <p:cNvPr id="42" name="Graphic 41" descr="Badge Tick1 with solid fill">
                <a:extLst>
                  <a:ext uri="{FF2B5EF4-FFF2-40B4-BE49-F238E27FC236}">
                    <a16:creationId xmlns:a16="http://schemas.microsoft.com/office/drawing/2014/main" id="{BDB851EE-8798-1B1B-B770-CC55966822B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261850" y="6264275"/>
                <a:ext cx="914400" cy="914400"/>
              </a:xfrm>
              <a:prstGeom prst="rect">
                <a:avLst/>
              </a:prstGeom>
            </p:spPr>
          </p:pic>
          <p:pic>
            <p:nvPicPr>
              <p:cNvPr id="43" name="Graphic 42" descr="Badge Tick1 with solid fill">
                <a:extLst>
                  <a:ext uri="{FF2B5EF4-FFF2-40B4-BE49-F238E27FC236}">
                    <a16:creationId xmlns:a16="http://schemas.microsoft.com/office/drawing/2014/main" id="{84056A67-3828-B421-C1D5-D53CE3ECB49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261850" y="7254875"/>
                <a:ext cx="914400" cy="914400"/>
              </a:xfrm>
              <a:prstGeom prst="rect">
                <a:avLst/>
              </a:prstGeom>
            </p:spPr>
          </p:pic>
          <p:pic>
            <p:nvPicPr>
              <p:cNvPr id="44" name="Graphic 43" descr="Badge Tick1 with solid fill">
                <a:extLst>
                  <a:ext uri="{FF2B5EF4-FFF2-40B4-BE49-F238E27FC236}">
                    <a16:creationId xmlns:a16="http://schemas.microsoft.com/office/drawing/2014/main" id="{F84CE8A4-6C90-BC73-C4E2-ED5E8E08C3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261850" y="8321675"/>
                <a:ext cx="914400" cy="914400"/>
              </a:xfrm>
              <a:prstGeom prst="rect">
                <a:avLst/>
              </a:prstGeom>
            </p:spPr>
          </p:pic>
        </p:grpSp>
        <p:sp>
          <p:nvSpPr>
            <p:cNvPr id="47" name="TextBox 46">
              <a:extLst>
                <a:ext uri="{FF2B5EF4-FFF2-40B4-BE49-F238E27FC236}">
                  <a16:creationId xmlns:a16="http://schemas.microsoft.com/office/drawing/2014/main" id="{BD585F51-7BAB-04FC-BB89-F139B57E71E7}"/>
                </a:ext>
              </a:extLst>
            </p:cNvPr>
            <p:cNvSpPr txBox="1"/>
            <p:nvPr/>
          </p:nvSpPr>
          <p:spPr>
            <a:xfrm flipH="1">
              <a:off x="17062450" y="3749675"/>
              <a:ext cx="1402081" cy="461665"/>
            </a:xfrm>
            <a:prstGeom prst="rect">
              <a:avLst/>
            </a:prstGeom>
            <a:noFill/>
          </p:spPr>
          <p:txBody>
            <a:bodyPr wrap="square" rtlCol="0">
              <a:spAutoFit/>
            </a:bodyPr>
            <a:lstStyle/>
            <a:p>
              <a:r>
                <a:rPr lang="en-US" sz="2400" b="1" dirty="0"/>
                <a:t>TRUE</a:t>
              </a:r>
            </a:p>
          </p:txBody>
        </p:sp>
        <p:sp>
          <p:nvSpPr>
            <p:cNvPr id="49" name="TextBox 48">
              <a:extLst>
                <a:ext uri="{FF2B5EF4-FFF2-40B4-BE49-F238E27FC236}">
                  <a16:creationId xmlns:a16="http://schemas.microsoft.com/office/drawing/2014/main" id="{3D17CF11-831B-F288-6F88-F65801D6844B}"/>
                </a:ext>
              </a:extLst>
            </p:cNvPr>
            <p:cNvSpPr txBox="1"/>
            <p:nvPr/>
          </p:nvSpPr>
          <p:spPr>
            <a:xfrm flipH="1">
              <a:off x="17108168" y="5349875"/>
              <a:ext cx="2468881" cy="830997"/>
            </a:xfrm>
            <a:prstGeom prst="rect">
              <a:avLst/>
            </a:prstGeom>
            <a:noFill/>
          </p:spPr>
          <p:txBody>
            <a:bodyPr wrap="square" rtlCol="0">
              <a:spAutoFit/>
            </a:bodyPr>
            <a:lstStyle/>
            <a:p>
              <a:r>
                <a:rPr lang="en-US" sz="2400" b="1" dirty="0"/>
                <a:t>Not necessarily (MP matters)</a:t>
              </a:r>
            </a:p>
          </p:txBody>
        </p:sp>
        <p:grpSp>
          <p:nvGrpSpPr>
            <p:cNvPr id="77" name="Group 76">
              <a:extLst>
                <a:ext uri="{FF2B5EF4-FFF2-40B4-BE49-F238E27FC236}">
                  <a16:creationId xmlns:a16="http://schemas.microsoft.com/office/drawing/2014/main" id="{C581D0AD-7B33-8CFB-F25A-FD1EFBD24FBF}"/>
                </a:ext>
              </a:extLst>
            </p:cNvPr>
            <p:cNvGrpSpPr/>
            <p:nvPr/>
          </p:nvGrpSpPr>
          <p:grpSpPr>
            <a:xfrm>
              <a:off x="16422369" y="8321675"/>
              <a:ext cx="2240281" cy="914400"/>
              <a:chOff x="16224250" y="8321675"/>
              <a:chExt cx="2240281" cy="914400"/>
            </a:xfrm>
          </p:grpSpPr>
          <p:sp>
            <p:nvSpPr>
              <p:cNvPr id="52" name="TextBox 51">
                <a:extLst>
                  <a:ext uri="{FF2B5EF4-FFF2-40B4-BE49-F238E27FC236}">
                    <a16:creationId xmlns:a16="http://schemas.microsoft.com/office/drawing/2014/main" id="{4BD6A6E2-5F1D-973F-121D-3258A8AA91C1}"/>
                  </a:ext>
                </a:extLst>
              </p:cNvPr>
              <p:cNvSpPr txBox="1"/>
              <p:nvPr/>
            </p:nvSpPr>
            <p:spPr>
              <a:xfrm flipH="1">
                <a:off x="17062450" y="8545810"/>
                <a:ext cx="1402081" cy="461665"/>
              </a:xfrm>
              <a:prstGeom prst="rect">
                <a:avLst/>
              </a:prstGeom>
              <a:noFill/>
            </p:spPr>
            <p:txBody>
              <a:bodyPr wrap="square" rtlCol="0">
                <a:spAutoFit/>
              </a:bodyPr>
              <a:lstStyle/>
              <a:p>
                <a:r>
                  <a:rPr lang="en-US" sz="2400" b="1" dirty="0"/>
                  <a:t>TRUE</a:t>
                </a:r>
              </a:p>
            </p:txBody>
          </p:sp>
          <p:pic>
            <p:nvPicPr>
              <p:cNvPr id="57" name="Graphic 56" descr="Badge Tick1 with solid fill">
                <a:extLst>
                  <a:ext uri="{FF2B5EF4-FFF2-40B4-BE49-F238E27FC236}">
                    <a16:creationId xmlns:a16="http://schemas.microsoft.com/office/drawing/2014/main" id="{E1352477-5B1A-FAFF-2EAB-827E192BF1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224250" y="8321675"/>
                <a:ext cx="914400" cy="914400"/>
              </a:xfrm>
              <a:prstGeom prst="rect">
                <a:avLst/>
              </a:prstGeom>
            </p:spPr>
          </p:pic>
        </p:grpSp>
        <p:pic>
          <p:nvPicPr>
            <p:cNvPr id="58" name="Graphic 57" descr="Badge Tick1 with solid fill">
              <a:extLst>
                <a:ext uri="{FF2B5EF4-FFF2-40B4-BE49-F238E27FC236}">
                  <a16:creationId xmlns:a16="http://schemas.microsoft.com/office/drawing/2014/main" id="{C3CDE648-1F11-4B2E-7B93-CD6DB2B4E9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148050" y="3521075"/>
              <a:ext cx="914400" cy="914400"/>
            </a:xfrm>
            <a:prstGeom prst="rect">
              <a:avLst/>
            </a:prstGeom>
          </p:spPr>
        </p:pic>
        <p:grpSp>
          <p:nvGrpSpPr>
            <p:cNvPr id="64" name="Group 63">
              <a:extLst>
                <a:ext uri="{FF2B5EF4-FFF2-40B4-BE49-F238E27FC236}">
                  <a16:creationId xmlns:a16="http://schemas.microsoft.com/office/drawing/2014/main" id="{A4742B52-608E-B7A9-3ED1-AABB937A1DD4}"/>
                </a:ext>
              </a:extLst>
            </p:cNvPr>
            <p:cNvGrpSpPr/>
            <p:nvPr/>
          </p:nvGrpSpPr>
          <p:grpSpPr>
            <a:xfrm>
              <a:off x="16178531" y="4435475"/>
              <a:ext cx="3169917" cy="914400"/>
              <a:chOff x="16178531" y="4435475"/>
              <a:chExt cx="3169917" cy="914400"/>
            </a:xfrm>
          </p:grpSpPr>
          <p:sp>
            <p:nvSpPr>
              <p:cNvPr id="48" name="TextBox 47">
                <a:extLst>
                  <a:ext uri="{FF2B5EF4-FFF2-40B4-BE49-F238E27FC236}">
                    <a16:creationId xmlns:a16="http://schemas.microsoft.com/office/drawing/2014/main" id="{C14360A7-EA22-861F-CBD9-268A463677DA}"/>
                  </a:ext>
                </a:extLst>
              </p:cNvPr>
              <p:cNvSpPr txBox="1"/>
              <p:nvPr/>
            </p:nvSpPr>
            <p:spPr>
              <a:xfrm flipH="1">
                <a:off x="17062449" y="4435475"/>
                <a:ext cx="2285999" cy="830997"/>
              </a:xfrm>
              <a:prstGeom prst="rect">
                <a:avLst/>
              </a:prstGeom>
              <a:noFill/>
            </p:spPr>
            <p:txBody>
              <a:bodyPr wrap="square" rtlCol="0">
                <a:spAutoFit/>
              </a:bodyPr>
              <a:lstStyle/>
              <a:p>
                <a:r>
                  <a:rPr lang="en-US" sz="2400" b="1" dirty="0"/>
                  <a:t>Opposite is also TRUE</a:t>
                </a:r>
              </a:p>
            </p:txBody>
          </p:sp>
          <p:pic>
            <p:nvPicPr>
              <p:cNvPr id="60" name="Graphic 59" descr="Badge Unfollow with solid fill">
                <a:extLst>
                  <a:ext uri="{FF2B5EF4-FFF2-40B4-BE49-F238E27FC236}">
                    <a16:creationId xmlns:a16="http://schemas.microsoft.com/office/drawing/2014/main" id="{5081AA87-90B8-A1AC-EB51-597C835FA25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6178531" y="4435475"/>
                <a:ext cx="914400" cy="914400"/>
              </a:xfrm>
              <a:prstGeom prst="rect">
                <a:avLst/>
              </a:prstGeom>
            </p:spPr>
          </p:pic>
        </p:grpSp>
        <p:pic>
          <p:nvPicPr>
            <p:cNvPr id="61" name="Graphic 60" descr="Badge Unfollow with solid fill">
              <a:extLst>
                <a:ext uri="{FF2B5EF4-FFF2-40B4-BE49-F238E27FC236}">
                  <a16:creationId xmlns:a16="http://schemas.microsoft.com/office/drawing/2014/main" id="{B41BAC39-2F7C-7B1C-2EE4-6F2CCD23E2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6224250" y="5273675"/>
              <a:ext cx="914400" cy="914400"/>
            </a:xfrm>
            <a:prstGeom prst="rect">
              <a:avLst/>
            </a:prstGeom>
          </p:spPr>
        </p:pic>
        <p:grpSp>
          <p:nvGrpSpPr>
            <p:cNvPr id="68" name="Group 67">
              <a:extLst>
                <a:ext uri="{FF2B5EF4-FFF2-40B4-BE49-F238E27FC236}">
                  <a16:creationId xmlns:a16="http://schemas.microsoft.com/office/drawing/2014/main" id="{3FB73FFB-77B3-17E4-9483-9D496125A783}"/>
                </a:ext>
              </a:extLst>
            </p:cNvPr>
            <p:cNvGrpSpPr/>
            <p:nvPr/>
          </p:nvGrpSpPr>
          <p:grpSpPr>
            <a:xfrm>
              <a:off x="16300450" y="6188075"/>
              <a:ext cx="3169918" cy="914400"/>
              <a:chOff x="16178531" y="4435475"/>
              <a:chExt cx="3169918" cy="914400"/>
            </a:xfrm>
          </p:grpSpPr>
          <p:sp>
            <p:nvSpPr>
              <p:cNvPr id="69" name="TextBox 68">
                <a:extLst>
                  <a:ext uri="{FF2B5EF4-FFF2-40B4-BE49-F238E27FC236}">
                    <a16:creationId xmlns:a16="http://schemas.microsoft.com/office/drawing/2014/main" id="{2678E548-E605-C5FA-5580-7BF9AC1B9BCC}"/>
                  </a:ext>
                </a:extLst>
              </p:cNvPr>
              <p:cNvSpPr txBox="1"/>
              <p:nvPr/>
            </p:nvSpPr>
            <p:spPr>
              <a:xfrm flipH="1">
                <a:off x="17092930" y="4435475"/>
                <a:ext cx="2255519" cy="830997"/>
              </a:xfrm>
              <a:prstGeom prst="rect">
                <a:avLst/>
              </a:prstGeom>
              <a:noFill/>
            </p:spPr>
            <p:txBody>
              <a:bodyPr wrap="square" rtlCol="0">
                <a:spAutoFit/>
              </a:bodyPr>
              <a:lstStyle/>
              <a:p>
                <a:r>
                  <a:rPr lang="en-US" sz="2400" b="1" dirty="0"/>
                  <a:t>Opposite is also TRUE</a:t>
                </a:r>
              </a:p>
            </p:txBody>
          </p:sp>
          <p:pic>
            <p:nvPicPr>
              <p:cNvPr id="70" name="Graphic 69" descr="Badge Unfollow with solid fill">
                <a:extLst>
                  <a:ext uri="{FF2B5EF4-FFF2-40B4-BE49-F238E27FC236}">
                    <a16:creationId xmlns:a16="http://schemas.microsoft.com/office/drawing/2014/main" id="{BB8700F4-BD23-BEAE-6E6B-637AC3F59A0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6178531" y="4435475"/>
                <a:ext cx="914400" cy="914400"/>
              </a:xfrm>
              <a:prstGeom prst="rect">
                <a:avLst/>
              </a:prstGeom>
            </p:spPr>
          </p:pic>
        </p:grpSp>
        <p:grpSp>
          <p:nvGrpSpPr>
            <p:cNvPr id="71" name="Group 70">
              <a:extLst>
                <a:ext uri="{FF2B5EF4-FFF2-40B4-BE49-F238E27FC236}">
                  <a16:creationId xmlns:a16="http://schemas.microsoft.com/office/drawing/2014/main" id="{22057B68-5756-E911-B80F-A9A7A7BAB572}"/>
                </a:ext>
              </a:extLst>
            </p:cNvPr>
            <p:cNvGrpSpPr/>
            <p:nvPr/>
          </p:nvGrpSpPr>
          <p:grpSpPr>
            <a:xfrm>
              <a:off x="16300450" y="7178675"/>
              <a:ext cx="3169918" cy="914400"/>
              <a:chOff x="16178531" y="4435475"/>
              <a:chExt cx="3169918" cy="914400"/>
            </a:xfrm>
          </p:grpSpPr>
          <p:sp>
            <p:nvSpPr>
              <p:cNvPr id="72" name="TextBox 71">
                <a:extLst>
                  <a:ext uri="{FF2B5EF4-FFF2-40B4-BE49-F238E27FC236}">
                    <a16:creationId xmlns:a16="http://schemas.microsoft.com/office/drawing/2014/main" id="{36732268-2855-2462-4B76-84E2840DD3EC}"/>
                  </a:ext>
                </a:extLst>
              </p:cNvPr>
              <p:cNvSpPr txBox="1"/>
              <p:nvPr/>
            </p:nvSpPr>
            <p:spPr>
              <a:xfrm flipH="1">
                <a:off x="17092930" y="4435475"/>
                <a:ext cx="2255519" cy="830997"/>
              </a:xfrm>
              <a:prstGeom prst="rect">
                <a:avLst/>
              </a:prstGeom>
              <a:noFill/>
            </p:spPr>
            <p:txBody>
              <a:bodyPr wrap="square" rtlCol="0">
                <a:spAutoFit/>
              </a:bodyPr>
              <a:lstStyle/>
              <a:p>
                <a:r>
                  <a:rPr lang="en-US" sz="2400" b="1" dirty="0"/>
                  <a:t>Not necessarily (efficiency)</a:t>
                </a:r>
              </a:p>
            </p:txBody>
          </p:sp>
          <p:pic>
            <p:nvPicPr>
              <p:cNvPr id="73" name="Graphic 72" descr="Badge Unfollow with solid fill">
                <a:extLst>
                  <a:ext uri="{FF2B5EF4-FFF2-40B4-BE49-F238E27FC236}">
                    <a16:creationId xmlns:a16="http://schemas.microsoft.com/office/drawing/2014/main" id="{67E6563E-4056-6D68-7E18-FC22DE87094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6178531" y="4435475"/>
                <a:ext cx="914400" cy="914400"/>
              </a:xfrm>
              <a:prstGeom prst="rect">
                <a:avLst/>
              </a:prstGeom>
            </p:spPr>
          </p:pic>
        </p:grpSp>
      </p:grpSp>
    </p:spTree>
    <p:extLst>
      <p:ext uri="{BB962C8B-B14F-4D97-AF65-F5344CB8AC3E}">
        <p14:creationId xmlns:p14="http://schemas.microsoft.com/office/powerpoint/2010/main" val="33902539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1">
            <a:extLst>
              <a:ext uri="{FF2B5EF4-FFF2-40B4-BE49-F238E27FC236}">
                <a16:creationId xmlns:a16="http://schemas.microsoft.com/office/drawing/2014/main" id="{5F2B2693-7448-9589-EC26-51D94A76FD1A}"/>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5" name="object 35">
            <a:extLst>
              <a:ext uri="{FF2B5EF4-FFF2-40B4-BE49-F238E27FC236}">
                <a16:creationId xmlns:a16="http://schemas.microsoft.com/office/drawing/2014/main" id="{2BC4501D-5966-BB2B-1262-08D58CA9DD8A}"/>
              </a:ext>
            </a:extLst>
          </p:cNvPr>
          <p:cNvSpPr txBox="1">
            <a:spLocks noGrp="1"/>
          </p:cNvSpPr>
          <p:nvPr>
            <p:ph type="sldNum" sz="quarter" idx="7"/>
          </p:nvPr>
        </p:nvSpPr>
        <p:spPr>
          <a:xfrm>
            <a:off x="19500851" y="10997078"/>
            <a:ext cx="269586"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36</a:t>
            </a:fld>
            <a:endParaRPr spc="-130" dirty="0"/>
          </a:p>
        </p:txBody>
      </p:sp>
      <p:sp>
        <p:nvSpPr>
          <p:cNvPr id="6" name="Title 1">
            <a:extLst>
              <a:ext uri="{FF2B5EF4-FFF2-40B4-BE49-F238E27FC236}">
                <a16:creationId xmlns:a16="http://schemas.microsoft.com/office/drawing/2014/main" id="{8C3B0996-B40B-7F40-73BA-95A88A2743D0}"/>
              </a:ext>
            </a:extLst>
          </p:cNvPr>
          <p:cNvSpPr txBox="1">
            <a:spLocks/>
          </p:cNvSpPr>
          <p:nvPr/>
        </p:nvSpPr>
        <p:spPr>
          <a:xfrm>
            <a:off x="1212850" y="777875"/>
            <a:ext cx="15240000" cy="830997"/>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r>
              <a:rPr lang="en-US" sz="5400" b="1" kern="0" dirty="0">
                <a:solidFill>
                  <a:schemeClr val="accent1">
                    <a:lumMod val="75000"/>
                  </a:schemeClr>
                </a:solidFill>
                <a:latin typeface="Arial" panose="020B0604020202020204" pitchFamily="34" charset="0"/>
                <a:cs typeface="Arial" panose="020B0604020202020204" pitchFamily="34" charset="0"/>
              </a:rPr>
              <a:t>Limitations and Future Research directions</a:t>
            </a:r>
          </a:p>
        </p:txBody>
      </p:sp>
      <p:grpSp>
        <p:nvGrpSpPr>
          <p:cNvPr id="12" name="Group 11">
            <a:extLst>
              <a:ext uri="{FF2B5EF4-FFF2-40B4-BE49-F238E27FC236}">
                <a16:creationId xmlns:a16="http://schemas.microsoft.com/office/drawing/2014/main" id="{C8D5DE0E-BA66-3994-F5D0-4E72B6837F9F}"/>
              </a:ext>
            </a:extLst>
          </p:cNvPr>
          <p:cNvGrpSpPr/>
          <p:nvPr/>
        </p:nvGrpSpPr>
        <p:grpSpPr>
          <a:xfrm>
            <a:off x="16849891" y="6534639"/>
            <a:ext cx="1279359" cy="3920636"/>
            <a:chOff x="16070229" y="5163981"/>
            <a:chExt cx="1279359" cy="3920636"/>
          </a:xfrm>
        </p:grpSpPr>
        <p:pic>
          <p:nvPicPr>
            <p:cNvPr id="9" name="Graphic 8" descr="Research with solid fill">
              <a:extLst>
                <a:ext uri="{FF2B5EF4-FFF2-40B4-BE49-F238E27FC236}">
                  <a16:creationId xmlns:a16="http://schemas.microsoft.com/office/drawing/2014/main" id="{AE0CCE50-D281-2528-3792-FFC71DB4E5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70229" y="6508779"/>
              <a:ext cx="1235947" cy="1235947"/>
            </a:xfrm>
            <a:prstGeom prst="rect">
              <a:avLst/>
            </a:prstGeom>
          </p:spPr>
        </p:pic>
        <p:pic>
          <p:nvPicPr>
            <p:cNvPr id="10" name="Graphic 9" descr="Research with solid fill">
              <a:extLst>
                <a:ext uri="{FF2B5EF4-FFF2-40B4-BE49-F238E27FC236}">
                  <a16:creationId xmlns:a16="http://schemas.microsoft.com/office/drawing/2014/main" id="{B232085F-E816-4315-BE81-2B92705F4F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113641" y="7848670"/>
              <a:ext cx="1235947" cy="1235947"/>
            </a:xfrm>
            <a:prstGeom prst="rect">
              <a:avLst/>
            </a:prstGeom>
          </p:spPr>
        </p:pic>
        <p:pic>
          <p:nvPicPr>
            <p:cNvPr id="11" name="Graphic 10" descr="Research with solid fill">
              <a:extLst>
                <a:ext uri="{FF2B5EF4-FFF2-40B4-BE49-F238E27FC236}">
                  <a16:creationId xmlns:a16="http://schemas.microsoft.com/office/drawing/2014/main" id="{C9055C19-6743-AAAA-6413-531989ECE2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70229" y="5163981"/>
              <a:ext cx="1235947" cy="1235947"/>
            </a:xfrm>
            <a:prstGeom prst="rect">
              <a:avLst/>
            </a:prstGeom>
          </p:spPr>
        </p:pic>
      </p:grpSp>
      <p:pic>
        <p:nvPicPr>
          <p:cNvPr id="18" name="Graphic 17" descr="Warning with solid fill">
            <a:extLst>
              <a:ext uri="{FF2B5EF4-FFF2-40B4-BE49-F238E27FC236}">
                <a16:creationId xmlns:a16="http://schemas.microsoft.com/office/drawing/2014/main" id="{32C68AD3-128F-BE52-EB97-45A0F9B7C99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8195" y="4664075"/>
            <a:ext cx="1234440" cy="1234440"/>
          </a:xfrm>
          <a:prstGeom prst="rect">
            <a:avLst/>
          </a:prstGeom>
        </p:spPr>
      </p:pic>
      <p:pic>
        <p:nvPicPr>
          <p:cNvPr id="19" name="Graphic 18" descr="Warning with solid fill">
            <a:extLst>
              <a:ext uri="{FF2B5EF4-FFF2-40B4-BE49-F238E27FC236}">
                <a16:creationId xmlns:a16="http://schemas.microsoft.com/office/drawing/2014/main" id="{4EF731BD-D170-855B-A6E5-55DE6FB78BB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68400" y="3368675"/>
            <a:ext cx="1234440" cy="1234440"/>
          </a:xfrm>
          <a:prstGeom prst="rect">
            <a:avLst/>
          </a:prstGeom>
        </p:spPr>
      </p:pic>
      <p:pic>
        <p:nvPicPr>
          <p:cNvPr id="20" name="Graphic 19" descr="Warning with solid fill">
            <a:extLst>
              <a:ext uri="{FF2B5EF4-FFF2-40B4-BE49-F238E27FC236}">
                <a16:creationId xmlns:a16="http://schemas.microsoft.com/office/drawing/2014/main" id="{9BD48D0B-B5C8-7DAC-947B-0689F653E15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68400" y="2074186"/>
            <a:ext cx="1234440" cy="1234440"/>
          </a:xfrm>
          <a:prstGeom prst="rect">
            <a:avLst/>
          </a:prstGeom>
        </p:spPr>
      </p:pic>
      <p:grpSp>
        <p:nvGrpSpPr>
          <p:cNvPr id="24" name="Group 23">
            <a:extLst>
              <a:ext uri="{FF2B5EF4-FFF2-40B4-BE49-F238E27FC236}">
                <a16:creationId xmlns:a16="http://schemas.microsoft.com/office/drawing/2014/main" id="{EC4FABDE-A4D9-C7E9-2C46-77310071E233}"/>
              </a:ext>
            </a:extLst>
          </p:cNvPr>
          <p:cNvGrpSpPr/>
          <p:nvPr/>
        </p:nvGrpSpPr>
        <p:grpSpPr>
          <a:xfrm>
            <a:off x="2889250" y="1889070"/>
            <a:ext cx="9144000" cy="4097323"/>
            <a:chOff x="2889250" y="1889070"/>
            <a:chExt cx="9144000" cy="4097323"/>
          </a:xfrm>
        </p:grpSpPr>
        <p:sp>
          <p:nvSpPr>
            <p:cNvPr id="21" name="Rectangle: Rounded Corners 20">
              <a:extLst>
                <a:ext uri="{FF2B5EF4-FFF2-40B4-BE49-F238E27FC236}">
                  <a16:creationId xmlns:a16="http://schemas.microsoft.com/office/drawing/2014/main" id="{34FEFA88-A330-CF9E-820D-B094BFC0BF4C}"/>
                </a:ext>
              </a:extLst>
            </p:cNvPr>
            <p:cNvSpPr/>
            <p:nvPr/>
          </p:nvSpPr>
          <p:spPr>
            <a:xfrm>
              <a:off x="2889250" y="1889070"/>
              <a:ext cx="9144000" cy="1419557"/>
            </a:xfrm>
            <a:prstGeom prst="roundRect">
              <a:avLst/>
            </a:prstGeom>
            <a:solidFill>
              <a:schemeClr val="bg1">
                <a:lumMod val="95000"/>
              </a:schemeClr>
            </a:solidFill>
            <a:ln>
              <a:solidFill>
                <a:schemeClr val="bg1">
                  <a:lumMod val="9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Small sample size and centric to the USA, Canada, UK and Germany</a:t>
              </a:r>
            </a:p>
            <a:p>
              <a:pPr marL="285750" indent="-285750" algn="just">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Didn’t adjust merger and acquisition</a:t>
              </a:r>
            </a:p>
            <a:p>
              <a:pPr marL="285750" indent="-285750" algn="just">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Public recapitalization during crisis moments</a:t>
              </a:r>
            </a:p>
            <a:p>
              <a:pPr marL="285750" indent="-285750" algn="just">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Linear interpolation to predict the missing values </a:t>
              </a:r>
            </a:p>
          </p:txBody>
        </p:sp>
        <p:sp>
          <p:nvSpPr>
            <p:cNvPr id="22" name="Rectangle: Rounded Corners 21">
              <a:extLst>
                <a:ext uri="{FF2B5EF4-FFF2-40B4-BE49-F238E27FC236}">
                  <a16:creationId xmlns:a16="http://schemas.microsoft.com/office/drawing/2014/main" id="{5DA1811F-E6D4-12D9-F325-E06BAF82022E}"/>
                </a:ext>
              </a:extLst>
            </p:cNvPr>
            <p:cNvSpPr/>
            <p:nvPr/>
          </p:nvSpPr>
          <p:spPr>
            <a:xfrm>
              <a:off x="2889250" y="4927708"/>
              <a:ext cx="9144000" cy="1058685"/>
            </a:xfrm>
            <a:prstGeom prst="roundRect">
              <a:avLst/>
            </a:prstGeom>
            <a:solidFill>
              <a:schemeClr val="bg1">
                <a:lumMod val="95000"/>
              </a:schemeClr>
            </a:solidFill>
            <a:ln>
              <a:solidFill>
                <a:schemeClr val="bg1">
                  <a:lumMod val="9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Countercyclical buffering for each country (country specific risk)</a:t>
              </a:r>
            </a:p>
            <a:p>
              <a:pPr marL="742950" lvl="1" indent="-285750" algn="just">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Tier 1 capital requirement stays same but CCYB changes overtime </a:t>
              </a:r>
            </a:p>
          </p:txBody>
        </p:sp>
        <p:sp>
          <p:nvSpPr>
            <p:cNvPr id="23" name="Rectangle: Rounded Corners 22">
              <a:extLst>
                <a:ext uri="{FF2B5EF4-FFF2-40B4-BE49-F238E27FC236}">
                  <a16:creationId xmlns:a16="http://schemas.microsoft.com/office/drawing/2014/main" id="{3A5F1C60-A808-B985-2E6A-E379C2AA9E93}"/>
                </a:ext>
              </a:extLst>
            </p:cNvPr>
            <p:cNvSpPr/>
            <p:nvPr/>
          </p:nvSpPr>
          <p:spPr>
            <a:xfrm>
              <a:off x="2889250" y="3588825"/>
              <a:ext cx="9144000" cy="1058685"/>
            </a:xfrm>
            <a:prstGeom prst="roundRect">
              <a:avLst/>
            </a:prstGeom>
            <a:solidFill>
              <a:schemeClr val="bg1">
                <a:lumMod val="95000"/>
              </a:schemeClr>
            </a:solidFill>
            <a:ln>
              <a:solidFill>
                <a:schemeClr val="bg1">
                  <a:lumMod val="9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Only GFC is considered as the financial crisis effects where data range covers Dotcom bubble (2001), GFC (2008-10), ESDC (2010-12), and COVID-19 (2020-2021)</a:t>
              </a:r>
            </a:p>
          </p:txBody>
        </p:sp>
      </p:grpSp>
      <p:grpSp>
        <p:nvGrpSpPr>
          <p:cNvPr id="25" name="Group 24">
            <a:extLst>
              <a:ext uri="{FF2B5EF4-FFF2-40B4-BE49-F238E27FC236}">
                <a16:creationId xmlns:a16="http://schemas.microsoft.com/office/drawing/2014/main" id="{0274E7A3-9A89-1AC0-EC5D-97178F67B99D}"/>
              </a:ext>
            </a:extLst>
          </p:cNvPr>
          <p:cNvGrpSpPr/>
          <p:nvPr/>
        </p:nvGrpSpPr>
        <p:grpSpPr>
          <a:xfrm>
            <a:off x="7156450" y="6629184"/>
            <a:ext cx="9144000" cy="3736452"/>
            <a:chOff x="2889250" y="2249941"/>
            <a:chExt cx="9144000" cy="3736452"/>
          </a:xfrm>
        </p:grpSpPr>
        <p:sp>
          <p:nvSpPr>
            <p:cNvPr id="26" name="Rectangle: Rounded Corners 25">
              <a:extLst>
                <a:ext uri="{FF2B5EF4-FFF2-40B4-BE49-F238E27FC236}">
                  <a16:creationId xmlns:a16="http://schemas.microsoft.com/office/drawing/2014/main" id="{1B61C0D8-6821-E290-A06F-878DAD841023}"/>
                </a:ext>
              </a:extLst>
            </p:cNvPr>
            <p:cNvSpPr/>
            <p:nvPr/>
          </p:nvSpPr>
          <p:spPr>
            <a:xfrm>
              <a:off x="2889250" y="2249941"/>
              <a:ext cx="9144000" cy="1058685"/>
            </a:xfrm>
            <a:prstGeom prst="roundRect">
              <a:avLst/>
            </a:prstGeom>
            <a:solidFill>
              <a:schemeClr val="bg1">
                <a:lumMod val="95000"/>
              </a:schemeClr>
            </a:solidFill>
            <a:ln>
              <a:solidFill>
                <a:schemeClr val="bg1">
                  <a:lumMod val="9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14550" lvl="4" indent="-285750" algn="just">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Considering cross banks interactions</a:t>
              </a:r>
            </a:p>
            <a:p>
              <a:pPr marL="2114550" lvl="4" indent="-285750" algn="just">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Risk taking behaviors (NPL/loan ratio)</a:t>
              </a:r>
            </a:p>
            <a:p>
              <a:pPr marL="2114550" lvl="4" indent="-285750" algn="just">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Sectoral and industrial consideration of banks </a:t>
              </a:r>
            </a:p>
          </p:txBody>
        </p:sp>
        <p:sp>
          <p:nvSpPr>
            <p:cNvPr id="27" name="Rectangle: Rounded Corners 26">
              <a:extLst>
                <a:ext uri="{FF2B5EF4-FFF2-40B4-BE49-F238E27FC236}">
                  <a16:creationId xmlns:a16="http://schemas.microsoft.com/office/drawing/2014/main" id="{4C9FAF7F-AEC6-54F6-E18F-85B22AAFB7ED}"/>
                </a:ext>
              </a:extLst>
            </p:cNvPr>
            <p:cNvSpPr/>
            <p:nvPr/>
          </p:nvSpPr>
          <p:spPr>
            <a:xfrm>
              <a:off x="2889250" y="4927708"/>
              <a:ext cx="9144000" cy="1058685"/>
            </a:xfrm>
            <a:prstGeom prst="roundRect">
              <a:avLst/>
            </a:prstGeom>
            <a:solidFill>
              <a:schemeClr val="bg1">
                <a:lumMod val="95000"/>
              </a:schemeClr>
            </a:solidFill>
            <a:ln>
              <a:solidFill>
                <a:schemeClr val="bg1">
                  <a:lumMod val="9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Data range and diversified samples (e.g., emerging markets)</a:t>
              </a:r>
            </a:p>
          </p:txBody>
        </p:sp>
        <p:sp>
          <p:nvSpPr>
            <p:cNvPr id="28" name="Rectangle: Rounded Corners 27">
              <a:extLst>
                <a:ext uri="{FF2B5EF4-FFF2-40B4-BE49-F238E27FC236}">
                  <a16:creationId xmlns:a16="http://schemas.microsoft.com/office/drawing/2014/main" id="{B076F61B-52A1-EC89-F523-CB34975987A9}"/>
                </a:ext>
              </a:extLst>
            </p:cNvPr>
            <p:cNvSpPr/>
            <p:nvPr/>
          </p:nvSpPr>
          <p:spPr>
            <a:xfrm>
              <a:off x="2889250" y="3588825"/>
              <a:ext cx="9144000" cy="1058685"/>
            </a:xfrm>
            <a:prstGeom prst="roundRect">
              <a:avLst/>
            </a:prstGeom>
            <a:solidFill>
              <a:schemeClr val="bg1">
                <a:lumMod val="95000"/>
              </a:schemeClr>
            </a:solidFill>
            <a:ln>
              <a:solidFill>
                <a:schemeClr val="bg1">
                  <a:lumMod val="9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Monetary policy tracking  -QE/QT</a:t>
              </a:r>
            </a:p>
            <a:p>
              <a:pPr marL="342900" indent="-342900" algn="just">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Bank rating </a:t>
              </a:r>
            </a:p>
            <a:p>
              <a:pPr marL="342900" indent="-342900" algn="just">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Systemic and non-or-mild systemic classifications </a:t>
              </a:r>
            </a:p>
          </p:txBody>
        </p:sp>
      </p:grpSp>
      <p:pic>
        <p:nvPicPr>
          <p:cNvPr id="30" name="Graphic 29" descr="Lightbulb and gear with solid fill">
            <a:extLst>
              <a:ext uri="{FF2B5EF4-FFF2-40B4-BE49-F238E27FC236}">
                <a16:creationId xmlns:a16="http://schemas.microsoft.com/office/drawing/2014/main" id="{024B8E8D-3A0B-3319-E855-05C9F073C85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014450" y="2290258"/>
            <a:ext cx="3429000" cy="3429000"/>
          </a:xfrm>
          <a:prstGeom prst="rect">
            <a:avLst/>
          </a:prstGeom>
        </p:spPr>
      </p:pic>
      <p:pic>
        <p:nvPicPr>
          <p:cNvPr id="2" name="Graphic 1" descr="Fork In Road with solid fill">
            <a:extLst>
              <a:ext uri="{FF2B5EF4-FFF2-40B4-BE49-F238E27FC236}">
                <a16:creationId xmlns:a16="http://schemas.microsoft.com/office/drawing/2014/main" id="{5B5A2084-9491-4500-12B0-2B3EC40C683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12850" y="6615905"/>
            <a:ext cx="3477807" cy="3477807"/>
          </a:xfrm>
          <a:prstGeom prst="rect">
            <a:avLst/>
          </a:prstGeom>
        </p:spPr>
      </p:pic>
    </p:spTree>
    <p:extLst>
      <p:ext uri="{BB962C8B-B14F-4D97-AF65-F5344CB8AC3E}">
        <p14:creationId xmlns:p14="http://schemas.microsoft.com/office/powerpoint/2010/main" val="29177381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1">
            <a:extLst>
              <a:ext uri="{FF2B5EF4-FFF2-40B4-BE49-F238E27FC236}">
                <a16:creationId xmlns:a16="http://schemas.microsoft.com/office/drawing/2014/main" id="{5F2B2693-7448-9589-EC26-51D94A76FD1A}"/>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5" name="object 35">
            <a:extLst>
              <a:ext uri="{FF2B5EF4-FFF2-40B4-BE49-F238E27FC236}">
                <a16:creationId xmlns:a16="http://schemas.microsoft.com/office/drawing/2014/main" id="{2BC4501D-5966-BB2B-1262-08D58CA9DD8A}"/>
              </a:ext>
            </a:extLst>
          </p:cNvPr>
          <p:cNvSpPr txBox="1">
            <a:spLocks noGrp="1"/>
          </p:cNvSpPr>
          <p:nvPr>
            <p:ph type="sldNum" sz="quarter" idx="7"/>
          </p:nvPr>
        </p:nvSpPr>
        <p:spPr>
          <a:xfrm>
            <a:off x="19500851" y="10997078"/>
            <a:ext cx="269586"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37</a:t>
            </a:fld>
            <a:endParaRPr spc="-130" dirty="0"/>
          </a:p>
        </p:txBody>
      </p:sp>
      <p:sp>
        <p:nvSpPr>
          <p:cNvPr id="6" name="Title 1">
            <a:extLst>
              <a:ext uri="{FF2B5EF4-FFF2-40B4-BE49-F238E27FC236}">
                <a16:creationId xmlns:a16="http://schemas.microsoft.com/office/drawing/2014/main" id="{54582CEE-3BFE-F24E-CF7D-322A0BBD9B7B}"/>
              </a:ext>
            </a:extLst>
          </p:cNvPr>
          <p:cNvSpPr txBox="1">
            <a:spLocks/>
          </p:cNvSpPr>
          <p:nvPr/>
        </p:nvSpPr>
        <p:spPr>
          <a:xfrm>
            <a:off x="4718050" y="3140075"/>
            <a:ext cx="9372600" cy="2739211"/>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pPr algn="ctr"/>
            <a:r>
              <a:rPr lang="en-US" sz="13800" b="1" kern="0" dirty="0">
                <a:solidFill>
                  <a:schemeClr val="accent1">
                    <a:lumMod val="75000"/>
                  </a:schemeClr>
                </a:solidFill>
                <a:latin typeface="Arial" panose="020B0604020202020204" pitchFamily="34" charset="0"/>
                <a:cs typeface="Arial" panose="020B0604020202020204" pitchFamily="34" charset="0"/>
              </a:rPr>
              <a:t>Thank you!</a:t>
            </a:r>
          </a:p>
          <a:p>
            <a:pPr algn="ctr"/>
            <a:r>
              <a:rPr lang="en-US" sz="4000" b="1" kern="0" dirty="0">
                <a:solidFill>
                  <a:schemeClr val="accent1">
                    <a:lumMod val="75000"/>
                  </a:schemeClr>
                </a:solidFill>
                <a:latin typeface="Arial" panose="020B0604020202020204" pitchFamily="34" charset="0"/>
                <a:cs typeface="Arial" panose="020B0604020202020204" pitchFamily="34" charset="0"/>
              </a:rPr>
              <a:t>Any questions?</a:t>
            </a:r>
          </a:p>
        </p:txBody>
      </p:sp>
    </p:spTree>
    <p:extLst>
      <p:ext uri="{BB962C8B-B14F-4D97-AF65-F5344CB8AC3E}">
        <p14:creationId xmlns:p14="http://schemas.microsoft.com/office/powerpoint/2010/main" val="278387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CCF5D2-BCFA-DB77-DEDF-D9F13718D0E1}"/>
              </a:ext>
            </a:extLst>
          </p:cNvPr>
          <p:cNvSpPr txBox="1">
            <a:spLocks/>
          </p:cNvSpPr>
          <p:nvPr/>
        </p:nvSpPr>
        <p:spPr>
          <a:xfrm>
            <a:off x="1207654" y="625475"/>
            <a:ext cx="12268200" cy="923330"/>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r>
              <a:rPr lang="en-US" sz="6000" b="1" kern="0" dirty="0">
                <a:solidFill>
                  <a:schemeClr val="accent1">
                    <a:lumMod val="75000"/>
                  </a:schemeClr>
                </a:solidFill>
                <a:latin typeface="Arial" panose="020B0604020202020204" pitchFamily="34" charset="0"/>
                <a:cs typeface="Arial" panose="020B0604020202020204" pitchFamily="34" charset="0"/>
              </a:rPr>
              <a:t>References</a:t>
            </a:r>
          </a:p>
        </p:txBody>
      </p:sp>
      <p:sp>
        <p:nvSpPr>
          <p:cNvPr id="5" name="object 35">
            <a:extLst>
              <a:ext uri="{FF2B5EF4-FFF2-40B4-BE49-F238E27FC236}">
                <a16:creationId xmlns:a16="http://schemas.microsoft.com/office/drawing/2014/main" id="{518A3A24-DBF0-8849-1C4C-81519FA24346}"/>
              </a:ext>
            </a:extLst>
          </p:cNvPr>
          <p:cNvSpPr txBox="1">
            <a:spLocks noGrp="1"/>
          </p:cNvSpPr>
          <p:nvPr>
            <p:ph type="sldNum" sz="quarter" idx="7"/>
          </p:nvPr>
        </p:nvSpPr>
        <p:spPr>
          <a:xfrm flipH="1">
            <a:off x="19577050" y="10988674"/>
            <a:ext cx="414091"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38</a:t>
            </a:fld>
            <a:endParaRPr spc="-130" dirty="0"/>
          </a:p>
        </p:txBody>
      </p:sp>
      <p:sp>
        <p:nvSpPr>
          <p:cNvPr id="6" name="object 11">
            <a:extLst>
              <a:ext uri="{FF2B5EF4-FFF2-40B4-BE49-F238E27FC236}">
                <a16:creationId xmlns:a16="http://schemas.microsoft.com/office/drawing/2014/main" id="{4BB5EE36-2819-9676-9635-587FB2E78423}"/>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2" name="TextBox 1">
            <a:extLst>
              <a:ext uri="{FF2B5EF4-FFF2-40B4-BE49-F238E27FC236}">
                <a16:creationId xmlns:a16="http://schemas.microsoft.com/office/drawing/2014/main" id="{27C29C89-411E-B7B9-0550-AC3FA1B53988}"/>
              </a:ext>
            </a:extLst>
          </p:cNvPr>
          <p:cNvSpPr txBox="1"/>
          <p:nvPr/>
        </p:nvSpPr>
        <p:spPr>
          <a:xfrm rot="10800000" flipV="1">
            <a:off x="4032250" y="3292475"/>
            <a:ext cx="10515600" cy="7620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A888084B-83AB-CA50-FAB1-023BA76DCE3C}"/>
              </a:ext>
            </a:extLst>
          </p:cNvPr>
          <p:cNvSpPr txBox="1"/>
          <p:nvPr/>
        </p:nvSpPr>
        <p:spPr>
          <a:xfrm>
            <a:off x="1207654" y="2606675"/>
            <a:ext cx="17378796" cy="1618648"/>
          </a:xfrm>
          <a:prstGeom prst="rect">
            <a:avLst/>
          </a:prstGeom>
          <a:noFill/>
        </p:spPr>
        <p:txBody>
          <a:bodyPr wrap="square" rtlCol="0">
            <a:spAutoFit/>
          </a:bodyPr>
          <a:lstStyle/>
          <a:p>
            <a:pPr marL="0" marR="0" algn="just">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Alessi, L., &amp;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Detken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 (2018). Identifying excessive credit growth and leverage.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Journal of Financial Stability</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35</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215-225. </a:t>
            </a: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https://doi.org/10.1016/j.jfs.2017.06.005</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(early warning system on credit cycle)</a:t>
            </a:r>
          </a:p>
          <a:p>
            <a:pPr algn="just"/>
            <a:r>
              <a:rPr lang="en-US" sz="1800" dirty="0" err="1">
                <a:effectLst/>
                <a:latin typeface="Calibri" panose="020F0502020204030204" pitchFamily="34" charset="0"/>
                <a:ea typeface="Calibri" panose="020F0502020204030204" pitchFamily="34" charset="0"/>
                <a:cs typeface="Times New Roman" panose="02020603050405020304" pitchFamily="18" charset="0"/>
              </a:rPr>
              <a:t>Jordà</a:t>
            </a:r>
            <a:r>
              <a:rPr lang="en-US" sz="1800" dirty="0">
                <a:effectLst/>
                <a:latin typeface="Calibri" panose="020F0502020204030204" pitchFamily="34" charset="0"/>
                <a:ea typeface="Calibri" panose="020F0502020204030204" pitchFamily="34" charset="0"/>
                <a:cs typeface="Times New Roman" panose="02020603050405020304" pitchFamily="18" charset="0"/>
              </a:rPr>
              <a:t>, Ò.,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Schularick</a:t>
            </a:r>
            <a:r>
              <a:rPr lang="en-US" sz="1800" dirty="0">
                <a:effectLst/>
                <a:latin typeface="Calibri" panose="020F0502020204030204" pitchFamily="34" charset="0"/>
                <a:ea typeface="Calibri" panose="020F0502020204030204" pitchFamily="34" charset="0"/>
                <a:cs typeface="Times New Roman" panose="02020603050405020304" pitchFamily="18" charset="0"/>
              </a:rPr>
              <a:t>, M. &amp; Taylor, A. Financial Crises, Credit Booms, and External Imbalances: 140 Years of Lessons. IMF Econ Rev 59, 340–378 (2011).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https://doi.org/10.1057/imfer.2011.8</a:t>
            </a:r>
            <a:r>
              <a:rPr lang="en-US" sz="1800" dirty="0">
                <a:effectLst/>
                <a:latin typeface="Calibri" panose="020F0502020204030204" pitchFamily="34" charset="0"/>
                <a:ea typeface="Calibri" panose="020F0502020204030204" pitchFamily="34" charset="0"/>
                <a:cs typeface="Times New Roman" panose="02020603050405020304" pitchFamily="18" charset="0"/>
              </a:rPr>
              <a:t>  (expansionary policy –banks expands the balance sheet through leverage and extend their credit lending…. Which increased chance for the financial collapse and higher systemic risk in banking sectors)</a:t>
            </a:r>
            <a:endParaRPr lang="en-US" dirty="0"/>
          </a:p>
        </p:txBody>
      </p:sp>
    </p:spTree>
    <p:extLst>
      <p:ext uri="{BB962C8B-B14F-4D97-AF65-F5344CB8AC3E}">
        <p14:creationId xmlns:p14="http://schemas.microsoft.com/office/powerpoint/2010/main" val="3594336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FC08-855C-593F-4890-24EFBC2DC724}"/>
              </a:ext>
            </a:extLst>
          </p:cNvPr>
          <p:cNvSpPr>
            <a:spLocks noGrp="1"/>
          </p:cNvSpPr>
          <p:nvPr>
            <p:ph type="title"/>
          </p:nvPr>
        </p:nvSpPr>
        <p:spPr>
          <a:xfrm>
            <a:off x="784153" y="549275"/>
            <a:ext cx="7737930" cy="1015663"/>
          </a:xfrm>
        </p:spPr>
        <p:txBody>
          <a:bodyPr/>
          <a:lstStyle/>
          <a:p>
            <a:r>
              <a:rPr lang="en-US" sz="6600" b="1" dirty="0">
                <a:solidFill>
                  <a:schemeClr val="accent1">
                    <a:lumMod val="75000"/>
                  </a:schemeClr>
                </a:solidFill>
                <a:latin typeface="Arial" panose="020B0604020202020204" pitchFamily="34" charset="0"/>
                <a:cs typeface="Arial" panose="020B0604020202020204" pitchFamily="34" charset="0"/>
              </a:rPr>
              <a:t>Introduction</a:t>
            </a:r>
          </a:p>
        </p:txBody>
      </p:sp>
      <p:sp>
        <p:nvSpPr>
          <p:cNvPr id="6" name="object 35">
            <a:extLst>
              <a:ext uri="{FF2B5EF4-FFF2-40B4-BE49-F238E27FC236}">
                <a16:creationId xmlns:a16="http://schemas.microsoft.com/office/drawing/2014/main" id="{CACF614B-8A9F-FEAE-46D9-D373F9B1094E}"/>
              </a:ext>
            </a:extLst>
          </p:cNvPr>
          <p:cNvSpPr txBox="1">
            <a:spLocks noGrp="1"/>
          </p:cNvSpPr>
          <p:nvPr>
            <p:ph type="sldNum" sz="quarter" idx="7"/>
          </p:nvPr>
        </p:nvSpPr>
        <p:spPr>
          <a:xfrm>
            <a:off x="19599806" y="11045067"/>
            <a:ext cx="267612"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4</a:t>
            </a:fld>
            <a:endParaRPr spc="-130" dirty="0"/>
          </a:p>
        </p:txBody>
      </p:sp>
      <p:sp>
        <p:nvSpPr>
          <p:cNvPr id="4" name="object 11">
            <a:extLst>
              <a:ext uri="{FF2B5EF4-FFF2-40B4-BE49-F238E27FC236}">
                <a16:creationId xmlns:a16="http://schemas.microsoft.com/office/drawing/2014/main" id="{1A1C4A4A-4C8B-699C-FCEF-3C5BED6CB4E6}"/>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7" name="TextBox 6">
            <a:extLst>
              <a:ext uri="{FF2B5EF4-FFF2-40B4-BE49-F238E27FC236}">
                <a16:creationId xmlns:a16="http://schemas.microsoft.com/office/drawing/2014/main" id="{CCC691A7-FB7F-657F-3916-30108C518DD4}"/>
              </a:ext>
            </a:extLst>
          </p:cNvPr>
          <p:cNvSpPr txBox="1"/>
          <p:nvPr/>
        </p:nvSpPr>
        <p:spPr>
          <a:xfrm flipH="1">
            <a:off x="784153" y="9604034"/>
            <a:ext cx="13763698" cy="923330"/>
          </a:xfrm>
          <a:prstGeom prst="rect">
            <a:avLst/>
          </a:prstGeom>
          <a:noFill/>
        </p:spPr>
        <p:txBody>
          <a:bodyPr wrap="square" rtlCol="0">
            <a:spAutoFit/>
          </a:bodyPr>
          <a:lstStyle/>
          <a:p>
            <a:r>
              <a:rPr lang="en-US" i="1" dirty="0">
                <a:latin typeface="Arial" panose="020B0604020202020204" pitchFamily="34" charset="0"/>
                <a:cs typeface="Arial" panose="020B0604020202020204" pitchFamily="34" charset="0"/>
              </a:rPr>
              <a:t>EU19 : Austria, Belgium, Germany, Ireland, Spain, France, Italy, Luxembourg, the Netherlands, Portugal, Finland, Greece, Slovenia, Cyprus, Malta, Slovakia, Estonia, Latvia and Lithuania.</a:t>
            </a:r>
          </a:p>
          <a:p>
            <a:r>
              <a:rPr lang="en-US" i="1" dirty="0">
                <a:latin typeface="Arial" panose="020B0604020202020204" pitchFamily="34" charset="0"/>
                <a:cs typeface="Arial" panose="020B0604020202020204" pitchFamily="34" charset="0"/>
              </a:rPr>
              <a:t>Source: OECD</a:t>
            </a:r>
          </a:p>
        </p:txBody>
      </p:sp>
      <p:pic>
        <p:nvPicPr>
          <p:cNvPr id="9" name="Picture 8">
            <a:extLst>
              <a:ext uri="{FF2B5EF4-FFF2-40B4-BE49-F238E27FC236}">
                <a16:creationId xmlns:a16="http://schemas.microsoft.com/office/drawing/2014/main" id="{FD61425E-11CE-2F91-C245-45499C3BFCAB}"/>
              </a:ext>
            </a:extLst>
          </p:cNvPr>
          <p:cNvPicPr>
            <a:picLocks noChangeAspect="1"/>
          </p:cNvPicPr>
          <p:nvPr/>
        </p:nvPicPr>
        <p:blipFill>
          <a:blip r:embed="rId3"/>
          <a:stretch>
            <a:fillRect/>
          </a:stretch>
        </p:blipFill>
        <p:spPr>
          <a:xfrm>
            <a:off x="2203450" y="1652316"/>
            <a:ext cx="14932152" cy="7864340"/>
          </a:xfrm>
          <a:prstGeom prst="rect">
            <a:avLst/>
          </a:prstGeom>
        </p:spPr>
      </p:pic>
    </p:spTree>
    <p:extLst>
      <p:ext uri="{BB962C8B-B14F-4D97-AF65-F5344CB8AC3E}">
        <p14:creationId xmlns:p14="http://schemas.microsoft.com/office/powerpoint/2010/main" val="1408139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FC08-855C-593F-4890-24EFBC2DC724}"/>
              </a:ext>
            </a:extLst>
          </p:cNvPr>
          <p:cNvSpPr>
            <a:spLocks noGrp="1"/>
          </p:cNvSpPr>
          <p:nvPr>
            <p:ph type="title"/>
          </p:nvPr>
        </p:nvSpPr>
        <p:spPr>
          <a:xfrm>
            <a:off x="784153" y="549275"/>
            <a:ext cx="7737930" cy="1015663"/>
          </a:xfrm>
        </p:spPr>
        <p:txBody>
          <a:bodyPr/>
          <a:lstStyle/>
          <a:p>
            <a:r>
              <a:rPr lang="en-US" sz="6600" b="1" dirty="0">
                <a:solidFill>
                  <a:schemeClr val="accent1">
                    <a:lumMod val="75000"/>
                  </a:schemeClr>
                </a:solidFill>
                <a:latin typeface="Arial" panose="020B0604020202020204" pitchFamily="34" charset="0"/>
                <a:cs typeface="Arial" panose="020B0604020202020204" pitchFamily="34" charset="0"/>
              </a:rPr>
              <a:t>Introduction</a:t>
            </a:r>
          </a:p>
        </p:txBody>
      </p:sp>
      <p:sp>
        <p:nvSpPr>
          <p:cNvPr id="6" name="object 35">
            <a:extLst>
              <a:ext uri="{FF2B5EF4-FFF2-40B4-BE49-F238E27FC236}">
                <a16:creationId xmlns:a16="http://schemas.microsoft.com/office/drawing/2014/main" id="{CACF614B-8A9F-FEAE-46D9-D373F9B1094E}"/>
              </a:ext>
            </a:extLst>
          </p:cNvPr>
          <p:cNvSpPr txBox="1">
            <a:spLocks noGrp="1"/>
          </p:cNvSpPr>
          <p:nvPr>
            <p:ph type="sldNum" sz="quarter" idx="7"/>
          </p:nvPr>
        </p:nvSpPr>
        <p:spPr>
          <a:xfrm>
            <a:off x="19599806" y="11045067"/>
            <a:ext cx="267612"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5</a:t>
            </a:fld>
            <a:endParaRPr spc="-130" dirty="0"/>
          </a:p>
        </p:txBody>
      </p:sp>
      <p:sp>
        <p:nvSpPr>
          <p:cNvPr id="4" name="object 11">
            <a:extLst>
              <a:ext uri="{FF2B5EF4-FFF2-40B4-BE49-F238E27FC236}">
                <a16:creationId xmlns:a16="http://schemas.microsoft.com/office/drawing/2014/main" id="{1A1C4A4A-4C8B-699C-FCEF-3C5BED6CB4E6}"/>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7" name="TextBox 6">
            <a:extLst>
              <a:ext uri="{FF2B5EF4-FFF2-40B4-BE49-F238E27FC236}">
                <a16:creationId xmlns:a16="http://schemas.microsoft.com/office/drawing/2014/main" id="{CCC691A7-FB7F-657F-3916-30108C518DD4}"/>
              </a:ext>
            </a:extLst>
          </p:cNvPr>
          <p:cNvSpPr txBox="1"/>
          <p:nvPr/>
        </p:nvSpPr>
        <p:spPr>
          <a:xfrm flipH="1">
            <a:off x="784153" y="9617075"/>
            <a:ext cx="13763698" cy="923330"/>
          </a:xfrm>
          <a:prstGeom prst="rect">
            <a:avLst/>
          </a:prstGeom>
          <a:noFill/>
        </p:spPr>
        <p:txBody>
          <a:bodyPr wrap="square" rtlCol="0">
            <a:spAutoFit/>
          </a:bodyPr>
          <a:lstStyle/>
          <a:p>
            <a:r>
              <a:rPr lang="en-US" i="1" dirty="0">
                <a:latin typeface="Arial" panose="020B0604020202020204" pitchFamily="34" charset="0"/>
                <a:cs typeface="Arial" panose="020B0604020202020204" pitchFamily="34" charset="0"/>
              </a:rPr>
              <a:t>EU19 : Belgium, Germany, Ireland, Spain, France, Italy, Luxembourg, the Netherlands, Austria, Portugal, Finland, Greece, Slovenia, Cyprus, Malta, Slovakia, Estonia, Latvia and Lithuania.</a:t>
            </a:r>
          </a:p>
          <a:p>
            <a:r>
              <a:rPr lang="en-US" i="1" dirty="0">
                <a:latin typeface="Arial" panose="020B0604020202020204" pitchFamily="34" charset="0"/>
                <a:cs typeface="Arial" panose="020B0604020202020204" pitchFamily="34" charset="0"/>
              </a:rPr>
              <a:t>Source: OECD</a:t>
            </a:r>
          </a:p>
        </p:txBody>
      </p:sp>
      <p:pic>
        <p:nvPicPr>
          <p:cNvPr id="3" name="Picture 2">
            <a:extLst>
              <a:ext uri="{FF2B5EF4-FFF2-40B4-BE49-F238E27FC236}">
                <a16:creationId xmlns:a16="http://schemas.microsoft.com/office/drawing/2014/main" id="{58706223-548C-016B-7B5B-A5DA9552406C}"/>
              </a:ext>
            </a:extLst>
          </p:cNvPr>
          <p:cNvPicPr>
            <a:picLocks noChangeAspect="1"/>
          </p:cNvPicPr>
          <p:nvPr/>
        </p:nvPicPr>
        <p:blipFill>
          <a:blip r:embed="rId3"/>
          <a:stretch>
            <a:fillRect/>
          </a:stretch>
        </p:blipFill>
        <p:spPr>
          <a:xfrm>
            <a:off x="2279650" y="1828100"/>
            <a:ext cx="14932152" cy="7482648"/>
          </a:xfrm>
          <a:prstGeom prst="rect">
            <a:avLst/>
          </a:prstGeom>
        </p:spPr>
      </p:pic>
    </p:spTree>
    <p:extLst>
      <p:ext uri="{BB962C8B-B14F-4D97-AF65-F5344CB8AC3E}">
        <p14:creationId xmlns:p14="http://schemas.microsoft.com/office/powerpoint/2010/main" val="1540607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FC08-855C-593F-4890-24EFBC2DC724}"/>
              </a:ext>
            </a:extLst>
          </p:cNvPr>
          <p:cNvSpPr>
            <a:spLocks noGrp="1"/>
          </p:cNvSpPr>
          <p:nvPr>
            <p:ph type="title"/>
          </p:nvPr>
        </p:nvSpPr>
        <p:spPr>
          <a:xfrm>
            <a:off x="1163782" y="471869"/>
            <a:ext cx="11811000" cy="923330"/>
          </a:xfrm>
        </p:spPr>
        <p:txBody>
          <a:bodyPr/>
          <a:lstStyle/>
          <a:p>
            <a:r>
              <a:rPr lang="en-US" sz="6000" b="1" dirty="0">
                <a:solidFill>
                  <a:schemeClr val="accent1">
                    <a:lumMod val="75000"/>
                  </a:schemeClr>
                </a:solidFill>
                <a:latin typeface="Arial" panose="020B0604020202020204" pitchFamily="34" charset="0"/>
                <a:cs typeface="Arial" panose="020B0604020202020204" pitchFamily="34" charset="0"/>
              </a:rPr>
              <a:t>Literature Review</a:t>
            </a:r>
          </a:p>
        </p:txBody>
      </p:sp>
      <p:sp>
        <p:nvSpPr>
          <p:cNvPr id="6" name="object 35">
            <a:extLst>
              <a:ext uri="{FF2B5EF4-FFF2-40B4-BE49-F238E27FC236}">
                <a16:creationId xmlns:a16="http://schemas.microsoft.com/office/drawing/2014/main" id="{CACF614B-8A9F-FEAE-46D9-D373F9B1094E}"/>
              </a:ext>
            </a:extLst>
          </p:cNvPr>
          <p:cNvSpPr txBox="1">
            <a:spLocks noGrp="1"/>
          </p:cNvSpPr>
          <p:nvPr>
            <p:ph type="sldNum" sz="quarter" idx="7"/>
          </p:nvPr>
        </p:nvSpPr>
        <p:spPr>
          <a:xfrm>
            <a:off x="19599806" y="11045067"/>
            <a:ext cx="267612"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6</a:t>
            </a:fld>
            <a:endParaRPr spc="-130" dirty="0"/>
          </a:p>
        </p:txBody>
      </p:sp>
      <p:sp>
        <p:nvSpPr>
          <p:cNvPr id="4" name="object 11">
            <a:extLst>
              <a:ext uri="{FF2B5EF4-FFF2-40B4-BE49-F238E27FC236}">
                <a16:creationId xmlns:a16="http://schemas.microsoft.com/office/drawing/2014/main" id="{E56F07A1-ABF4-FB36-F638-326EE480CC55}"/>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9" name="Rectangle 8">
            <a:extLst>
              <a:ext uri="{FF2B5EF4-FFF2-40B4-BE49-F238E27FC236}">
                <a16:creationId xmlns:a16="http://schemas.microsoft.com/office/drawing/2014/main" id="{52920EE3-D411-2993-8B3F-E39941D7E9D6}"/>
              </a:ext>
            </a:extLst>
          </p:cNvPr>
          <p:cNvSpPr/>
          <p:nvPr/>
        </p:nvSpPr>
        <p:spPr>
          <a:xfrm>
            <a:off x="17764824" y="4826486"/>
            <a:ext cx="1143000" cy="114300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C29DE45-CE5F-D28C-6CB1-7274EE74D508}"/>
              </a:ext>
            </a:extLst>
          </p:cNvPr>
          <p:cNvSpPr/>
          <p:nvPr/>
        </p:nvSpPr>
        <p:spPr>
          <a:xfrm>
            <a:off x="17774391" y="7902554"/>
            <a:ext cx="1146825" cy="114300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95380E04-063A-4D7C-D35D-A6B4E1892763}"/>
              </a:ext>
            </a:extLst>
          </p:cNvPr>
          <p:cNvSpPr/>
          <p:nvPr/>
        </p:nvSpPr>
        <p:spPr>
          <a:xfrm>
            <a:off x="6699250" y="7841389"/>
            <a:ext cx="10894836" cy="1265330"/>
          </a:xfrm>
          <a:prstGeom prst="rect">
            <a:avLst/>
          </a:prstGeom>
          <a:solidFill>
            <a:schemeClr val="bg1">
              <a:lumMod val="95000"/>
            </a:schemeClr>
          </a:solidFill>
          <a:ln>
            <a:solidFill>
              <a:schemeClr val="bg1">
                <a:lumMod val="9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Graphic 33" descr="Books with solid fill">
            <a:extLst>
              <a:ext uri="{FF2B5EF4-FFF2-40B4-BE49-F238E27FC236}">
                <a16:creationId xmlns:a16="http://schemas.microsoft.com/office/drawing/2014/main" id="{DEF1A5BF-C084-9C46-FEA1-F154A53280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915225" y="4964614"/>
            <a:ext cx="865159" cy="839445"/>
          </a:xfrm>
          <a:prstGeom prst="rect">
            <a:avLst/>
          </a:prstGeom>
        </p:spPr>
      </p:pic>
      <p:pic>
        <p:nvPicPr>
          <p:cNvPr id="35" name="Graphic 34" descr="Books with solid fill">
            <a:extLst>
              <a:ext uri="{FF2B5EF4-FFF2-40B4-BE49-F238E27FC236}">
                <a16:creationId xmlns:a16="http://schemas.microsoft.com/office/drawing/2014/main" id="{84881146-5DDB-E336-0971-499B70288C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997775" y="8024291"/>
            <a:ext cx="846793" cy="839445"/>
          </a:xfrm>
          <a:prstGeom prst="rect">
            <a:avLst/>
          </a:prstGeom>
        </p:spPr>
      </p:pic>
      <p:sp>
        <p:nvSpPr>
          <p:cNvPr id="40" name="TextBox 39">
            <a:extLst>
              <a:ext uri="{FF2B5EF4-FFF2-40B4-BE49-F238E27FC236}">
                <a16:creationId xmlns:a16="http://schemas.microsoft.com/office/drawing/2014/main" id="{516A2D54-3466-B791-BD9E-657E8E02CAD7}"/>
              </a:ext>
            </a:extLst>
          </p:cNvPr>
          <p:cNvSpPr txBox="1"/>
          <p:nvPr/>
        </p:nvSpPr>
        <p:spPr>
          <a:xfrm>
            <a:off x="1455348" y="1921229"/>
            <a:ext cx="14616502" cy="707886"/>
          </a:xfrm>
          <a:prstGeom prst="rect">
            <a:avLst/>
          </a:prstGeom>
          <a:noFill/>
        </p:spPr>
        <p:txBody>
          <a:bodyPr wrap="square">
            <a:spAutoFit/>
          </a:bodyPr>
          <a:lstStyle/>
          <a:p>
            <a:r>
              <a:rPr lang="en-US" sz="2000" b="1" dirty="0">
                <a:latin typeface="Arial" panose="020B0604020202020204" pitchFamily="34" charset="0"/>
                <a:cs typeface="Arial" panose="020B0604020202020204" pitchFamily="34" charset="0"/>
              </a:rPr>
              <a:t>The role played by the bank capital in lending that has been extensively debated for a long time, especially after the 1988 Basel Capital Accord…</a:t>
            </a:r>
          </a:p>
        </p:txBody>
      </p:sp>
      <p:sp>
        <p:nvSpPr>
          <p:cNvPr id="44" name="Rectangle 43">
            <a:extLst>
              <a:ext uri="{FF2B5EF4-FFF2-40B4-BE49-F238E27FC236}">
                <a16:creationId xmlns:a16="http://schemas.microsoft.com/office/drawing/2014/main" id="{D00FCBFB-7E9C-16FB-C4FF-D1050B44DDFC}"/>
              </a:ext>
            </a:extLst>
          </p:cNvPr>
          <p:cNvSpPr/>
          <p:nvPr/>
        </p:nvSpPr>
        <p:spPr>
          <a:xfrm>
            <a:off x="6699250" y="4765321"/>
            <a:ext cx="10894836" cy="1265330"/>
          </a:xfrm>
          <a:prstGeom prst="rect">
            <a:avLst/>
          </a:prstGeom>
          <a:solidFill>
            <a:schemeClr val="bg1">
              <a:lumMod val="95000"/>
            </a:schemeClr>
          </a:solidFill>
          <a:ln>
            <a:solidFill>
              <a:schemeClr val="bg1">
                <a:lumMod val="9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0B550EC7-CB07-C053-63DF-53711C1533BA}"/>
              </a:ext>
            </a:extLst>
          </p:cNvPr>
          <p:cNvGrpSpPr/>
          <p:nvPr/>
        </p:nvGrpSpPr>
        <p:grpSpPr>
          <a:xfrm>
            <a:off x="1163782" y="3368675"/>
            <a:ext cx="1143000" cy="1143000"/>
            <a:chOff x="1163782" y="3683486"/>
            <a:chExt cx="1143000" cy="1143000"/>
          </a:xfrm>
        </p:grpSpPr>
        <p:sp>
          <p:nvSpPr>
            <p:cNvPr id="45" name="Rectangle 44">
              <a:extLst>
                <a:ext uri="{FF2B5EF4-FFF2-40B4-BE49-F238E27FC236}">
                  <a16:creationId xmlns:a16="http://schemas.microsoft.com/office/drawing/2014/main" id="{0B136CBE-7BAF-1D07-4DCB-9A1CE5ED7643}"/>
                </a:ext>
              </a:extLst>
            </p:cNvPr>
            <p:cNvSpPr/>
            <p:nvPr/>
          </p:nvSpPr>
          <p:spPr>
            <a:xfrm>
              <a:off x="1163782" y="3683486"/>
              <a:ext cx="1143000" cy="114300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Graphic 45" descr="Books with solid fill">
              <a:extLst>
                <a:ext uri="{FF2B5EF4-FFF2-40B4-BE49-F238E27FC236}">
                  <a16:creationId xmlns:a16="http://schemas.microsoft.com/office/drawing/2014/main" id="{36A5FEB8-A49C-9A2B-5A2D-C8EF3FED22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4183" y="3821614"/>
              <a:ext cx="865159" cy="839445"/>
            </a:xfrm>
            <a:prstGeom prst="rect">
              <a:avLst/>
            </a:prstGeom>
          </p:spPr>
        </p:pic>
      </p:grpSp>
      <p:sp>
        <p:nvSpPr>
          <p:cNvPr id="47" name="Rectangle 46">
            <a:extLst>
              <a:ext uri="{FF2B5EF4-FFF2-40B4-BE49-F238E27FC236}">
                <a16:creationId xmlns:a16="http://schemas.microsoft.com/office/drawing/2014/main" id="{1933363E-27F6-BC3B-18E1-190131B51B14}"/>
              </a:ext>
            </a:extLst>
          </p:cNvPr>
          <p:cNvSpPr/>
          <p:nvPr/>
        </p:nvSpPr>
        <p:spPr>
          <a:xfrm>
            <a:off x="1163782" y="6556922"/>
            <a:ext cx="1143000" cy="114300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Graphic 47" descr="Books with solid fill">
            <a:extLst>
              <a:ext uri="{FF2B5EF4-FFF2-40B4-BE49-F238E27FC236}">
                <a16:creationId xmlns:a16="http://schemas.microsoft.com/office/drawing/2014/main" id="{A9743545-5E4F-955B-C34B-A5CF9AE61A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4183" y="6695050"/>
            <a:ext cx="865159" cy="839445"/>
          </a:xfrm>
          <a:prstGeom prst="rect">
            <a:avLst/>
          </a:prstGeom>
        </p:spPr>
      </p:pic>
      <p:sp>
        <p:nvSpPr>
          <p:cNvPr id="49" name="Rectangle 48">
            <a:extLst>
              <a:ext uri="{FF2B5EF4-FFF2-40B4-BE49-F238E27FC236}">
                <a16:creationId xmlns:a16="http://schemas.microsoft.com/office/drawing/2014/main" id="{A4EAE85F-BDD7-D979-12A5-F74D8023F501}"/>
              </a:ext>
            </a:extLst>
          </p:cNvPr>
          <p:cNvSpPr/>
          <p:nvPr/>
        </p:nvSpPr>
        <p:spPr>
          <a:xfrm>
            <a:off x="2436113" y="6429685"/>
            <a:ext cx="10894836" cy="1265330"/>
          </a:xfrm>
          <a:prstGeom prst="rect">
            <a:avLst/>
          </a:prstGeom>
          <a:solidFill>
            <a:schemeClr val="bg1">
              <a:lumMod val="95000"/>
            </a:schemeClr>
          </a:solidFill>
          <a:ln>
            <a:solidFill>
              <a:schemeClr val="bg1">
                <a:lumMod val="9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CB9F8D7-1C7B-F1FD-CE9B-109D5CFC972C}"/>
              </a:ext>
            </a:extLst>
          </p:cNvPr>
          <p:cNvSpPr/>
          <p:nvPr/>
        </p:nvSpPr>
        <p:spPr>
          <a:xfrm>
            <a:off x="2519535" y="3300474"/>
            <a:ext cx="10894836" cy="1265330"/>
          </a:xfrm>
          <a:prstGeom prst="rect">
            <a:avLst/>
          </a:prstGeom>
          <a:solidFill>
            <a:schemeClr val="bg1">
              <a:lumMod val="95000"/>
            </a:schemeClr>
          </a:solidFill>
          <a:ln>
            <a:solidFill>
              <a:schemeClr val="bg1">
                <a:lumMod val="9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882F401B-9F71-4210-5D10-5243B21E98C0}"/>
              </a:ext>
            </a:extLst>
          </p:cNvPr>
          <p:cNvSpPr txBox="1"/>
          <p:nvPr/>
        </p:nvSpPr>
        <p:spPr>
          <a:xfrm flipH="1">
            <a:off x="2519535" y="6600685"/>
            <a:ext cx="10926313" cy="923330"/>
          </a:xfrm>
          <a:prstGeom prst="rect">
            <a:avLst/>
          </a:prstGeom>
          <a:noFill/>
        </p:spPr>
        <p:txBody>
          <a:bodyPr wrap="square" rtlCol="0">
            <a:spAutoFit/>
          </a:bodyPr>
          <a:lstStyle/>
          <a:p>
            <a:r>
              <a:rPr lang="en-US" b="1" dirty="0">
                <a:solidFill>
                  <a:srgbClr val="174591"/>
                </a:solidFill>
                <a:latin typeface="Arial" panose="020B0604020202020204" pitchFamily="34" charset="0"/>
                <a:cs typeface="Arial" panose="020B0604020202020204" pitchFamily="34" charset="0"/>
              </a:rPr>
              <a:t>Van den Heuvel (2002) </a:t>
            </a:r>
            <a:r>
              <a:rPr lang="en-US" dirty="0">
                <a:latin typeface="Arial" panose="020B0604020202020204" pitchFamily="34" charset="0"/>
                <a:cs typeface="Arial" panose="020B0604020202020204" pitchFamily="34" charset="0"/>
              </a:rPr>
              <a:t>argues that in the presence of capital regulation when a Central Bank goes for expansionary monetary policy  by reducing  policy rate, banks with the binding capital requirement may not channelize  those additional reserves to  the private  sector by extending credits. </a:t>
            </a:r>
          </a:p>
        </p:txBody>
      </p:sp>
      <p:sp>
        <p:nvSpPr>
          <p:cNvPr id="54" name="TextBox 53">
            <a:extLst>
              <a:ext uri="{FF2B5EF4-FFF2-40B4-BE49-F238E27FC236}">
                <a16:creationId xmlns:a16="http://schemas.microsoft.com/office/drawing/2014/main" id="{1113E0B3-74BE-C30A-50B7-56B5072C7CBB}"/>
              </a:ext>
            </a:extLst>
          </p:cNvPr>
          <p:cNvSpPr txBox="1"/>
          <p:nvPr/>
        </p:nvSpPr>
        <p:spPr>
          <a:xfrm>
            <a:off x="6927850" y="8012389"/>
            <a:ext cx="10186554" cy="923330"/>
          </a:xfrm>
          <a:prstGeom prst="rect">
            <a:avLst/>
          </a:prstGeom>
          <a:noFill/>
        </p:spPr>
        <p:txBody>
          <a:bodyPr wrap="square">
            <a:spAutoFit/>
          </a:bodyPr>
          <a:lstStyle/>
          <a:p>
            <a:r>
              <a:rPr lang="en-US" b="1" dirty="0">
                <a:solidFill>
                  <a:srgbClr val="174591"/>
                </a:solidFill>
                <a:latin typeface="Arial" panose="020B0604020202020204" pitchFamily="34" charset="0"/>
                <a:cs typeface="Arial" panose="020B0604020202020204" pitchFamily="34" charset="0"/>
              </a:rPr>
              <a:t>(Kashyap and Stein 1995) </a:t>
            </a:r>
            <a:r>
              <a:rPr lang="en-US" dirty="0">
                <a:latin typeface="Arial" panose="020B0604020202020204" pitchFamily="34" charset="0"/>
                <a:cs typeface="Arial" panose="020B0604020202020204" pitchFamily="34" charset="0"/>
              </a:rPr>
              <a:t>notes that banks can raise funds by selling bonds, certificate of deposits (CDs) etc. in the capital market and thereby can meet the funding requirement from the market when the central bank money turns costlier.</a:t>
            </a:r>
          </a:p>
        </p:txBody>
      </p:sp>
      <p:sp>
        <p:nvSpPr>
          <p:cNvPr id="58" name="TextBox 57">
            <a:extLst>
              <a:ext uri="{FF2B5EF4-FFF2-40B4-BE49-F238E27FC236}">
                <a16:creationId xmlns:a16="http://schemas.microsoft.com/office/drawing/2014/main" id="{EF2975BF-314D-40F6-905B-4A879A56C5BD}"/>
              </a:ext>
            </a:extLst>
          </p:cNvPr>
          <p:cNvSpPr txBox="1"/>
          <p:nvPr/>
        </p:nvSpPr>
        <p:spPr>
          <a:xfrm>
            <a:off x="2660650" y="3609973"/>
            <a:ext cx="10051472" cy="707886"/>
          </a:xfrm>
          <a:prstGeom prst="rect">
            <a:avLst/>
          </a:prstGeom>
          <a:noFill/>
        </p:spPr>
        <p:txBody>
          <a:bodyPr wrap="square">
            <a:spAutoFit/>
          </a:bodyPr>
          <a:lstStyle/>
          <a:p>
            <a:r>
              <a:rPr lang="en-US" sz="2000" b="0" i="0" u="none" strike="noStrike" baseline="0" dirty="0">
                <a:latin typeface="Arial" panose="020B0604020202020204" pitchFamily="34" charset="0"/>
              </a:rPr>
              <a:t>The great majority of empirical literature has examined the impact of capital requirements on bank risk taking. </a:t>
            </a:r>
            <a:endParaRPr lang="en-US" sz="2000" dirty="0"/>
          </a:p>
        </p:txBody>
      </p:sp>
      <p:sp>
        <p:nvSpPr>
          <p:cNvPr id="60" name="TextBox 59">
            <a:extLst>
              <a:ext uri="{FF2B5EF4-FFF2-40B4-BE49-F238E27FC236}">
                <a16:creationId xmlns:a16="http://schemas.microsoft.com/office/drawing/2014/main" id="{569273D2-EC2D-F31E-A08A-83F3DAB96977}"/>
              </a:ext>
            </a:extLst>
          </p:cNvPr>
          <p:cNvSpPr txBox="1"/>
          <p:nvPr/>
        </p:nvSpPr>
        <p:spPr>
          <a:xfrm>
            <a:off x="6900718" y="4955647"/>
            <a:ext cx="10314132" cy="923330"/>
          </a:xfrm>
          <a:prstGeom prst="rect">
            <a:avLst/>
          </a:prstGeom>
          <a:noFill/>
        </p:spPr>
        <p:txBody>
          <a:bodyPr wrap="square">
            <a:spAutoFit/>
          </a:bodyPr>
          <a:lstStyle/>
          <a:p>
            <a:r>
              <a:rPr lang="en-US" dirty="0">
                <a:latin typeface="Arial" panose="020B0604020202020204" pitchFamily="34" charset="0"/>
              </a:rPr>
              <a:t>T</a:t>
            </a:r>
            <a:r>
              <a:rPr lang="en-US" sz="1800" b="0" i="0" u="none" strike="noStrike" baseline="0" dirty="0">
                <a:latin typeface="Arial" panose="020B0604020202020204" pitchFamily="34" charset="0"/>
              </a:rPr>
              <a:t>he effects of bank capital on lending and monetary policy took on greater prominence with the literature on the “bank lending channel</a:t>
            </a:r>
            <a:r>
              <a:rPr lang="en-US" sz="1800" b="1" i="0" u="none" strike="noStrike" baseline="0" dirty="0">
                <a:solidFill>
                  <a:srgbClr val="174591"/>
                </a:solidFill>
                <a:latin typeface="Arial" panose="020B0604020202020204" pitchFamily="34" charset="0"/>
              </a:rPr>
              <a:t>”( Kashyap and Stein, (1995); Jayaratne and Morgan, (2000); </a:t>
            </a:r>
            <a:r>
              <a:rPr lang="en-US" sz="1800" b="1" i="0" u="none" strike="noStrike" baseline="0" dirty="0" err="1">
                <a:solidFill>
                  <a:srgbClr val="174591"/>
                </a:solidFill>
                <a:latin typeface="Arial" panose="020B0604020202020204" pitchFamily="34" charset="0"/>
              </a:rPr>
              <a:t>Kishan</a:t>
            </a:r>
            <a:r>
              <a:rPr lang="en-US" sz="1800" b="1" i="0" u="none" strike="noStrike" baseline="0" dirty="0">
                <a:solidFill>
                  <a:srgbClr val="174591"/>
                </a:solidFill>
                <a:latin typeface="Arial" panose="020B0604020202020204" pitchFamily="34" charset="0"/>
              </a:rPr>
              <a:t> and </a:t>
            </a:r>
            <a:r>
              <a:rPr lang="en-US" sz="1800" b="1" i="0" u="none" strike="noStrike" baseline="0" dirty="0" err="1">
                <a:solidFill>
                  <a:srgbClr val="174591"/>
                </a:solidFill>
                <a:latin typeface="Arial" panose="020B0604020202020204" pitchFamily="34" charset="0"/>
              </a:rPr>
              <a:t>Opiela</a:t>
            </a:r>
            <a:r>
              <a:rPr lang="en-US" sz="1800" b="1" i="0" u="none" strike="noStrike" baseline="0" dirty="0">
                <a:solidFill>
                  <a:srgbClr val="174591"/>
                </a:solidFill>
                <a:latin typeface="Arial" panose="020B0604020202020204" pitchFamily="34" charset="0"/>
              </a:rPr>
              <a:t>, (2000)</a:t>
            </a:r>
            <a:endParaRPr lang="en-US" b="1" dirty="0">
              <a:solidFill>
                <a:srgbClr val="174591"/>
              </a:solidFill>
            </a:endParaRPr>
          </a:p>
        </p:txBody>
      </p:sp>
    </p:spTree>
    <p:extLst>
      <p:ext uri="{BB962C8B-B14F-4D97-AF65-F5344CB8AC3E}">
        <p14:creationId xmlns:p14="http://schemas.microsoft.com/office/powerpoint/2010/main" val="2603459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FC08-855C-593F-4890-24EFBC2DC724}"/>
              </a:ext>
            </a:extLst>
          </p:cNvPr>
          <p:cNvSpPr>
            <a:spLocks noGrp="1"/>
          </p:cNvSpPr>
          <p:nvPr>
            <p:ph type="title"/>
          </p:nvPr>
        </p:nvSpPr>
        <p:spPr>
          <a:xfrm>
            <a:off x="1163782" y="471869"/>
            <a:ext cx="11811000" cy="923330"/>
          </a:xfrm>
        </p:spPr>
        <p:txBody>
          <a:bodyPr/>
          <a:lstStyle/>
          <a:p>
            <a:r>
              <a:rPr lang="en-US" sz="6000" b="1" dirty="0">
                <a:solidFill>
                  <a:schemeClr val="accent1">
                    <a:lumMod val="75000"/>
                  </a:schemeClr>
                </a:solidFill>
                <a:latin typeface="Arial" panose="020B0604020202020204" pitchFamily="34" charset="0"/>
                <a:cs typeface="Arial" panose="020B0604020202020204" pitchFamily="34" charset="0"/>
              </a:rPr>
              <a:t>Literature Review</a:t>
            </a:r>
          </a:p>
        </p:txBody>
      </p:sp>
      <p:sp>
        <p:nvSpPr>
          <p:cNvPr id="6" name="object 35">
            <a:extLst>
              <a:ext uri="{FF2B5EF4-FFF2-40B4-BE49-F238E27FC236}">
                <a16:creationId xmlns:a16="http://schemas.microsoft.com/office/drawing/2014/main" id="{CACF614B-8A9F-FEAE-46D9-D373F9B1094E}"/>
              </a:ext>
            </a:extLst>
          </p:cNvPr>
          <p:cNvSpPr txBox="1">
            <a:spLocks noGrp="1"/>
          </p:cNvSpPr>
          <p:nvPr>
            <p:ph type="sldNum" sz="quarter" idx="7"/>
          </p:nvPr>
        </p:nvSpPr>
        <p:spPr>
          <a:xfrm>
            <a:off x="19599806" y="11045067"/>
            <a:ext cx="267612"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7</a:t>
            </a:fld>
            <a:endParaRPr spc="-130" dirty="0"/>
          </a:p>
        </p:txBody>
      </p:sp>
      <p:sp>
        <p:nvSpPr>
          <p:cNvPr id="4" name="object 11">
            <a:extLst>
              <a:ext uri="{FF2B5EF4-FFF2-40B4-BE49-F238E27FC236}">
                <a16:creationId xmlns:a16="http://schemas.microsoft.com/office/drawing/2014/main" id="{E56F07A1-ABF4-FB36-F638-326EE480CC55}"/>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26" name="Rectangle 25">
            <a:extLst>
              <a:ext uri="{FF2B5EF4-FFF2-40B4-BE49-F238E27FC236}">
                <a16:creationId xmlns:a16="http://schemas.microsoft.com/office/drawing/2014/main" id="{95380E04-063A-4D7C-D35D-A6B4E1892763}"/>
              </a:ext>
            </a:extLst>
          </p:cNvPr>
          <p:cNvSpPr/>
          <p:nvPr/>
        </p:nvSpPr>
        <p:spPr>
          <a:xfrm>
            <a:off x="6699250" y="6774589"/>
            <a:ext cx="10894836" cy="1265330"/>
          </a:xfrm>
          <a:prstGeom prst="rect">
            <a:avLst/>
          </a:prstGeom>
          <a:solidFill>
            <a:schemeClr val="bg1">
              <a:lumMod val="95000"/>
            </a:schemeClr>
          </a:solidFill>
          <a:ln>
            <a:solidFill>
              <a:schemeClr val="bg1">
                <a:lumMod val="9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D44732B1-FE17-CA70-F5F0-ADA8A111FCD8}"/>
              </a:ext>
            </a:extLst>
          </p:cNvPr>
          <p:cNvGrpSpPr/>
          <p:nvPr/>
        </p:nvGrpSpPr>
        <p:grpSpPr>
          <a:xfrm>
            <a:off x="17764824" y="3759686"/>
            <a:ext cx="1143000" cy="1143000"/>
            <a:chOff x="17764824" y="3759686"/>
            <a:chExt cx="1143000" cy="1143000"/>
          </a:xfrm>
        </p:grpSpPr>
        <p:sp>
          <p:nvSpPr>
            <p:cNvPr id="9" name="Rectangle 8">
              <a:extLst>
                <a:ext uri="{FF2B5EF4-FFF2-40B4-BE49-F238E27FC236}">
                  <a16:creationId xmlns:a16="http://schemas.microsoft.com/office/drawing/2014/main" id="{52920EE3-D411-2993-8B3F-E39941D7E9D6}"/>
                </a:ext>
              </a:extLst>
            </p:cNvPr>
            <p:cNvSpPr/>
            <p:nvPr/>
          </p:nvSpPr>
          <p:spPr>
            <a:xfrm>
              <a:off x="17764824" y="3759686"/>
              <a:ext cx="1143000" cy="114300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Graphic 33" descr="Books with solid fill">
              <a:extLst>
                <a:ext uri="{FF2B5EF4-FFF2-40B4-BE49-F238E27FC236}">
                  <a16:creationId xmlns:a16="http://schemas.microsoft.com/office/drawing/2014/main" id="{DEF1A5BF-C084-9C46-FEA1-F154A53280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922607" y="3918628"/>
              <a:ext cx="850392" cy="825116"/>
            </a:xfrm>
            <a:prstGeom prst="rect">
              <a:avLst/>
            </a:prstGeom>
          </p:spPr>
        </p:pic>
      </p:grpSp>
      <p:grpSp>
        <p:nvGrpSpPr>
          <p:cNvPr id="21" name="Group 20">
            <a:extLst>
              <a:ext uri="{FF2B5EF4-FFF2-40B4-BE49-F238E27FC236}">
                <a16:creationId xmlns:a16="http://schemas.microsoft.com/office/drawing/2014/main" id="{0838DBA4-8546-0FCE-929A-E09B78E7BBBA}"/>
              </a:ext>
            </a:extLst>
          </p:cNvPr>
          <p:cNvGrpSpPr/>
          <p:nvPr/>
        </p:nvGrpSpPr>
        <p:grpSpPr>
          <a:xfrm>
            <a:off x="17774391" y="6835754"/>
            <a:ext cx="1146825" cy="1143000"/>
            <a:chOff x="17774391" y="6835754"/>
            <a:chExt cx="1146825" cy="1143000"/>
          </a:xfrm>
        </p:grpSpPr>
        <p:sp>
          <p:nvSpPr>
            <p:cNvPr id="11" name="Rectangle 10">
              <a:extLst>
                <a:ext uri="{FF2B5EF4-FFF2-40B4-BE49-F238E27FC236}">
                  <a16:creationId xmlns:a16="http://schemas.microsoft.com/office/drawing/2014/main" id="{FC29DE45-CE5F-D28C-6CB1-7274EE74D508}"/>
                </a:ext>
              </a:extLst>
            </p:cNvPr>
            <p:cNvSpPr/>
            <p:nvPr/>
          </p:nvSpPr>
          <p:spPr>
            <a:xfrm>
              <a:off x="17774391" y="6835754"/>
              <a:ext cx="1146825" cy="114300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Graphic 34" descr="Books with solid fill">
              <a:extLst>
                <a:ext uri="{FF2B5EF4-FFF2-40B4-BE49-F238E27FC236}">
                  <a16:creationId xmlns:a16="http://schemas.microsoft.com/office/drawing/2014/main" id="{84881146-5DDB-E336-0971-499B70288C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927241" y="6972879"/>
              <a:ext cx="846793" cy="839445"/>
            </a:xfrm>
            <a:prstGeom prst="rect">
              <a:avLst/>
            </a:prstGeom>
          </p:spPr>
        </p:pic>
      </p:grpSp>
      <p:sp>
        <p:nvSpPr>
          <p:cNvPr id="44" name="Rectangle 43">
            <a:extLst>
              <a:ext uri="{FF2B5EF4-FFF2-40B4-BE49-F238E27FC236}">
                <a16:creationId xmlns:a16="http://schemas.microsoft.com/office/drawing/2014/main" id="{D00FCBFB-7E9C-16FB-C4FF-D1050B44DDFC}"/>
              </a:ext>
            </a:extLst>
          </p:cNvPr>
          <p:cNvSpPr/>
          <p:nvPr/>
        </p:nvSpPr>
        <p:spPr>
          <a:xfrm>
            <a:off x="6699250" y="3698521"/>
            <a:ext cx="10894836" cy="1265330"/>
          </a:xfrm>
          <a:prstGeom prst="rect">
            <a:avLst/>
          </a:prstGeom>
          <a:solidFill>
            <a:schemeClr val="bg1">
              <a:lumMod val="95000"/>
            </a:schemeClr>
          </a:solidFill>
          <a:ln>
            <a:solidFill>
              <a:schemeClr val="bg1">
                <a:lumMod val="9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0B550EC7-CB07-C053-63DF-53711C1533BA}"/>
              </a:ext>
            </a:extLst>
          </p:cNvPr>
          <p:cNvGrpSpPr/>
          <p:nvPr/>
        </p:nvGrpSpPr>
        <p:grpSpPr>
          <a:xfrm>
            <a:off x="1163782" y="2301875"/>
            <a:ext cx="1143000" cy="1143000"/>
            <a:chOff x="1163782" y="3683486"/>
            <a:chExt cx="1143000" cy="1143000"/>
          </a:xfrm>
        </p:grpSpPr>
        <p:sp>
          <p:nvSpPr>
            <p:cNvPr id="45" name="Rectangle 44">
              <a:extLst>
                <a:ext uri="{FF2B5EF4-FFF2-40B4-BE49-F238E27FC236}">
                  <a16:creationId xmlns:a16="http://schemas.microsoft.com/office/drawing/2014/main" id="{0B136CBE-7BAF-1D07-4DCB-9A1CE5ED7643}"/>
                </a:ext>
              </a:extLst>
            </p:cNvPr>
            <p:cNvSpPr/>
            <p:nvPr/>
          </p:nvSpPr>
          <p:spPr>
            <a:xfrm>
              <a:off x="1163782" y="3683486"/>
              <a:ext cx="1143000" cy="114300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Graphic 45" descr="Books with solid fill">
              <a:extLst>
                <a:ext uri="{FF2B5EF4-FFF2-40B4-BE49-F238E27FC236}">
                  <a16:creationId xmlns:a16="http://schemas.microsoft.com/office/drawing/2014/main" id="{36A5FEB8-A49C-9A2B-5A2D-C8EF3FED22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4183" y="3821614"/>
              <a:ext cx="865159" cy="839445"/>
            </a:xfrm>
            <a:prstGeom prst="rect">
              <a:avLst/>
            </a:prstGeom>
          </p:spPr>
        </p:pic>
      </p:grpSp>
      <p:grpSp>
        <p:nvGrpSpPr>
          <p:cNvPr id="13" name="Group 12">
            <a:extLst>
              <a:ext uri="{FF2B5EF4-FFF2-40B4-BE49-F238E27FC236}">
                <a16:creationId xmlns:a16="http://schemas.microsoft.com/office/drawing/2014/main" id="{BA74B3C5-8C95-B242-FBED-82BB5D47941D}"/>
              </a:ext>
            </a:extLst>
          </p:cNvPr>
          <p:cNvGrpSpPr/>
          <p:nvPr/>
        </p:nvGrpSpPr>
        <p:grpSpPr>
          <a:xfrm>
            <a:off x="1163782" y="5349875"/>
            <a:ext cx="1143000" cy="1143000"/>
            <a:chOff x="1163782" y="6556922"/>
            <a:chExt cx="1143000" cy="1143000"/>
          </a:xfrm>
        </p:grpSpPr>
        <p:sp>
          <p:nvSpPr>
            <p:cNvPr id="47" name="Rectangle 46">
              <a:extLst>
                <a:ext uri="{FF2B5EF4-FFF2-40B4-BE49-F238E27FC236}">
                  <a16:creationId xmlns:a16="http://schemas.microsoft.com/office/drawing/2014/main" id="{1933363E-27F6-BC3B-18E1-190131B51B14}"/>
                </a:ext>
              </a:extLst>
            </p:cNvPr>
            <p:cNvSpPr/>
            <p:nvPr/>
          </p:nvSpPr>
          <p:spPr>
            <a:xfrm>
              <a:off x="1163782" y="6556922"/>
              <a:ext cx="1143000" cy="114300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Graphic 47" descr="Books with solid fill">
              <a:extLst>
                <a:ext uri="{FF2B5EF4-FFF2-40B4-BE49-F238E27FC236}">
                  <a16:creationId xmlns:a16="http://schemas.microsoft.com/office/drawing/2014/main" id="{A9743545-5E4F-955B-C34B-A5CF9AE61A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4183" y="6695050"/>
              <a:ext cx="865159" cy="839445"/>
            </a:xfrm>
            <a:prstGeom prst="rect">
              <a:avLst/>
            </a:prstGeom>
          </p:spPr>
        </p:pic>
      </p:grpSp>
      <p:sp>
        <p:nvSpPr>
          <p:cNvPr id="49" name="Rectangle 48">
            <a:extLst>
              <a:ext uri="{FF2B5EF4-FFF2-40B4-BE49-F238E27FC236}">
                <a16:creationId xmlns:a16="http://schemas.microsoft.com/office/drawing/2014/main" id="{A4EAE85F-BDD7-D979-12A5-F74D8023F501}"/>
              </a:ext>
            </a:extLst>
          </p:cNvPr>
          <p:cNvSpPr/>
          <p:nvPr/>
        </p:nvSpPr>
        <p:spPr>
          <a:xfrm>
            <a:off x="2436113" y="5273675"/>
            <a:ext cx="10894836" cy="1265330"/>
          </a:xfrm>
          <a:prstGeom prst="rect">
            <a:avLst/>
          </a:prstGeom>
          <a:solidFill>
            <a:schemeClr val="bg1">
              <a:lumMod val="95000"/>
            </a:schemeClr>
          </a:solidFill>
          <a:ln>
            <a:solidFill>
              <a:schemeClr val="bg1">
                <a:lumMod val="9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CB9F8D7-1C7B-F1FD-CE9B-109D5CFC972C}"/>
              </a:ext>
            </a:extLst>
          </p:cNvPr>
          <p:cNvSpPr/>
          <p:nvPr/>
        </p:nvSpPr>
        <p:spPr>
          <a:xfrm>
            <a:off x="2519535" y="2233674"/>
            <a:ext cx="10894836" cy="1265330"/>
          </a:xfrm>
          <a:prstGeom prst="rect">
            <a:avLst/>
          </a:prstGeom>
          <a:solidFill>
            <a:schemeClr val="bg1">
              <a:lumMod val="95000"/>
            </a:schemeClr>
          </a:solidFill>
          <a:ln>
            <a:solidFill>
              <a:schemeClr val="bg1">
                <a:lumMod val="9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0DD3056-23B4-BA90-115E-B2ED58AE4FA8}"/>
              </a:ext>
            </a:extLst>
          </p:cNvPr>
          <p:cNvSpPr txBox="1"/>
          <p:nvPr/>
        </p:nvSpPr>
        <p:spPr>
          <a:xfrm>
            <a:off x="2625731" y="2373358"/>
            <a:ext cx="10515600" cy="1015663"/>
          </a:xfrm>
          <a:prstGeom prst="rect">
            <a:avLst/>
          </a:prstGeom>
          <a:noFill/>
        </p:spPr>
        <p:txBody>
          <a:bodyPr wrap="square">
            <a:spAutoFit/>
          </a:bodyPr>
          <a:lstStyle/>
          <a:p>
            <a:r>
              <a:rPr lang="en-US" sz="2000" b="1" dirty="0" err="1">
                <a:solidFill>
                  <a:srgbClr val="174591"/>
                </a:solidFill>
                <a:latin typeface="Arial" panose="020B0604020202020204" pitchFamily="34" charset="0"/>
                <a:cs typeface="Arial" panose="020B0604020202020204" pitchFamily="34" charset="0"/>
              </a:rPr>
              <a:t>Admati</a:t>
            </a:r>
            <a:r>
              <a:rPr lang="en-US" sz="2000" b="1" dirty="0">
                <a:solidFill>
                  <a:srgbClr val="174591"/>
                </a:solidFill>
                <a:latin typeface="Arial" panose="020B0604020202020204" pitchFamily="34" charset="0"/>
                <a:cs typeface="Arial" panose="020B0604020202020204" pitchFamily="34" charset="0"/>
              </a:rPr>
              <a:t> and </a:t>
            </a:r>
            <a:r>
              <a:rPr lang="en-US" sz="2000" b="1" dirty="0" err="1">
                <a:solidFill>
                  <a:srgbClr val="174591"/>
                </a:solidFill>
                <a:latin typeface="Arial" panose="020B0604020202020204" pitchFamily="34" charset="0"/>
                <a:cs typeface="Arial" panose="020B0604020202020204" pitchFamily="34" charset="0"/>
              </a:rPr>
              <a:t>Hellwig</a:t>
            </a:r>
            <a:r>
              <a:rPr lang="en-US" sz="2000" b="1" dirty="0">
                <a:solidFill>
                  <a:srgbClr val="174591"/>
                </a:solidFill>
                <a:latin typeface="Arial" panose="020B0604020202020204" pitchFamily="34" charset="0"/>
                <a:cs typeface="Arial" panose="020B0604020202020204" pitchFamily="34" charset="0"/>
              </a:rPr>
              <a:t> (2014), Ellis and Flannery (1992) </a:t>
            </a:r>
            <a:r>
              <a:rPr lang="en-US" sz="2000" dirty="0">
                <a:latin typeface="Arial" panose="020B0604020202020204" pitchFamily="34" charset="0"/>
                <a:cs typeface="Arial" panose="020B0604020202020204" pitchFamily="34" charset="0"/>
              </a:rPr>
              <a:t>support the idea that banks with adequate capital ratio can raise funds with less cost and hence could maintain high loan growth.</a:t>
            </a:r>
          </a:p>
        </p:txBody>
      </p:sp>
      <p:sp>
        <p:nvSpPr>
          <p:cNvPr id="8" name="TextBox 7">
            <a:extLst>
              <a:ext uri="{FF2B5EF4-FFF2-40B4-BE49-F238E27FC236}">
                <a16:creationId xmlns:a16="http://schemas.microsoft.com/office/drawing/2014/main" id="{F0600D50-A42B-9662-2385-29BD3CEF34C3}"/>
              </a:ext>
            </a:extLst>
          </p:cNvPr>
          <p:cNvSpPr txBox="1"/>
          <p:nvPr/>
        </p:nvSpPr>
        <p:spPr>
          <a:xfrm>
            <a:off x="6958828" y="3941544"/>
            <a:ext cx="10375680" cy="707886"/>
          </a:xfrm>
          <a:prstGeom prst="rect">
            <a:avLst/>
          </a:prstGeom>
          <a:noFill/>
        </p:spPr>
        <p:txBody>
          <a:bodyPr wrap="square">
            <a:spAutoFit/>
          </a:bodyPr>
          <a:lstStyle/>
          <a:p>
            <a:r>
              <a:rPr lang="en-US" sz="2000" b="1" dirty="0" err="1">
                <a:solidFill>
                  <a:srgbClr val="174591"/>
                </a:solidFill>
                <a:latin typeface="Arial" panose="020B0604020202020204" pitchFamily="34" charset="0"/>
                <a:cs typeface="Arial" panose="020B0604020202020204" pitchFamily="34" charset="0"/>
              </a:rPr>
              <a:t>Altunbas</a:t>
            </a:r>
            <a:r>
              <a:rPr lang="en-US" sz="2000" b="1" dirty="0">
                <a:solidFill>
                  <a:srgbClr val="174591"/>
                </a:solidFill>
                <a:latin typeface="Arial" panose="020B0604020202020204" pitchFamily="34" charset="0"/>
                <a:cs typeface="Arial" panose="020B0604020202020204" pitchFamily="34" charset="0"/>
              </a:rPr>
              <a:t>, </a:t>
            </a:r>
            <a:r>
              <a:rPr lang="en-US" sz="2000" b="1" dirty="0" err="1">
                <a:solidFill>
                  <a:srgbClr val="174591"/>
                </a:solidFill>
                <a:latin typeface="Arial" panose="020B0604020202020204" pitchFamily="34" charset="0"/>
                <a:cs typeface="Arial" panose="020B0604020202020204" pitchFamily="34" charset="0"/>
              </a:rPr>
              <a:t>Gambacorta</a:t>
            </a:r>
            <a:r>
              <a:rPr lang="en-US" sz="2000" b="1" dirty="0">
                <a:solidFill>
                  <a:srgbClr val="174591"/>
                </a:solidFill>
                <a:latin typeface="Arial" panose="020B0604020202020204" pitchFamily="34" charset="0"/>
                <a:cs typeface="Arial" panose="020B0604020202020204" pitchFamily="34" charset="0"/>
              </a:rPr>
              <a:t>, and Marques-Ibanez (2010)</a:t>
            </a:r>
            <a:r>
              <a:rPr lang="en-US" sz="2000" dirty="0">
                <a:latin typeface="Arial" panose="020B0604020202020204" pitchFamily="34" charset="0"/>
                <a:cs typeface="Arial" panose="020B0604020202020204" pitchFamily="34" charset="0"/>
              </a:rPr>
              <a:t> note that banks with higher capital have a lower credit risk and hence face a lower risk premium. </a:t>
            </a:r>
          </a:p>
        </p:txBody>
      </p:sp>
      <p:sp>
        <p:nvSpPr>
          <p:cNvPr id="12" name="TextBox 11">
            <a:extLst>
              <a:ext uri="{FF2B5EF4-FFF2-40B4-BE49-F238E27FC236}">
                <a16:creationId xmlns:a16="http://schemas.microsoft.com/office/drawing/2014/main" id="{9506FA8E-2086-2EA7-0BCE-F5862019935E}"/>
              </a:ext>
            </a:extLst>
          </p:cNvPr>
          <p:cNvSpPr txBox="1"/>
          <p:nvPr/>
        </p:nvSpPr>
        <p:spPr>
          <a:xfrm>
            <a:off x="2660650" y="5556389"/>
            <a:ext cx="10051472" cy="707886"/>
          </a:xfrm>
          <a:prstGeom prst="rect">
            <a:avLst/>
          </a:prstGeom>
          <a:noFill/>
        </p:spPr>
        <p:txBody>
          <a:bodyPr wrap="square">
            <a:spAutoFit/>
          </a:bodyPr>
          <a:lstStyle/>
          <a:p>
            <a:r>
              <a:rPr lang="en-US" sz="2000" b="1" dirty="0" err="1">
                <a:solidFill>
                  <a:srgbClr val="174591"/>
                </a:solidFill>
                <a:latin typeface="Arial" panose="020B0604020202020204" pitchFamily="34" charset="0"/>
                <a:cs typeface="Arial" panose="020B0604020202020204" pitchFamily="34" charset="0"/>
              </a:rPr>
              <a:t>Kishan</a:t>
            </a:r>
            <a:r>
              <a:rPr lang="en-US" sz="2000" b="1" dirty="0">
                <a:solidFill>
                  <a:srgbClr val="174591"/>
                </a:solidFill>
                <a:latin typeface="Arial" panose="020B0604020202020204" pitchFamily="34" charset="0"/>
                <a:cs typeface="Arial" panose="020B0604020202020204" pitchFamily="34" charset="0"/>
              </a:rPr>
              <a:t>  and </a:t>
            </a:r>
            <a:r>
              <a:rPr lang="en-US" sz="2000" b="1" dirty="0" err="1">
                <a:solidFill>
                  <a:srgbClr val="174591"/>
                </a:solidFill>
                <a:latin typeface="Arial" panose="020B0604020202020204" pitchFamily="34" charset="0"/>
                <a:cs typeface="Arial" panose="020B0604020202020204" pitchFamily="34" charset="0"/>
              </a:rPr>
              <a:t>Opela</a:t>
            </a:r>
            <a:r>
              <a:rPr lang="en-US" sz="2000" b="1" dirty="0">
                <a:solidFill>
                  <a:srgbClr val="174591"/>
                </a:solidFill>
                <a:latin typeface="Arial" panose="020B0604020202020204" pitchFamily="34" charset="0"/>
                <a:cs typeface="Arial" panose="020B0604020202020204" pitchFamily="34" charset="0"/>
              </a:rPr>
              <a:t> (2006) </a:t>
            </a:r>
            <a:r>
              <a:rPr lang="en-US" sz="2000" dirty="0">
                <a:latin typeface="Arial" panose="020B0604020202020204" pitchFamily="34" charset="0"/>
                <a:cs typeface="Arial" panose="020B0604020202020204" pitchFamily="34" charset="0"/>
              </a:rPr>
              <a:t>found that bank capital being a buffer against losses helps the bank to raise funds with less risk premium and unlock the lending channel. </a:t>
            </a:r>
            <a:endParaRPr lang="en-US" sz="2000" dirty="0"/>
          </a:p>
        </p:txBody>
      </p:sp>
      <p:sp>
        <p:nvSpPr>
          <p:cNvPr id="14" name="TextBox 13">
            <a:extLst>
              <a:ext uri="{FF2B5EF4-FFF2-40B4-BE49-F238E27FC236}">
                <a16:creationId xmlns:a16="http://schemas.microsoft.com/office/drawing/2014/main" id="{72549CA1-5816-B835-930E-E5ED6F42E3BF}"/>
              </a:ext>
            </a:extLst>
          </p:cNvPr>
          <p:cNvSpPr txBox="1"/>
          <p:nvPr/>
        </p:nvSpPr>
        <p:spPr>
          <a:xfrm flipH="1">
            <a:off x="6931696" y="7192547"/>
            <a:ext cx="10926313"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The cyclical nature of  capital makes it an ‘ automatic destabilizer’</a:t>
            </a:r>
            <a:r>
              <a:rPr lang="en-US" sz="2000" b="1" dirty="0">
                <a:solidFill>
                  <a:srgbClr val="174591"/>
                </a:solidFill>
                <a:latin typeface="Arial" panose="020B0604020202020204" pitchFamily="34" charset="0"/>
                <a:cs typeface="Arial" panose="020B0604020202020204" pitchFamily="34" charset="0"/>
              </a:rPr>
              <a:t> Van den Heuvel (2002) </a:t>
            </a:r>
            <a:endParaRPr lang="en-US" sz="2000" dirty="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6AD178B4-9AB3-E47A-3A18-BF7822CC11ED}"/>
              </a:ext>
            </a:extLst>
          </p:cNvPr>
          <p:cNvGrpSpPr/>
          <p:nvPr/>
        </p:nvGrpSpPr>
        <p:grpSpPr>
          <a:xfrm>
            <a:off x="1163782" y="8173283"/>
            <a:ext cx="1143000" cy="1143000"/>
            <a:chOff x="1163782" y="6556922"/>
            <a:chExt cx="1143000" cy="1143000"/>
          </a:xfrm>
        </p:grpSpPr>
        <p:sp>
          <p:nvSpPr>
            <p:cNvPr id="16" name="Rectangle 15">
              <a:extLst>
                <a:ext uri="{FF2B5EF4-FFF2-40B4-BE49-F238E27FC236}">
                  <a16:creationId xmlns:a16="http://schemas.microsoft.com/office/drawing/2014/main" id="{16BC69D0-63F7-2B0E-2F70-C512CFC0B7F6}"/>
                </a:ext>
              </a:extLst>
            </p:cNvPr>
            <p:cNvSpPr/>
            <p:nvPr/>
          </p:nvSpPr>
          <p:spPr>
            <a:xfrm>
              <a:off x="1163782" y="6556922"/>
              <a:ext cx="1143000" cy="114300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Books with solid fill">
              <a:extLst>
                <a:ext uri="{FF2B5EF4-FFF2-40B4-BE49-F238E27FC236}">
                  <a16:creationId xmlns:a16="http://schemas.microsoft.com/office/drawing/2014/main" id="{9CA6056C-AACB-1022-DEFB-1EB27233A0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4183" y="6695050"/>
              <a:ext cx="865159" cy="839445"/>
            </a:xfrm>
            <a:prstGeom prst="rect">
              <a:avLst/>
            </a:prstGeom>
          </p:spPr>
        </p:pic>
      </p:grpSp>
      <p:sp>
        <p:nvSpPr>
          <p:cNvPr id="18" name="Rectangle 17">
            <a:extLst>
              <a:ext uri="{FF2B5EF4-FFF2-40B4-BE49-F238E27FC236}">
                <a16:creationId xmlns:a16="http://schemas.microsoft.com/office/drawing/2014/main" id="{C2EAD0FF-C9D3-CA05-02D8-17DAE1786A94}"/>
              </a:ext>
            </a:extLst>
          </p:cNvPr>
          <p:cNvSpPr/>
          <p:nvPr/>
        </p:nvSpPr>
        <p:spPr>
          <a:xfrm>
            <a:off x="2436113" y="8123145"/>
            <a:ext cx="10894836" cy="1265330"/>
          </a:xfrm>
          <a:prstGeom prst="rect">
            <a:avLst/>
          </a:prstGeom>
          <a:solidFill>
            <a:schemeClr val="bg1">
              <a:lumMod val="95000"/>
            </a:schemeClr>
          </a:solidFill>
          <a:ln>
            <a:solidFill>
              <a:schemeClr val="bg1">
                <a:lumMod val="9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795D0C3-0F5B-1A14-94EA-DC33095B42E0}"/>
              </a:ext>
            </a:extLst>
          </p:cNvPr>
          <p:cNvSpPr txBox="1"/>
          <p:nvPr/>
        </p:nvSpPr>
        <p:spPr>
          <a:xfrm>
            <a:off x="2519535" y="8296612"/>
            <a:ext cx="10375680" cy="1015663"/>
          </a:xfrm>
          <a:prstGeom prst="rect">
            <a:avLst/>
          </a:prstGeom>
          <a:noFill/>
        </p:spPr>
        <p:txBody>
          <a:bodyPr wrap="square">
            <a:spAutoFit/>
          </a:bodyPr>
          <a:lstStyle/>
          <a:p>
            <a:r>
              <a:rPr lang="en-US" sz="2000" b="1" dirty="0">
                <a:solidFill>
                  <a:srgbClr val="174591"/>
                </a:solidFill>
                <a:latin typeface="Arial" panose="020B0604020202020204" pitchFamily="34" charset="0"/>
                <a:cs typeface="Arial" panose="020B0604020202020204" pitchFamily="34" charset="0"/>
              </a:rPr>
              <a:t>Adrian, </a:t>
            </a:r>
            <a:r>
              <a:rPr lang="en-US" sz="2000" b="1" dirty="0" err="1">
                <a:solidFill>
                  <a:srgbClr val="174591"/>
                </a:solidFill>
                <a:latin typeface="Arial" panose="020B0604020202020204" pitchFamily="34" charset="0"/>
                <a:cs typeface="Arial" panose="020B0604020202020204" pitchFamily="34" charset="0"/>
              </a:rPr>
              <a:t>Boyarchenko</a:t>
            </a:r>
            <a:r>
              <a:rPr lang="en-US" sz="2000" b="1" dirty="0">
                <a:solidFill>
                  <a:srgbClr val="174591"/>
                </a:solidFill>
                <a:latin typeface="Arial" panose="020B0604020202020204" pitchFamily="34" charset="0"/>
                <a:cs typeface="Arial" panose="020B0604020202020204" pitchFamily="34" charset="0"/>
              </a:rPr>
              <a:t> and Shin (2010) </a:t>
            </a:r>
            <a:r>
              <a:rPr lang="en-US" sz="2000" dirty="0">
                <a:latin typeface="Arial" panose="020B0604020202020204" pitchFamily="34" charset="0"/>
                <a:cs typeface="Arial" panose="020B0604020202020204" pitchFamily="34" charset="0"/>
              </a:rPr>
              <a:t>argue that instead of extending credit during the boom phase, banks may pay out some debt liabilities (by reducing equity) to lessen the leverage. In this particular case, leverage might become countercyclical or acyclic.</a:t>
            </a:r>
          </a:p>
        </p:txBody>
      </p:sp>
      <p:sp>
        <p:nvSpPr>
          <p:cNvPr id="22" name="TextBox 21">
            <a:extLst>
              <a:ext uri="{FF2B5EF4-FFF2-40B4-BE49-F238E27FC236}">
                <a16:creationId xmlns:a16="http://schemas.microsoft.com/office/drawing/2014/main" id="{3BA4A80F-6F3A-4391-6D7C-3BA58C6B8B03}"/>
              </a:ext>
            </a:extLst>
          </p:cNvPr>
          <p:cNvSpPr txBox="1"/>
          <p:nvPr/>
        </p:nvSpPr>
        <p:spPr>
          <a:xfrm>
            <a:off x="13460280" y="8123145"/>
            <a:ext cx="1325881" cy="1569660"/>
          </a:xfrm>
          <a:prstGeom prst="rect">
            <a:avLst/>
          </a:prstGeom>
          <a:noFill/>
        </p:spPr>
        <p:txBody>
          <a:bodyPr wrap="square" rtlCol="0">
            <a:spAutoFit/>
          </a:bodyPr>
          <a:lstStyle/>
          <a:p>
            <a:r>
              <a:rPr lang="en-US" sz="2400" dirty="0">
                <a:solidFill>
                  <a:srgbClr val="C00000"/>
                </a:solidFill>
              </a:rPr>
              <a:t>Will be part of critical analysis</a:t>
            </a:r>
          </a:p>
        </p:txBody>
      </p:sp>
    </p:spTree>
    <p:extLst>
      <p:ext uri="{BB962C8B-B14F-4D97-AF65-F5344CB8AC3E}">
        <p14:creationId xmlns:p14="http://schemas.microsoft.com/office/powerpoint/2010/main" val="578095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FC08-855C-593F-4890-24EFBC2DC724}"/>
              </a:ext>
            </a:extLst>
          </p:cNvPr>
          <p:cNvSpPr>
            <a:spLocks noGrp="1"/>
          </p:cNvSpPr>
          <p:nvPr>
            <p:ph type="title"/>
          </p:nvPr>
        </p:nvSpPr>
        <p:spPr>
          <a:xfrm>
            <a:off x="784153" y="549275"/>
            <a:ext cx="12773098" cy="923330"/>
          </a:xfrm>
        </p:spPr>
        <p:txBody>
          <a:bodyPr/>
          <a:lstStyle/>
          <a:p>
            <a:r>
              <a:rPr lang="en-US" sz="6000" b="1" dirty="0">
                <a:solidFill>
                  <a:schemeClr val="accent1">
                    <a:lumMod val="75000"/>
                  </a:schemeClr>
                </a:solidFill>
                <a:latin typeface="Arial" panose="020B0604020202020204" pitchFamily="34" charset="0"/>
                <a:cs typeface="Arial" panose="020B0604020202020204" pitchFamily="34" charset="0"/>
              </a:rPr>
              <a:t>Testable predictions</a:t>
            </a:r>
          </a:p>
        </p:txBody>
      </p:sp>
      <p:sp>
        <p:nvSpPr>
          <p:cNvPr id="6" name="object 35">
            <a:extLst>
              <a:ext uri="{FF2B5EF4-FFF2-40B4-BE49-F238E27FC236}">
                <a16:creationId xmlns:a16="http://schemas.microsoft.com/office/drawing/2014/main" id="{CACF614B-8A9F-FEAE-46D9-D373F9B1094E}"/>
              </a:ext>
            </a:extLst>
          </p:cNvPr>
          <p:cNvSpPr txBox="1">
            <a:spLocks noGrp="1"/>
          </p:cNvSpPr>
          <p:nvPr>
            <p:ph type="sldNum" sz="quarter" idx="7"/>
          </p:nvPr>
        </p:nvSpPr>
        <p:spPr>
          <a:xfrm>
            <a:off x="19599806" y="11045067"/>
            <a:ext cx="267612"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8</a:t>
            </a:fld>
            <a:endParaRPr spc="-130" dirty="0"/>
          </a:p>
        </p:txBody>
      </p:sp>
      <p:sp>
        <p:nvSpPr>
          <p:cNvPr id="4" name="object 11">
            <a:extLst>
              <a:ext uri="{FF2B5EF4-FFF2-40B4-BE49-F238E27FC236}">
                <a16:creationId xmlns:a16="http://schemas.microsoft.com/office/drawing/2014/main" id="{2AE8A901-73B6-5065-3DA5-A6C5BDDD19A2}"/>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17" name="Rectangle: Diagonal Corners Rounded 16">
            <a:extLst>
              <a:ext uri="{FF2B5EF4-FFF2-40B4-BE49-F238E27FC236}">
                <a16:creationId xmlns:a16="http://schemas.microsoft.com/office/drawing/2014/main" id="{C3C80ED4-382A-1792-1845-5FEB830FB707}"/>
              </a:ext>
            </a:extLst>
          </p:cNvPr>
          <p:cNvSpPr/>
          <p:nvPr/>
        </p:nvSpPr>
        <p:spPr>
          <a:xfrm>
            <a:off x="2358897" y="2225675"/>
            <a:ext cx="5867401" cy="1600200"/>
          </a:xfrm>
          <a:prstGeom prst="round2Diag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Bank Capital Channel</a:t>
            </a:r>
          </a:p>
        </p:txBody>
      </p:sp>
      <p:sp>
        <p:nvSpPr>
          <p:cNvPr id="18" name="Rectangle: Diagonal Corners Rounded 17">
            <a:extLst>
              <a:ext uri="{FF2B5EF4-FFF2-40B4-BE49-F238E27FC236}">
                <a16:creationId xmlns:a16="http://schemas.microsoft.com/office/drawing/2014/main" id="{E48E21D2-F405-A9D5-C3BE-FBCC790591DE}"/>
              </a:ext>
            </a:extLst>
          </p:cNvPr>
          <p:cNvSpPr/>
          <p:nvPr/>
        </p:nvSpPr>
        <p:spPr>
          <a:xfrm>
            <a:off x="10052049" y="2225675"/>
            <a:ext cx="5867401" cy="1600200"/>
          </a:xfrm>
          <a:prstGeom prst="round2Diag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Bank Lending Channel</a:t>
            </a:r>
            <a:endParaRPr lang="en-US" sz="2000" b="1"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967F65CF-6F9B-932D-C12E-B0D31045D05B}"/>
              </a:ext>
            </a:extLst>
          </p:cNvPr>
          <p:cNvSpPr/>
          <p:nvPr/>
        </p:nvSpPr>
        <p:spPr>
          <a:xfrm>
            <a:off x="2358896" y="4130674"/>
            <a:ext cx="5867402" cy="6019799"/>
          </a:xfrm>
          <a:prstGeom prst="rect">
            <a:avLst/>
          </a:prstGeom>
          <a:solidFill>
            <a:schemeClr val="bg1">
              <a:lumMod val="95000"/>
            </a:schemeClr>
          </a:solidFill>
          <a:ln>
            <a:solidFill>
              <a:schemeClr val="bg1">
                <a:lumMod val="95000"/>
              </a:schemeClr>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44AC382-ABCA-AAE7-FF9E-8A317DEEAE5F}"/>
              </a:ext>
            </a:extLst>
          </p:cNvPr>
          <p:cNvSpPr/>
          <p:nvPr/>
        </p:nvSpPr>
        <p:spPr>
          <a:xfrm>
            <a:off x="10052048" y="4130675"/>
            <a:ext cx="5867402" cy="6019800"/>
          </a:xfrm>
          <a:prstGeom prst="rect">
            <a:avLst/>
          </a:prstGeom>
          <a:solidFill>
            <a:schemeClr val="bg1">
              <a:lumMod val="95000"/>
            </a:schemeClr>
          </a:solidFill>
          <a:ln>
            <a:solidFill>
              <a:schemeClr val="bg1">
                <a:lumMod val="95000"/>
              </a:schemeClr>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38D28CB-DD4C-3F71-C346-1A9E332A8EAD}"/>
              </a:ext>
            </a:extLst>
          </p:cNvPr>
          <p:cNvSpPr txBox="1"/>
          <p:nvPr/>
        </p:nvSpPr>
        <p:spPr>
          <a:xfrm>
            <a:off x="10204449" y="4339870"/>
            <a:ext cx="5486400" cy="5601405"/>
          </a:xfrm>
          <a:prstGeom prst="rect">
            <a:avLst/>
          </a:prstGeom>
          <a:noFill/>
        </p:spPr>
        <p:txBody>
          <a:bodyPr wrap="square">
            <a:spAutoFit/>
          </a:bodyPr>
          <a:lstStyle/>
          <a:p>
            <a:pPr marL="285750" marR="0" lvl="0" indent="-285750">
              <a:lnSpc>
                <a:spcPct val="107000"/>
              </a:lnSpc>
              <a:spcBef>
                <a:spcPts val="0"/>
              </a:spcBef>
              <a:spcAft>
                <a:spcPts val="0"/>
              </a:spcAft>
              <a:buFont typeface="Wingdings" panose="05000000000000000000" pitchFamily="2" charset="2"/>
              <a:buChar char="q"/>
            </a:pPr>
            <a:r>
              <a:rPr lang="en-US" sz="2800" kern="100" dirty="0">
                <a:effectLst/>
                <a:latin typeface="Arial" panose="020B0604020202020204" pitchFamily="34" charset="0"/>
                <a:ea typeface="Calibri" panose="020F0502020204030204" pitchFamily="34" charset="0"/>
                <a:cs typeface="Times New Roman" panose="02020603050405020304" pitchFamily="18" charset="0"/>
              </a:rPr>
              <a:t>Less leveraged banks pay less for their debt funding.</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q"/>
            </a:pPr>
            <a:r>
              <a:rPr lang="en-US" sz="2800" kern="100" dirty="0">
                <a:effectLst/>
                <a:latin typeface="Arial" panose="020B0604020202020204" pitchFamily="34" charset="0"/>
                <a:ea typeface="Calibri" panose="020F0502020204030204" pitchFamily="34" charset="0"/>
                <a:cs typeface="Times New Roman" panose="02020603050405020304" pitchFamily="18" charset="0"/>
              </a:rPr>
              <a:t>Less leveraged banks get more debt funding.</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0"/>
              </a:spcAft>
              <a:buFont typeface="Wingdings" panose="05000000000000000000" pitchFamily="2" charset="2"/>
              <a:buChar char="q"/>
            </a:pPr>
            <a:r>
              <a:rPr lang="en-US" sz="2800" kern="100" dirty="0">
                <a:effectLst/>
                <a:latin typeface="Arial" panose="020B0604020202020204" pitchFamily="34" charset="0"/>
                <a:ea typeface="Calibri" panose="020F0502020204030204" pitchFamily="34" charset="0"/>
                <a:cs typeface="Times New Roman" panose="02020603050405020304" pitchFamily="18" charset="0"/>
              </a:rPr>
              <a:t>Less leveraged banks supply more lending.</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800"/>
              </a:spcAft>
              <a:buFont typeface="Wingdings" panose="05000000000000000000" pitchFamily="2" charset="2"/>
              <a:buChar char="q"/>
            </a:pPr>
            <a:r>
              <a:rPr lang="en-US" sz="2800" kern="100" dirty="0">
                <a:effectLst/>
                <a:latin typeface="Arial" panose="020B0604020202020204" pitchFamily="34" charset="0"/>
                <a:ea typeface="Calibri" panose="020F0502020204030204" pitchFamily="34" charset="0"/>
                <a:cs typeface="Times New Roman" panose="02020603050405020304" pitchFamily="18" charset="0"/>
              </a:rPr>
              <a:t>The effects of (iii)–(v) should be less pronounced (not significant) when controlling for market leverage, which is influenced by more volatile financial conditions</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89DB04A8-2C33-ADC1-8030-1F5C20FCDA6F}"/>
              </a:ext>
            </a:extLst>
          </p:cNvPr>
          <p:cNvSpPr txBox="1"/>
          <p:nvPr/>
        </p:nvSpPr>
        <p:spPr>
          <a:xfrm>
            <a:off x="2736850" y="4527257"/>
            <a:ext cx="5183124" cy="4513223"/>
          </a:xfrm>
          <a:prstGeom prst="rect">
            <a:avLst/>
          </a:prstGeom>
          <a:noFill/>
        </p:spPr>
        <p:txBody>
          <a:bodyPr wrap="square" rtlCol="0">
            <a:spAutoFit/>
          </a:bodyPr>
          <a:lstStyle/>
          <a:p>
            <a:pPr marL="457200" marR="0" lvl="0" indent="-457200">
              <a:lnSpc>
                <a:spcPct val="107000"/>
              </a:lnSpc>
              <a:spcBef>
                <a:spcPts val="0"/>
              </a:spcBef>
              <a:spcAft>
                <a:spcPts val="0"/>
              </a:spcAft>
              <a:buFont typeface="Wingdings" panose="05000000000000000000" pitchFamily="2" charset="2"/>
              <a:buChar char="q"/>
            </a:pPr>
            <a:r>
              <a:rPr lang="en-US" sz="3000" kern="100" dirty="0">
                <a:effectLst/>
                <a:latin typeface="Arial" panose="020B0604020202020204" pitchFamily="34" charset="0"/>
                <a:ea typeface="Calibri" panose="020F0502020204030204" pitchFamily="34" charset="0"/>
                <a:cs typeface="Times New Roman" panose="02020603050405020304" pitchFamily="18" charset="0"/>
              </a:rPr>
              <a:t>Bank equity has an elasticity of greater than one with respect to total assets. </a:t>
            </a:r>
            <a:endParaRPr lang="en-US" sz="30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0" indent="-457200">
              <a:lnSpc>
                <a:spcPct val="107000"/>
              </a:lnSpc>
              <a:spcBef>
                <a:spcPts val="0"/>
              </a:spcBef>
              <a:spcAft>
                <a:spcPts val="800"/>
              </a:spcAft>
              <a:buFont typeface="Wingdings" panose="05000000000000000000" pitchFamily="2" charset="2"/>
              <a:buChar char="q"/>
            </a:pPr>
            <a:r>
              <a:rPr lang="en-US" sz="3000" kern="100" dirty="0">
                <a:effectLst/>
                <a:latin typeface="Arial" panose="020B0604020202020204" pitchFamily="34" charset="0"/>
                <a:ea typeface="Calibri" panose="020F0502020204030204" pitchFamily="34" charset="0"/>
                <a:cs typeface="Times New Roman" panose="02020603050405020304" pitchFamily="18" charset="0"/>
              </a:rPr>
              <a:t>Bank equity is positively correlated with cyclical conditions. It increases in a boom and decreases in a bust. </a:t>
            </a:r>
            <a:endParaRPr lang="en-US" sz="30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5" name="Picture 24" descr="A white figure with a blue question mark&#10;&#10;Description automatically generated with low confidence">
            <a:extLst>
              <a:ext uri="{FF2B5EF4-FFF2-40B4-BE49-F238E27FC236}">
                <a16:creationId xmlns:a16="http://schemas.microsoft.com/office/drawing/2014/main" id="{7C3881B4-6730-25CC-8CF4-2F54967FBE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81450" y="7345507"/>
            <a:ext cx="3185968" cy="3185968"/>
          </a:xfrm>
          <a:prstGeom prst="rect">
            <a:avLst/>
          </a:prstGeom>
        </p:spPr>
      </p:pic>
    </p:spTree>
    <p:extLst>
      <p:ext uri="{BB962C8B-B14F-4D97-AF65-F5344CB8AC3E}">
        <p14:creationId xmlns:p14="http://schemas.microsoft.com/office/powerpoint/2010/main" val="3176731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 name="Straight Connector 46">
            <a:extLst>
              <a:ext uri="{FF2B5EF4-FFF2-40B4-BE49-F238E27FC236}">
                <a16:creationId xmlns:a16="http://schemas.microsoft.com/office/drawing/2014/main" id="{99D169AA-EC0D-6DFA-40CD-6EF9300BC097}"/>
              </a:ext>
            </a:extLst>
          </p:cNvPr>
          <p:cNvCxnSpPr>
            <a:cxnSpLocks/>
          </p:cNvCxnSpPr>
          <p:nvPr/>
        </p:nvCxnSpPr>
        <p:spPr>
          <a:xfrm>
            <a:off x="9366250" y="2096520"/>
            <a:ext cx="0" cy="8434955"/>
          </a:xfrm>
          <a:prstGeom prst="line">
            <a:avLst/>
          </a:prstGeom>
          <a:ln>
            <a:solidFill>
              <a:schemeClr val="bg1">
                <a:lumMod val="65000"/>
              </a:schemeClr>
            </a:solidFill>
          </a:ln>
        </p:spPr>
        <p:style>
          <a:lnRef idx="2">
            <a:schemeClr val="dk1"/>
          </a:lnRef>
          <a:fillRef idx="0">
            <a:schemeClr val="dk1"/>
          </a:fillRef>
          <a:effectRef idx="1">
            <a:schemeClr val="dk1"/>
          </a:effectRef>
          <a:fontRef idx="minor">
            <a:schemeClr val="tx1"/>
          </a:fontRef>
        </p:style>
      </p:cxnSp>
      <p:sp>
        <p:nvSpPr>
          <p:cNvPr id="2" name="Title 1">
            <a:extLst>
              <a:ext uri="{FF2B5EF4-FFF2-40B4-BE49-F238E27FC236}">
                <a16:creationId xmlns:a16="http://schemas.microsoft.com/office/drawing/2014/main" id="{2446FC08-855C-593F-4890-24EFBC2DC724}"/>
              </a:ext>
            </a:extLst>
          </p:cNvPr>
          <p:cNvSpPr>
            <a:spLocks noGrp="1"/>
          </p:cNvSpPr>
          <p:nvPr>
            <p:ph type="title"/>
          </p:nvPr>
        </p:nvSpPr>
        <p:spPr>
          <a:xfrm>
            <a:off x="831850" y="548302"/>
            <a:ext cx="14144697" cy="923330"/>
          </a:xfrm>
        </p:spPr>
        <p:txBody>
          <a:bodyPr/>
          <a:lstStyle/>
          <a:p>
            <a:r>
              <a:rPr lang="en-US" sz="6000" b="1" dirty="0">
                <a:solidFill>
                  <a:schemeClr val="accent1">
                    <a:lumMod val="75000"/>
                  </a:schemeClr>
                </a:solidFill>
                <a:latin typeface="Arial" panose="020B0604020202020204" pitchFamily="34" charset="0"/>
                <a:cs typeface="Arial" panose="020B0604020202020204" pitchFamily="34" charset="0"/>
              </a:rPr>
              <a:t>Data and stylized facts on bank capital</a:t>
            </a:r>
          </a:p>
        </p:txBody>
      </p:sp>
      <p:sp>
        <p:nvSpPr>
          <p:cNvPr id="6" name="object 35">
            <a:extLst>
              <a:ext uri="{FF2B5EF4-FFF2-40B4-BE49-F238E27FC236}">
                <a16:creationId xmlns:a16="http://schemas.microsoft.com/office/drawing/2014/main" id="{CACF614B-8A9F-FEAE-46D9-D373F9B1094E}"/>
              </a:ext>
            </a:extLst>
          </p:cNvPr>
          <p:cNvSpPr txBox="1">
            <a:spLocks noGrp="1"/>
          </p:cNvSpPr>
          <p:nvPr>
            <p:ph type="sldNum" sz="quarter" idx="7"/>
          </p:nvPr>
        </p:nvSpPr>
        <p:spPr>
          <a:xfrm>
            <a:off x="19599806" y="11045067"/>
            <a:ext cx="267612"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9</a:t>
            </a:fld>
            <a:endParaRPr spc="-130" dirty="0"/>
          </a:p>
        </p:txBody>
      </p:sp>
      <p:sp>
        <p:nvSpPr>
          <p:cNvPr id="4" name="object 11">
            <a:extLst>
              <a:ext uri="{FF2B5EF4-FFF2-40B4-BE49-F238E27FC236}">
                <a16:creationId xmlns:a16="http://schemas.microsoft.com/office/drawing/2014/main" id="{3EDA34FF-3997-E2CF-64E3-0C74E147CAD7}"/>
              </a:ext>
            </a:extLst>
          </p:cNvPr>
          <p:cNvSpPr txBox="1">
            <a:spLocks noGrp="1"/>
          </p:cNvSpPr>
          <p:nvPr>
            <p:ph type="ftr" sz="quarter" idx="5"/>
          </p:nvPr>
        </p:nvSpPr>
        <p:spPr>
          <a:xfrm>
            <a:off x="112958" y="10988675"/>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8" name="Rectangle 7">
            <a:extLst>
              <a:ext uri="{FF2B5EF4-FFF2-40B4-BE49-F238E27FC236}">
                <a16:creationId xmlns:a16="http://schemas.microsoft.com/office/drawing/2014/main" id="{BF17ACE0-862C-E334-5A60-B6E74CFF1A51}"/>
              </a:ext>
            </a:extLst>
          </p:cNvPr>
          <p:cNvSpPr/>
          <p:nvPr/>
        </p:nvSpPr>
        <p:spPr>
          <a:xfrm>
            <a:off x="1455348" y="1925340"/>
            <a:ext cx="7135004" cy="76200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rial" panose="020B0604020202020204" pitchFamily="34" charset="0"/>
                <a:cs typeface="Arial" panose="020B0604020202020204" pitchFamily="34" charset="0"/>
              </a:rPr>
              <a:t>Data used by authors</a:t>
            </a:r>
            <a:endParaRPr lang="en-US" b="1"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283097B3-063D-C8B3-7974-A474FF2FC501}"/>
              </a:ext>
            </a:extLst>
          </p:cNvPr>
          <p:cNvSpPr/>
          <p:nvPr/>
        </p:nvSpPr>
        <p:spPr>
          <a:xfrm>
            <a:off x="10052050" y="1925340"/>
            <a:ext cx="7135004" cy="76200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rial" panose="020B0604020202020204" pitchFamily="34" charset="0"/>
                <a:cs typeface="Arial" panose="020B0604020202020204" pitchFamily="34" charset="0"/>
              </a:rPr>
              <a:t>Data used by us</a:t>
            </a:r>
            <a:endParaRPr lang="en-US" b="1"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5310934-AF35-9A04-2D19-5B0D550AF636}"/>
              </a:ext>
            </a:extLst>
          </p:cNvPr>
          <p:cNvSpPr/>
          <p:nvPr/>
        </p:nvSpPr>
        <p:spPr>
          <a:xfrm>
            <a:off x="8375650" y="2987675"/>
            <a:ext cx="1905000" cy="807086"/>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latin typeface="Arial" panose="020B0604020202020204" pitchFamily="34" charset="0"/>
                <a:cs typeface="Arial" panose="020B0604020202020204" pitchFamily="34" charset="0"/>
              </a:rPr>
              <a:t>Source</a:t>
            </a:r>
            <a:endParaRPr lang="en-US"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21D78400-81E8-9B8D-6A41-73AB173D9220}"/>
              </a:ext>
            </a:extLst>
          </p:cNvPr>
          <p:cNvSpPr/>
          <p:nvPr/>
        </p:nvSpPr>
        <p:spPr>
          <a:xfrm>
            <a:off x="8376227" y="7564922"/>
            <a:ext cx="1905000" cy="807086"/>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85000"/>
                    <a:lumOff val="15000"/>
                  </a:schemeClr>
                </a:solidFill>
                <a:latin typeface="Arial" panose="020B0604020202020204" pitchFamily="34" charset="0"/>
                <a:cs typeface="Arial" panose="020B0604020202020204" pitchFamily="34" charset="0"/>
              </a:rPr>
              <a:t>Countries</a:t>
            </a:r>
            <a:endParaRPr lang="en-US" sz="2400"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08B0834C-12B4-9DB4-C7A1-B1467FC9C9F2}"/>
              </a:ext>
            </a:extLst>
          </p:cNvPr>
          <p:cNvSpPr/>
          <p:nvPr/>
        </p:nvSpPr>
        <p:spPr>
          <a:xfrm>
            <a:off x="8376034" y="4131987"/>
            <a:ext cx="1905000" cy="807086"/>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85000"/>
                    <a:lumOff val="15000"/>
                  </a:schemeClr>
                </a:solidFill>
                <a:latin typeface="Arial" panose="020B0604020202020204" pitchFamily="34" charset="0"/>
                <a:cs typeface="Arial" panose="020B0604020202020204" pitchFamily="34" charset="0"/>
              </a:rPr>
              <a:t>Period</a:t>
            </a:r>
            <a:endParaRPr lang="en-US" sz="2400"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BD16DC35-203B-B0F0-B65C-2E6A01ECF926}"/>
              </a:ext>
            </a:extLst>
          </p:cNvPr>
          <p:cNvSpPr/>
          <p:nvPr/>
        </p:nvSpPr>
        <p:spPr>
          <a:xfrm>
            <a:off x="8375650" y="9853544"/>
            <a:ext cx="1905000" cy="807086"/>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85000"/>
                    <a:lumOff val="15000"/>
                  </a:schemeClr>
                </a:solidFill>
                <a:latin typeface="Arial" panose="020B0604020202020204" pitchFamily="34" charset="0"/>
                <a:cs typeface="Arial" panose="020B0604020202020204" pitchFamily="34" charset="0"/>
              </a:rPr>
              <a:t>Monetary policy measure</a:t>
            </a:r>
          </a:p>
        </p:txBody>
      </p:sp>
      <p:sp>
        <p:nvSpPr>
          <p:cNvPr id="23" name="Rectangle 22">
            <a:extLst>
              <a:ext uri="{FF2B5EF4-FFF2-40B4-BE49-F238E27FC236}">
                <a16:creationId xmlns:a16="http://schemas.microsoft.com/office/drawing/2014/main" id="{DE37292B-607A-1773-B8B3-EE8EAF1B9332}"/>
              </a:ext>
            </a:extLst>
          </p:cNvPr>
          <p:cNvSpPr/>
          <p:nvPr/>
        </p:nvSpPr>
        <p:spPr>
          <a:xfrm>
            <a:off x="8375746" y="8709233"/>
            <a:ext cx="1905000" cy="807086"/>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85000"/>
                    <a:lumOff val="15000"/>
                  </a:schemeClr>
                </a:solidFill>
                <a:latin typeface="Arial" panose="020B0604020202020204" pitchFamily="34" charset="0"/>
                <a:cs typeface="Arial" panose="020B0604020202020204" pitchFamily="34" charset="0"/>
              </a:rPr>
              <a:t>The cycle indicators</a:t>
            </a:r>
            <a:endParaRPr lang="en-US" sz="2400"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6BB051F9-333A-0DAF-08E7-F7CAA0921A3F}"/>
              </a:ext>
            </a:extLst>
          </p:cNvPr>
          <p:cNvSpPr/>
          <p:nvPr/>
        </p:nvSpPr>
        <p:spPr>
          <a:xfrm>
            <a:off x="8375650" y="5276299"/>
            <a:ext cx="1905000" cy="807086"/>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85000"/>
                    <a:lumOff val="15000"/>
                  </a:schemeClr>
                </a:solidFill>
                <a:latin typeface="Arial" panose="020B0604020202020204" pitchFamily="34" charset="0"/>
                <a:cs typeface="Arial" panose="020B0604020202020204" pitchFamily="34" charset="0"/>
              </a:rPr>
              <a:t>Frequency</a:t>
            </a:r>
          </a:p>
        </p:txBody>
      </p:sp>
      <p:sp>
        <p:nvSpPr>
          <p:cNvPr id="25" name="Rectangle 24">
            <a:extLst>
              <a:ext uri="{FF2B5EF4-FFF2-40B4-BE49-F238E27FC236}">
                <a16:creationId xmlns:a16="http://schemas.microsoft.com/office/drawing/2014/main" id="{90C96A00-610E-1262-9759-82EE350118E3}"/>
              </a:ext>
            </a:extLst>
          </p:cNvPr>
          <p:cNvSpPr/>
          <p:nvPr/>
        </p:nvSpPr>
        <p:spPr>
          <a:xfrm>
            <a:off x="8375650" y="6420611"/>
            <a:ext cx="1905000" cy="807086"/>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85000"/>
                    <a:lumOff val="15000"/>
                  </a:schemeClr>
                </a:solidFill>
                <a:latin typeface="Arial" panose="020B0604020202020204" pitchFamily="34" charset="0"/>
                <a:cs typeface="Arial" panose="020B0604020202020204" pitchFamily="34" charset="0"/>
              </a:rPr>
              <a:t>Number of Banks</a:t>
            </a:r>
          </a:p>
        </p:txBody>
      </p:sp>
      <p:sp>
        <p:nvSpPr>
          <p:cNvPr id="28" name="Rectangle 27">
            <a:extLst>
              <a:ext uri="{FF2B5EF4-FFF2-40B4-BE49-F238E27FC236}">
                <a16:creationId xmlns:a16="http://schemas.microsoft.com/office/drawing/2014/main" id="{B014E88F-262B-17DB-6290-413BEE4135EF}"/>
              </a:ext>
            </a:extLst>
          </p:cNvPr>
          <p:cNvSpPr/>
          <p:nvPr/>
        </p:nvSpPr>
        <p:spPr>
          <a:xfrm>
            <a:off x="2203450" y="2987675"/>
            <a:ext cx="6019800" cy="807086"/>
          </a:xfrm>
          <a:prstGeom prst="rect">
            <a:avLst/>
          </a:prstGeom>
          <a:solidFill>
            <a:schemeClr val="bg1">
              <a:lumMod val="95000"/>
            </a:schemeClr>
          </a:solidFill>
          <a:ln>
            <a:solidFill>
              <a:schemeClr val="bg1">
                <a:lumMod val="7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683976E-5778-C3D9-A439-E26A0B01201E}"/>
              </a:ext>
            </a:extLst>
          </p:cNvPr>
          <p:cNvSpPr/>
          <p:nvPr/>
        </p:nvSpPr>
        <p:spPr>
          <a:xfrm>
            <a:off x="2183245" y="4105958"/>
            <a:ext cx="6019800" cy="807086"/>
          </a:xfrm>
          <a:prstGeom prst="rect">
            <a:avLst/>
          </a:prstGeom>
          <a:solidFill>
            <a:schemeClr val="bg1">
              <a:lumMod val="95000"/>
            </a:schemeClr>
          </a:solidFill>
          <a:ln>
            <a:solidFill>
              <a:schemeClr val="bg1">
                <a:lumMod val="7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0FAFB1A-C63C-6358-C98D-25B76123D79F}"/>
              </a:ext>
            </a:extLst>
          </p:cNvPr>
          <p:cNvSpPr/>
          <p:nvPr/>
        </p:nvSpPr>
        <p:spPr>
          <a:xfrm>
            <a:off x="2183245" y="5276299"/>
            <a:ext cx="6019800" cy="807086"/>
          </a:xfrm>
          <a:prstGeom prst="rect">
            <a:avLst/>
          </a:prstGeom>
          <a:solidFill>
            <a:schemeClr val="bg1">
              <a:lumMod val="95000"/>
            </a:schemeClr>
          </a:solidFill>
          <a:ln>
            <a:solidFill>
              <a:schemeClr val="bg1">
                <a:lumMod val="7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571BFE4-31D3-D03A-1AE7-9F191FA15518}"/>
              </a:ext>
            </a:extLst>
          </p:cNvPr>
          <p:cNvSpPr/>
          <p:nvPr/>
        </p:nvSpPr>
        <p:spPr>
          <a:xfrm>
            <a:off x="2203450" y="6446640"/>
            <a:ext cx="6019800" cy="807086"/>
          </a:xfrm>
          <a:prstGeom prst="rect">
            <a:avLst/>
          </a:prstGeom>
          <a:solidFill>
            <a:schemeClr val="bg1">
              <a:lumMod val="95000"/>
            </a:schemeClr>
          </a:solidFill>
          <a:ln>
            <a:solidFill>
              <a:schemeClr val="bg1">
                <a:lumMod val="7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F782BEC-AF6E-4D7C-004E-25A4516E54F3}"/>
              </a:ext>
            </a:extLst>
          </p:cNvPr>
          <p:cNvSpPr/>
          <p:nvPr/>
        </p:nvSpPr>
        <p:spPr>
          <a:xfrm>
            <a:off x="2203450" y="7564921"/>
            <a:ext cx="6019800" cy="884721"/>
          </a:xfrm>
          <a:prstGeom prst="rect">
            <a:avLst/>
          </a:prstGeom>
          <a:solidFill>
            <a:schemeClr val="bg1">
              <a:lumMod val="95000"/>
            </a:schemeClr>
          </a:solidFill>
          <a:ln>
            <a:solidFill>
              <a:schemeClr val="bg1">
                <a:lumMod val="7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7403735-4A23-4F37-0B08-BA00C6DF912E}"/>
              </a:ext>
            </a:extLst>
          </p:cNvPr>
          <p:cNvSpPr/>
          <p:nvPr/>
        </p:nvSpPr>
        <p:spPr>
          <a:xfrm>
            <a:off x="2203450" y="8709233"/>
            <a:ext cx="6019800" cy="807086"/>
          </a:xfrm>
          <a:prstGeom prst="rect">
            <a:avLst/>
          </a:prstGeom>
          <a:solidFill>
            <a:schemeClr val="bg1">
              <a:lumMod val="95000"/>
            </a:schemeClr>
          </a:solidFill>
          <a:ln>
            <a:solidFill>
              <a:schemeClr val="bg1">
                <a:lumMod val="7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51225183-CF2F-BEC3-34CC-215284560D96}"/>
              </a:ext>
            </a:extLst>
          </p:cNvPr>
          <p:cNvSpPr/>
          <p:nvPr/>
        </p:nvSpPr>
        <p:spPr>
          <a:xfrm>
            <a:off x="2183245" y="9845460"/>
            <a:ext cx="6019800" cy="807086"/>
          </a:xfrm>
          <a:prstGeom prst="rect">
            <a:avLst/>
          </a:prstGeom>
          <a:solidFill>
            <a:schemeClr val="bg1">
              <a:lumMod val="95000"/>
            </a:schemeClr>
          </a:solidFill>
          <a:ln>
            <a:solidFill>
              <a:schemeClr val="bg1">
                <a:lumMod val="7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074FC1-4DFE-B557-F5AE-2843345F33EE}"/>
              </a:ext>
            </a:extLst>
          </p:cNvPr>
          <p:cNvSpPr/>
          <p:nvPr/>
        </p:nvSpPr>
        <p:spPr>
          <a:xfrm>
            <a:off x="10487892" y="2987675"/>
            <a:ext cx="6019800" cy="807086"/>
          </a:xfrm>
          <a:prstGeom prst="rect">
            <a:avLst/>
          </a:prstGeom>
          <a:solidFill>
            <a:schemeClr val="bg1">
              <a:lumMod val="95000"/>
            </a:schemeClr>
          </a:solidFill>
          <a:ln>
            <a:solidFill>
              <a:schemeClr val="bg1">
                <a:lumMod val="7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24F76BA-6E58-0A20-A821-30DF878DC329}"/>
              </a:ext>
            </a:extLst>
          </p:cNvPr>
          <p:cNvSpPr/>
          <p:nvPr/>
        </p:nvSpPr>
        <p:spPr>
          <a:xfrm>
            <a:off x="10467687" y="4105958"/>
            <a:ext cx="6019800" cy="807086"/>
          </a:xfrm>
          <a:prstGeom prst="rect">
            <a:avLst/>
          </a:prstGeom>
          <a:solidFill>
            <a:schemeClr val="bg1">
              <a:lumMod val="95000"/>
            </a:schemeClr>
          </a:solidFill>
          <a:ln>
            <a:solidFill>
              <a:schemeClr val="bg1">
                <a:lumMod val="7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2B59AC5D-73C2-8848-6A10-D2C9288BCCE6}"/>
              </a:ext>
            </a:extLst>
          </p:cNvPr>
          <p:cNvSpPr/>
          <p:nvPr/>
        </p:nvSpPr>
        <p:spPr>
          <a:xfrm>
            <a:off x="10467687" y="5276299"/>
            <a:ext cx="6019800" cy="807086"/>
          </a:xfrm>
          <a:prstGeom prst="rect">
            <a:avLst/>
          </a:prstGeom>
          <a:solidFill>
            <a:schemeClr val="bg1">
              <a:lumMod val="95000"/>
            </a:schemeClr>
          </a:solidFill>
          <a:ln>
            <a:solidFill>
              <a:schemeClr val="bg1">
                <a:lumMod val="7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solidFill>
                <a:schemeClr val="tx1"/>
              </a:solidFill>
            </a:endParaRPr>
          </a:p>
        </p:txBody>
      </p:sp>
      <p:sp>
        <p:nvSpPr>
          <p:cNvPr id="38" name="Rectangle 37">
            <a:extLst>
              <a:ext uri="{FF2B5EF4-FFF2-40B4-BE49-F238E27FC236}">
                <a16:creationId xmlns:a16="http://schemas.microsoft.com/office/drawing/2014/main" id="{6E20FF32-080E-E68E-5DFA-64134D674C34}"/>
              </a:ext>
            </a:extLst>
          </p:cNvPr>
          <p:cNvSpPr/>
          <p:nvPr/>
        </p:nvSpPr>
        <p:spPr>
          <a:xfrm>
            <a:off x="10487892" y="6446640"/>
            <a:ext cx="6019800" cy="807086"/>
          </a:xfrm>
          <a:prstGeom prst="rect">
            <a:avLst/>
          </a:prstGeom>
          <a:solidFill>
            <a:schemeClr val="bg1">
              <a:lumMod val="95000"/>
            </a:schemeClr>
          </a:solidFill>
          <a:ln>
            <a:solidFill>
              <a:schemeClr val="bg1">
                <a:lumMod val="7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2976921-F1F8-35A6-248A-084BD632463A}"/>
              </a:ext>
            </a:extLst>
          </p:cNvPr>
          <p:cNvSpPr/>
          <p:nvPr/>
        </p:nvSpPr>
        <p:spPr>
          <a:xfrm>
            <a:off x="10487892" y="7504778"/>
            <a:ext cx="6019800" cy="867230"/>
          </a:xfrm>
          <a:prstGeom prst="rect">
            <a:avLst/>
          </a:prstGeom>
          <a:solidFill>
            <a:schemeClr val="bg1">
              <a:lumMod val="95000"/>
            </a:schemeClr>
          </a:solidFill>
          <a:ln>
            <a:solidFill>
              <a:schemeClr val="bg1">
                <a:lumMod val="7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9C1DCB9-D29F-2CBF-C65A-65DC37E72319}"/>
              </a:ext>
            </a:extLst>
          </p:cNvPr>
          <p:cNvSpPr/>
          <p:nvPr/>
        </p:nvSpPr>
        <p:spPr>
          <a:xfrm>
            <a:off x="10487892" y="8709233"/>
            <a:ext cx="6019800" cy="807086"/>
          </a:xfrm>
          <a:prstGeom prst="rect">
            <a:avLst/>
          </a:prstGeom>
          <a:solidFill>
            <a:schemeClr val="bg1">
              <a:lumMod val="95000"/>
            </a:schemeClr>
          </a:solidFill>
          <a:ln>
            <a:solidFill>
              <a:schemeClr val="bg1">
                <a:lumMod val="7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DBF2362-1D17-1DAD-622F-DEE7D307FF29}"/>
              </a:ext>
            </a:extLst>
          </p:cNvPr>
          <p:cNvSpPr/>
          <p:nvPr/>
        </p:nvSpPr>
        <p:spPr>
          <a:xfrm>
            <a:off x="10467687" y="9845460"/>
            <a:ext cx="6019800" cy="807086"/>
          </a:xfrm>
          <a:prstGeom prst="rect">
            <a:avLst/>
          </a:prstGeom>
          <a:solidFill>
            <a:schemeClr val="bg1">
              <a:lumMod val="95000"/>
            </a:schemeClr>
          </a:solidFill>
          <a:ln>
            <a:solidFill>
              <a:schemeClr val="bg1">
                <a:lumMod val="7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85BA3E79-7CAB-C9E0-DADC-54CFA03DDAE1}"/>
              </a:ext>
            </a:extLst>
          </p:cNvPr>
          <p:cNvSpPr txBox="1"/>
          <p:nvPr/>
        </p:nvSpPr>
        <p:spPr>
          <a:xfrm flipH="1">
            <a:off x="10696648" y="3190021"/>
            <a:ext cx="2854848"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Bloomberg</a:t>
            </a:r>
          </a:p>
        </p:txBody>
      </p:sp>
      <p:sp>
        <p:nvSpPr>
          <p:cNvPr id="43" name="TextBox 42">
            <a:extLst>
              <a:ext uri="{FF2B5EF4-FFF2-40B4-BE49-F238E27FC236}">
                <a16:creationId xmlns:a16="http://schemas.microsoft.com/office/drawing/2014/main" id="{B06263D5-6949-1F47-9F80-0D4DAB9619EB}"/>
              </a:ext>
            </a:extLst>
          </p:cNvPr>
          <p:cNvSpPr txBox="1"/>
          <p:nvPr/>
        </p:nvSpPr>
        <p:spPr>
          <a:xfrm flipH="1">
            <a:off x="5103270" y="3195207"/>
            <a:ext cx="2854848" cy="400110"/>
          </a:xfrm>
          <a:prstGeom prst="rect">
            <a:avLst/>
          </a:prstGeom>
          <a:noFill/>
        </p:spPr>
        <p:txBody>
          <a:bodyPr wrap="square" rtlCol="0">
            <a:spAutoFit/>
          </a:bodyPr>
          <a:lstStyle/>
          <a:p>
            <a:pPr algn="r"/>
            <a:r>
              <a:rPr lang="en-US" sz="2000" dirty="0" err="1">
                <a:latin typeface="Arial" panose="020B0604020202020204" pitchFamily="34" charset="0"/>
                <a:cs typeface="Arial" panose="020B0604020202020204" pitchFamily="34" charset="0"/>
              </a:rPr>
              <a:t>BankScope</a:t>
            </a:r>
            <a:endParaRPr lang="en-US" sz="2000" dirty="0">
              <a:latin typeface="Arial" panose="020B0604020202020204" pitchFamily="34" charset="0"/>
              <a:cs typeface="Arial" panose="020B0604020202020204" pitchFamily="34" charset="0"/>
            </a:endParaRPr>
          </a:p>
        </p:txBody>
      </p:sp>
      <p:cxnSp>
        <p:nvCxnSpPr>
          <p:cNvPr id="45" name="Straight Connector 44">
            <a:extLst>
              <a:ext uri="{FF2B5EF4-FFF2-40B4-BE49-F238E27FC236}">
                <a16:creationId xmlns:a16="http://schemas.microsoft.com/office/drawing/2014/main" id="{F760342A-6C01-9CE0-FA3D-5960DACECDA0}"/>
              </a:ext>
            </a:extLst>
          </p:cNvPr>
          <p:cNvCxnSpPr>
            <a:stCxn id="8" idx="3"/>
            <a:endCxn id="8" idx="3"/>
          </p:cNvCxnSpPr>
          <p:nvPr/>
        </p:nvCxnSpPr>
        <p:spPr>
          <a:xfrm>
            <a:off x="8590352" y="2306340"/>
            <a:ext cx="0" cy="0"/>
          </a:xfrm>
          <a:prstGeom prst="line">
            <a:avLst/>
          </a:prstGeom>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DEECE4D1-3333-3F39-7797-84CB6DD31266}"/>
              </a:ext>
            </a:extLst>
          </p:cNvPr>
          <p:cNvSpPr txBox="1"/>
          <p:nvPr/>
        </p:nvSpPr>
        <p:spPr>
          <a:xfrm flipH="1">
            <a:off x="10696648" y="5432248"/>
            <a:ext cx="2854848"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Annual</a:t>
            </a:r>
          </a:p>
        </p:txBody>
      </p:sp>
      <p:sp>
        <p:nvSpPr>
          <p:cNvPr id="52" name="TextBox 51">
            <a:extLst>
              <a:ext uri="{FF2B5EF4-FFF2-40B4-BE49-F238E27FC236}">
                <a16:creationId xmlns:a16="http://schemas.microsoft.com/office/drawing/2014/main" id="{F554EAA5-8CCF-75D9-FE85-91E356CE3A6B}"/>
              </a:ext>
            </a:extLst>
          </p:cNvPr>
          <p:cNvSpPr txBox="1"/>
          <p:nvPr/>
        </p:nvSpPr>
        <p:spPr>
          <a:xfrm flipH="1">
            <a:off x="5043812" y="5428732"/>
            <a:ext cx="2854848" cy="400110"/>
          </a:xfrm>
          <a:prstGeom prst="rect">
            <a:avLst/>
          </a:prstGeom>
          <a:noFill/>
        </p:spPr>
        <p:txBody>
          <a:bodyPr wrap="square" rtlCol="0">
            <a:spAutoFit/>
          </a:bodyPr>
          <a:lstStyle/>
          <a:p>
            <a:pPr algn="r"/>
            <a:r>
              <a:rPr lang="en-US" sz="2000" dirty="0">
                <a:latin typeface="Arial" panose="020B0604020202020204" pitchFamily="34" charset="0"/>
                <a:cs typeface="Arial" panose="020B0604020202020204" pitchFamily="34" charset="0"/>
              </a:rPr>
              <a:t>Annual</a:t>
            </a:r>
          </a:p>
        </p:txBody>
      </p:sp>
      <p:sp>
        <p:nvSpPr>
          <p:cNvPr id="53" name="TextBox 52">
            <a:extLst>
              <a:ext uri="{FF2B5EF4-FFF2-40B4-BE49-F238E27FC236}">
                <a16:creationId xmlns:a16="http://schemas.microsoft.com/office/drawing/2014/main" id="{F105BFBC-5909-1778-A2C1-07D2F29EAA3E}"/>
              </a:ext>
            </a:extLst>
          </p:cNvPr>
          <p:cNvSpPr txBox="1"/>
          <p:nvPr/>
        </p:nvSpPr>
        <p:spPr>
          <a:xfrm flipH="1">
            <a:off x="10696648" y="4309446"/>
            <a:ext cx="2854848"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1998-2022</a:t>
            </a:r>
          </a:p>
        </p:txBody>
      </p:sp>
      <p:sp>
        <p:nvSpPr>
          <p:cNvPr id="54" name="TextBox 53">
            <a:extLst>
              <a:ext uri="{FF2B5EF4-FFF2-40B4-BE49-F238E27FC236}">
                <a16:creationId xmlns:a16="http://schemas.microsoft.com/office/drawing/2014/main" id="{1C0EBF6B-3DF1-E272-94DE-2D2165B286B6}"/>
              </a:ext>
            </a:extLst>
          </p:cNvPr>
          <p:cNvSpPr txBox="1"/>
          <p:nvPr/>
        </p:nvSpPr>
        <p:spPr>
          <a:xfrm flipH="1">
            <a:off x="5043812" y="4309446"/>
            <a:ext cx="2854848" cy="400110"/>
          </a:xfrm>
          <a:prstGeom prst="rect">
            <a:avLst/>
          </a:prstGeom>
          <a:noFill/>
        </p:spPr>
        <p:txBody>
          <a:bodyPr wrap="square" rtlCol="0">
            <a:spAutoFit/>
          </a:bodyPr>
          <a:lstStyle/>
          <a:p>
            <a:pPr algn="r"/>
            <a:r>
              <a:rPr lang="en-US" sz="2000" dirty="0">
                <a:latin typeface="Arial" panose="020B0604020202020204" pitchFamily="34" charset="0"/>
                <a:cs typeface="Arial" panose="020B0604020202020204" pitchFamily="34" charset="0"/>
              </a:rPr>
              <a:t>1994-2012</a:t>
            </a:r>
          </a:p>
        </p:txBody>
      </p:sp>
      <p:sp>
        <p:nvSpPr>
          <p:cNvPr id="55" name="TextBox 54">
            <a:extLst>
              <a:ext uri="{FF2B5EF4-FFF2-40B4-BE49-F238E27FC236}">
                <a16:creationId xmlns:a16="http://schemas.microsoft.com/office/drawing/2014/main" id="{6CF6A8E2-E839-8AA2-03FB-06C855869618}"/>
              </a:ext>
            </a:extLst>
          </p:cNvPr>
          <p:cNvSpPr txBox="1"/>
          <p:nvPr/>
        </p:nvSpPr>
        <p:spPr>
          <a:xfrm flipH="1">
            <a:off x="10696648" y="6594026"/>
            <a:ext cx="2854848"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26</a:t>
            </a:r>
          </a:p>
        </p:txBody>
      </p:sp>
      <p:sp>
        <p:nvSpPr>
          <p:cNvPr id="56" name="TextBox 55">
            <a:extLst>
              <a:ext uri="{FF2B5EF4-FFF2-40B4-BE49-F238E27FC236}">
                <a16:creationId xmlns:a16="http://schemas.microsoft.com/office/drawing/2014/main" id="{DC71E3D4-F508-E40D-3ABF-350E1C21FA55}"/>
              </a:ext>
            </a:extLst>
          </p:cNvPr>
          <p:cNvSpPr txBox="1"/>
          <p:nvPr/>
        </p:nvSpPr>
        <p:spPr>
          <a:xfrm flipH="1">
            <a:off x="6530694" y="6605471"/>
            <a:ext cx="1373541" cy="400110"/>
          </a:xfrm>
          <a:prstGeom prst="rect">
            <a:avLst/>
          </a:prstGeom>
          <a:noFill/>
        </p:spPr>
        <p:txBody>
          <a:bodyPr wrap="square" rtlCol="0">
            <a:spAutoFit/>
          </a:bodyPr>
          <a:lstStyle/>
          <a:p>
            <a:pPr algn="r"/>
            <a:r>
              <a:rPr lang="en-US" sz="2000" dirty="0">
                <a:latin typeface="Arial" panose="020B0604020202020204" pitchFamily="34" charset="0"/>
                <a:cs typeface="Arial" panose="020B0604020202020204" pitchFamily="34" charset="0"/>
              </a:rPr>
              <a:t>105</a:t>
            </a:r>
          </a:p>
        </p:txBody>
      </p:sp>
      <p:sp>
        <p:nvSpPr>
          <p:cNvPr id="57" name="TextBox 56">
            <a:extLst>
              <a:ext uri="{FF2B5EF4-FFF2-40B4-BE49-F238E27FC236}">
                <a16:creationId xmlns:a16="http://schemas.microsoft.com/office/drawing/2014/main" id="{EAA3FA55-9E25-DF69-B7A2-910D9F4FE9D9}"/>
              </a:ext>
            </a:extLst>
          </p:cNvPr>
          <p:cNvSpPr txBox="1"/>
          <p:nvPr/>
        </p:nvSpPr>
        <p:spPr>
          <a:xfrm flipH="1">
            <a:off x="2158313" y="7545616"/>
            <a:ext cx="5889913" cy="923330"/>
          </a:xfrm>
          <a:prstGeom prst="rect">
            <a:avLst/>
          </a:prstGeom>
          <a:noFill/>
        </p:spPr>
        <p:txBody>
          <a:bodyPr wrap="square" rtlCol="0">
            <a:spAutoFit/>
          </a:bodyPr>
          <a:lstStyle/>
          <a:p>
            <a:pPr algn="r"/>
            <a:r>
              <a:rPr lang="en-US" dirty="0">
                <a:effectLst/>
                <a:latin typeface="Arial" panose="020B0604020202020204" pitchFamily="34" charset="0"/>
                <a:ea typeface="Calibri" panose="020F0502020204030204" pitchFamily="34" charset="0"/>
              </a:rPr>
              <a:t>Belgium, Canada, Switzerland, Germany, France, Italy, </a:t>
            </a:r>
          </a:p>
          <a:p>
            <a:pPr algn="r"/>
            <a:r>
              <a:rPr lang="en-US" dirty="0">
                <a:effectLst/>
                <a:latin typeface="Arial" panose="020B0604020202020204" pitchFamily="34" charset="0"/>
                <a:ea typeface="Calibri" panose="020F0502020204030204" pitchFamily="34" charset="0"/>
              </a:rPr>
              <a:t>Japan, the Netherlands, Sweden, the United Kingdom, </a:t>
            </a:r>
          </a:p>
          <a:p>
            <a:pPr algn="r"/>
            <a:r>
              <a:rPr lang="en-US" dirty="0">
                <a:effectLst/>
                <a:latin typeface="Arial" panose="020B0604020202020204" pitchFamily="34" charset="0"/>
                <a:ea typeface="Calibri" panose="020F0502020204030204" pitchFamily="34" charset="0"/>
              </a:rPr>
              <a:t>the United States, Austria, Australia and Spain</a:t>
            </a:r>
            <a:endParaRPr lang="en-US" sz="2000" dirty="0">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219EA8EF-BD36-FBE4-AD2A-1795D4B333D3}"/>
              </a:ext>
            </a:extLst>
          </p:cNvPr>
          <p:cNvSpPr txBox="1"/>
          <p:nvPr/>
        </p:nvSpPr>
        <p:spPr>
          <a:xfrm flipH="1">
            <a:off x="10696648" y="7616981"/>
            <a:ext cx="5790839"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The United States, the United Kingdom, Canada and Germany</a:t>
            </a:r>
          </a:p>
        </p:txBody>
      </p:sp>
      <p:sp>
        <p:nvSpPr>
          <p:cNvPr id="59" name="TextBox 58">
            <a:extLst>
              <a:ext uri="{FF2B5EF4-FFF2-40B4-BE49-F238E27FC236}">
                <a16:creationId xmlns:a16="http://schemas.microsoft.com/office/drawing/2014/main" id="{3791C363-4183-90AF-146C-CECD1FA16006}"/>
              </a:ext>
            </a:extLst>
          </p:cNvPr>
          <p:cNvSpPr txBox="1"/>
          <p:nvPr/>
        </p:nvSpPr>
        <p:spPr>
          <a:xfrm flipH="1">
            <a:off x="10696647" y="8908679"/>
            <a:ext cx="5790839"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The annual growth rate of GDP and S&amp;P 500</a:t>
            </a:r>
          </a:p>
        </p:txBody>
      </p:sp>
      <p:sp>
        <p:nvSpPr>
          <p:cNvPr id="60" name="TextBox 59">
            <a:extLst>
              <a:ext uri="{FF2B5EF4-FFF2-40B4-BE49-F238E27FC236}">
                <a16:creationId xmlns:a16="http://schemas.microsoft.com/office/drawing/2014/main" id="{C3AEC29C-BD66-E0C2-1756-15545E1ED1F6}"/>
              </a:ext>
            </a:extLst>
          </p:cNvPr>
          <p:cNvSpPr txBox="1"/>
          <p:nvPr/>
        </p:nvSpPr>
        <p:spPr>
          <a:xfrm flipH="1">
            <a:off x="2167279" y="8946030"/>
            <a:ext cx="5790839" cy="400110"/>
          </a:xfrm>
          <a:prstGeom prst="rect">
            <a:avLst/>
          </a:prstGeom>
          <a:noFill/>
        </p:spPr>
        <p:txBody>
          <a:bodyPr wrap="square" rtlCol="0">
            <a:spAutoFit/>
          </a:bodyPr>
          <a:lstStyle/>
          <a:p>
            <a:pPr algn="r"/>
            <a:r>
              <a:rPr lang="en-US" sz="2000" dirty="0">
                <a:latin typeface="Arial" panose="020B0604020202020204" pitchFamily="34" charset="0"/>
                <a:cs typeface="Arial" panose="020B0604020202020204" pitchFamily="34" charset="0"/>
              </a:rPr>
              <a:t>Annual GDP and stock market growth</a:t>
            </a:r>
          </a:p>
        </p:txBody>
      </p:sp>
      <p:sp>
        <p:nvSpPr>
          <p:cNvPr id="61" name="TextBox 60">
            <a:extLst>
              <a:ext uri="{FF2B5EF4-FFF2-40B4-BE49-F238E27FC236}">
                <a16:creationId xmlns:a16="http://schemas.microsoft.com/office/drawing/2014/main" id="{E483CDA5-852F-2FC1-2A97-6E259F2D1D37}"/>
              </a:ext>
            </a:extLst>
          </p:cNvPr>
          <p:cNvSpPr txBox="1"/>
          <p:nvPr/>
        </p:nvSpPr>
        <p:spPr>
          <a:xfrm flipH="1">
            <a:off x="10724132" y="10048948"/>
            <a:ext cx="5790839"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LIBOR rate</a:t>
            </a:r>
          </a:p>
        </p:txBody>
      </p:sp>
      <p:sp>
        <p:nvSpPr>
          <p:cNvPr id="62" name="TextBox 61">
            <a:extLst>
              <a:ext uri="{FF2B5EF4-FFF2-40B4-BE49-F238E27FC236}">
                <a16:creationId xmlns:a16="http://schemas.microsoft.com/office/drawing/2014/main" id="{72A8A9A5-DB51-7624-8967-907BC554A734}"/>
              </a:ext>
            </a:extLst>
          </p:cNvPr>
          <p:cNvSpPr txBox="1"/>
          <p:nvPr/>
        </p:nvSpPr>
        <p:spPr>
          <a:xfrm flipH="1">
            <a:off x="2257387" y="10079261"/>
            <a:ext cx="5790839" cy="400110"/>
          </a:xfrm>
          <a:prstGeom prst="rect">
            <a:avLst/>
          </a:prstGeom>
          <a:noFill/>
        </p:spPr>
        <p:txBody>
          <a:bodyPr wrap="square" rtlCol="0">
            <a:spAutoFit/>
          </a:bodyPr>
          <a:lstStyle/>
          <a:p>
            <a:pPr algn="r"/>
            <a:r>
              <a:rPr lang="en-US" sz="2000" dirty="0">
                <a:latin typeface="Arial" panose="020B0604020202020204" pitchFamily="34" charset="0"/>
                <a:cs typeface="Arial" panose="020B0604020202020204" pitchFamily="34" charset="0"/>
              </a:rPr>
              <a:t>Three-month interbank rates</a:t>
            </a:r>
          </a:p>
        </p:txBody>
      </p:sp>
    </p:spTree>
    <p:extLst>
      <p:ext uri="{BB962C8B-B14F-4D97-AF65-F5344CB8AC3E}">
        <p14:creationId xmlns:p14="http://schemas.microsoft.com/office/powerpoint/2010/main" val="3518278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831</TotalTime>
  <Words>3898</Words>
  <Application>Microsoft Office PowerPoint</Application>
  <PresentationFormat>Custom</PresentationFormat>
  <Paragraphs>429</Paragraphs>
  <Slides>38</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Cambria Math</vt:lpstr>
      <vt:lpstr>Microsoft Sans Serif</vt:lpstr>
      <vt:lpstr>Wingdings</vt:lpstr>
      <vt:lpstr>Office Theme</vt:lpstr>
      <vt:lpstr>PowerPoint Presentation</vt:lpstr>
      <vt:lpstr>PowerPoint Presentation</vt:lpstr>
      <vt:lpstr>Introduction</vt:lpstr>
      <vt:lpstr>Introduction</vt:lpstr>
      <vt:lpstr>Introduction</vt:lpstr>
      <vt:lpstr>Literature Review</vt:lpstr>
      <vt:lpstr>Literature Review</vt:lpstr>
      <vt:lpstr>Testable predictions</vt:lpstr>
      <vt:lpstr>Data and stylized facts on bank capital</vt:lpstr>
      <vt:lpstr>Variables</vt:lpstr>
      <vt:lpstr>Variables</vt:lpstr>
      <vt:lpstr>Empirical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Arkadij Schewtschenko</dc:creator>
  <cp:lastModifiedBy>Mostafa Kamal</cp:lastModifiedBy>
  <cp:revision>70</cp:revision>
  <dcterms:created xsi:type="dcterms:W3CDTF">2023-05-14T13:22:49Z</dcterms:created>
  <dcterms:modified xsi:type="dcterms:W3CDTF">2023-05-22T20:00:36Z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2022-12-01T00:00:00Z</vt:filetime>
  </property>
  <property fmtid="{D5CDD505-2E9C-101B-9397-08002B2CF9AE}" pid="3" name="Creator">
    <vt:lpwstr>Microsoft® PowerPoint® 2016</vt:lpwstr>
  </property>
  <property fmtid="{D5CDD505-2E9C-101B-9397-08002B2CF9AE}" pid="4" name="LastSaved">
    <vt:filetime>2023-05-14T00:00:00Z</vt:filetime>
  </property>
  <property fmtid="{D5CDD505-2E9C-101B-9397-08002B2CF9AE}" pid="5" name="MSIP_Label_e348590a-cd37-48a0-bcdf-bb95a1e956aa_Enabled">
    <vt:lpwstr>true</vt:lpwstr>
  </property>
  <property fmtid="{D5CDD505-2E9C-101B-9397-08002B2CF9AE}" pid="6" name="MSIP_Label_e348590a-cd37-48a0-bcdf-bb95a1e956aa_SetDate">
    <vt:lpwstr>2023-05-14T13:26:37Z</vt:lpwstr>
  </property>
  <property fmtid="{D5CDD505-2E9C-101B-9397-08002B2CF9AE}" pid="7" name="MSIP_Label_e348590a-cd37-48a0-bcdf-bb95a1e956aa_Method">
    <vt:lpwstr>Standard</vt:lpwstr>
  </property>
  <property fmtid="{D5CDD505-2E9C-101B-9397-08002B2CF9AE}" pid="8" name="MSIP_Label_e348590a-cd37-48a0-bcdf-bb95a1e956aa_Name">
    <vt:lpwstr>General</vt:lpwstr>
  </property>
  <property fmtid="{D5CDD505-2E9C-101B-9397-08002B2CF9AE}" pid="9" name="MSIP_Label_e348590a-cd37-48a0-bcdf-bb95a1e956aa_SiteId">
    <vt:lpwstr>11327939-c4f6-4962-83ee-863b42bdc06e</vt:lpwstr>
  </property>
  <property fmtid="{D5CDD505-2E9C-101B-9397-08002B2CF9AE}" pid="10" name="MSIP_Label_e348590a-cd37-48a0-bcdf-bb95a1e956aa_ActionId">
    <vt:lpwstr>0d8a56a7-8a84-4282-9924-758f1ef26a68</vt:lpwstr>
  </property>
  <property fmtid="{D5CDD505-2E9C-101B-9397-08002B2CF9AE}" pid="11" name="MSIP_Label_e348590a-cd37-48a0-bcdf-bb95a1e956aa_ContentBits">
    <vt:lpwstr>0</vt:lpwstr>
  </property>
</Properties>
</file>