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
  </p:notesMasterIdLst>
  <p:handoutMasterIdLst>
    <p:handoutMasterId r:id="rId5"/>
  </p:handoutMasterIdLst>
  <p:sldIdLst>
    <p:sldId id="515" r:id="rId2"/>
    <p:sldId id="520" r:id="rId3"/>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85" r:id="rId74"/>
    <p:sldId id="586" r:id="rId75"/>
    <p:sldId id="587" r:id="rId76"/>
    <p:sldId id="588" r:id="rId77"/>
    <p:sldId id="589" r:id="rId78"/>
    <p:sldId id="590" r:id="rId79"/>
    <p:sldId id="591" r:id="rId80"/>
    <p:sldId id="592" r:id="rId81"/>
    <p:sldId id="593" r:id="rId82"/>
    <p:sldId id="594" r:id="rId83"/>
    <p:sldId id="595" r:id="rId84"/>
    <p:sldId id="596" r:id="rId85"/>
    <p:sldId id="597" r:id="rId86"/>
    <p:sldId id="598" r:id="rId87"/>
    <p:sldId id="599" r:id="rId88"/>
    <p:sldId id="600" r:id="rId89"/>
    <p:sldId id="601" r:id="rId90"/>
    <p:sldId id="602" r:id="rId91"/>
    <p:sldId id="603" r:id="rId92"/>
    <p:sldId id="604" r:id="rId93"/>
    <p:sldId id="605" r:id="rId94"/>
    <p:sldId id="606" r:id="rId95"/>
    <p:sldId id="607" r:id="rId96"/>
    <p:sldId id="608" r:id="rId97"/>
    <p:sldId id="609" r:id="rId98"/>
    <p:sldId id="610" r:id="rId99"/>
    <p:sldId id="611" r:id="rId100"/>
    <p:sldId id="612" r:id="rId101"/>
    <p:sldId id="613" r:id="rId102"/>
    <p:sldId id="614" r:id="rId103"/>
    <p:sldId id="615" r:id="rId104"/>
    <p:sldId id="616" r:id="rId105"/>
    <p:sldId id="617" r:id="rId106"/>
    <p:sldId id="618" r:id="rId107"/>
    <p:sldId id="619" r:id="rId108"/>
    <p:sldId id="620" r:id="rId109"/>
    <p:sldId id="621" r:id="rId110"/>
    <p:sldId id="622" r:id="rId111"/>
    <p:sldId id="623" r:id="rId112"/>
    <p:sldId id="624" r:id="rId113"/>
    <p:sldId id="625" r:id="rId114"/>
    <p:sldId id="626" r:id="rId115"/>
    <p:sldId id="627" r:id="rId116"/>
    <p:sldId id="628" r:id="rId117"/>
    <p:sldId id="629" r:id="rId118"/>
    <p:sldId id="630" r:id="rId119"/>
    <p:sldId id="631" r:id="rId120"/>
    <p:sldId id="632" r:id="rId121"/>
    <p:sldId id="633" r:id="rId122"/>
    <p:sldId id="634" r:id="rId123"/>
    <p:sldId id="635" r:id="rId124"/>
    <p:sldId id="636" r:id="rId125"/>
    <p:sldId id="637" r:id="rId126"/>
    <p:sldId id="638" r:id="rId127"/>
    <p:sldId id="639" r:id="rId128"/>
    <p:sldId id="640" r:id="rId129"/>
    <p:sldId id="641" r:id="rId130"/>
    <p:sldId id="642" r:id="rId131"/>
    <p:sldId id="643" r:id="rId132"/>
    <p:sldId id="644" r:id="rId133"/>
    <p:sldId id="645" r:id="rId134"/>
    <p:sldId id="646" r:id="rId135"/>
    <p:sldId id="647" r:id="rId136"/>
  </p:sldIdLst>
  <p:sldSz cx="9144000" cy="5143500" type="screen16x9"/>
  <p:notesSz cx="6797675"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1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B9700"/>
    <a:srgbClr val="9C2AA0"/>
    <a:srgbClr val="54575A"/>
    <a:srgbClr val="00B0CA"/>
    <a:srgbClr val="5E2750"/>
    <a:srgbClr val="FECB00"/>
    <a:srgbClr val="A8B400"/>
    <a:srgbClr val="007C92"/>
    <a:srgbClr val="EA23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2" autoAdjust="0"/>
    <p:restoredTop sz="94661" autoAdjust="0"/>
  </p:normalViewPr>
  <p:slideViewPr>
    <p:cSldViewPr snapToGrid="0" snapToObjects="1" showGuides="1">
      <p:cViewPr varScale="1">
        <p:scale>
          <a:sx n="107" d="100"/>
          <a:sy n="107" d="100"/>
        </p:scale>
        <p:origin x="9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notesViewPr>
    <p:cSldViewPr snapToGrid="0" showGuides="1">
      <p:cViewPr varScale="1">
        <p:scale>
          <a:sx n="53" d="100"/>
          <a:sy n="53" d="100"/>
        </p:scale>
        <p:origin x="3360" y="77"/>
      </p:cViewPr>
      <p:guideLst>
        <p:guide orient="horz" pos="311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GB" dirty="0">
              <a:latin typeface="Vodafone Rg" pitchFamily="34" charset="0"/>
            </a:endParaRPr>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F9584B7D-F332-42E4-B349-DEDC589F1ADB}" type="datetimeFigureOut">
              <a:rPr lang="en-GB" smtClean="0">
                <a:latin typeface="Vodafone Rg" pitchFamily="34" charset="0"/>
              </a:rPr>
              <a:pPr/>
              <a:t>09/09/2019</a:t>
            </a:fld>
            <a:endParaRPr lang="en-GB" dirty="0">
              <a:latin typeface="Vodafone Rg" pitchFamily="34" charset="0"/>
            </a:endParaRPr>
          </a:p>
        </p:txBody>
      </p:sp>
      <p:sp>
        <p:nvSpPr>
          <p:cNvPr id="4" name="Footer Placeholder 3"/>
          <p:cNvSpPr>
            <a:spLocks noGrp="1"/>
          </p:cNvSpPr>
          <p:nvPr>
            <p:ph type="ftr" sz="quarter" idx="2"/>
          </p:nvPr>
        </p:nvSpPr>
        <p:spPr>
          <a:xfrm>
            <a:off x="0" y="9377317"/>
            <a:ext cx="2945659" cy="493633"/>
          </a:xfrm>
          <a:prstGeom prst="rect">
            <a:avLst/>
          </a:prstGeom>
        </p:spPr>
        <p:txBody>
          <a:bodyPr vert="horz" lIns="91440" tIns="45720" rIns="91440" bIns="45720" rtlCol="0" anchor="b"/>
          <a:lstStyle>
            <a:lvl1pPr algn="l">
              <a:defRPr sz="1200"/>
            </a:lvl1pPr>
          </a:lstStyle>
          <a:p>
            <a:endParaRPr lang="en-GB" dirty="0">
              <a:latin typeface="Vodafone Rg" pitchFamily="34" charset="0"/>
            </a:endParaRPr>
          </a:p>
        </p:txBody>
      </p:sp>
    </p:spTree>
    <p:extLst>
      <p:ext uri="{BB962C8B-B14F-4D97-AF65-F5344CB8AC3E}">
        <p14:creationId xmlns:p14="http://schemas.microsoft.com/office/powerpoint/2010/main" val="4280741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atin typeface="Vodafone Rg" pitchFamily="34" charset="0"/>
              </a:defRPr>
            </a:lvl1pPr>
          </a:lstStyle>
          <a:p>
            <a:endParaRPr lang="en-GB" dirty="0"/>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atin typeface="Vodafone Rg" pitchFamily="34" charset="0"/>
              </a:defRPr>
            </a:lvl1pPr>
          </a:lstStyle>
          <a:p>
            <a:fld id="{53ACD7AC-7E6F-4F59-A8AC-F454A6DBBD3A}" type="datetimeFigureOut">
              <a:rPr lang="en-GB" smtClean="0"/>
              <a:pPr/>
              <a:t>09/09/2019</a:t>
            </a:fld>
            <a:endParaRPr lang="en-GB" dirty="0"/>
          </a:p>
        </p:txBody>
      </p:sp>
      <p:sp>
        <p:nvSpPr>
          <p:cNvPr id="4" name="Slide Image Placeholder 3"/>
          <p:cNvSpPr>
            <a:spLocks noGrp="1" noRot="1" noChangeAspect="1"/>
          </p:cNvSpPr>
          <p:nvPr>
            <p:ph type="sldImg" idx="2"/>
          </p:nvPr>
        </p:nvSpPr>
        <p:spPr>
          <a:xfrm>
            <a:off x="107950" y="739775"/>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89516"/>
            <a:ext cx="5438140" cy="444269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377319"/>
            <a:ext cx="2945659" cy="493633"/>
          </a:xfrm>
          <a:prstGeom prst="rect">
            <a:avLst/>
          </a:prstGeom>
        </p:spPr>
        <p:txBody>
          <a:bodyPr vert="horz" lIns="91440" tIns="45720" rIns="91440" bIns="45720" rtlCol="0" anchor="b"/>
          <a:lstStyle>
            <a:lvl1pPr algn="l">
              <a:defRPr sz="1200">
                <a:latin typeface="Vodafone Rg" pitchFamily="34" charset="0"/>
              </a:defRPr>
            </a:lvl1pPr>
          </a:lstStyle>
          <a:p>
            <a:endParaRPr lang="en-GB" dirty="0"/>
          </a:p>
        </p:txBody>
      </p:sp>
      <p:sp>
        <p:nvSpPr>
          <p:cNvPr id="7" name="Slide Number Placeholder 6"/>
          <p:cNvSpPr>
            <a:spLocks noGrp="1"/>
          </p:cNvSpPr>
          <p:nvPr>
            <p:ph type="sldNum" sz="quarter" idx="5"/>
          </p:nvPr>
        </p:nvSpPr>
        <p:spPr>
          <a:xfrm>
            <a:off x="3850443" y="9377319"/>
            <a:ext cx="2945659" cy="493633"/>
          </a:xfrm>
          <a:prstGeom prst="rect">
            <a:avLst/>
          </a:prstGeom>
        </p:spPr>
        <p:txBody>
          <a:bodyPr vert="horz" lIns="91440" tIns="45720" rIns="91440" bIns="45720" rtlCol="0" anchor="b"/>
          <a:lstStyle>
            <a:lvl1pPr algn="r">
              <a:defRPr sz="1200">
                <a:latin typeface="Vodafone Rg" pitchFamily="34" charset="0"/>
              </a:defRPr>
            </a:lvl1pPr>
          </a:lstStyle>
          <a:p>
            <a:fld id="{2B3E1866-6ABF-4414-AFB5-B91146A1FA19}" type="slidenum">
              <a:rPr lang="en-GB" smtClean="0"/>
              <a:pPr/>
              <a:t>‹#›</a:t>
            </a:fld>
            <a:endParaRPr lang="en-GB" dirty="0"/>
          </a:p>
        </p:txBody>
      </p:sp>
    </p:spTree>
    <p:extLst>
      <p:ext uri="{BB962C8B-B14F-4D97-AF65-F5344CB8AC3E}">
        <p14:creationId xmlns:p14="http://schemas.microsoft.com/office/powerpoint/2010/main" val="220800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odafone Rg" pitchFamily="34" charset="0"/>
        <a:ea typeface="+mn-ea"/>
        <a:cs typeface="+mn-cs"/>
      </a:defRPr>
    </a:lvl1pPr>
    <a:lvl2pPr marL="457200" algn="l" defTabSz="914400" rtl="0" eaLnBrk="1" latinLnBrk="0" hangingPunct="1">
      <a:defRPr sz="1200" kern="1200">
        <a:solidFill>
          <a:schemeClr val="tx1"/>
        </a:solidFill>
        <a:latin typeface="Vodafone Rg" pitchFamily="34" charset="0"/>
        <a:ea typeface="+mn-ea"/>
        <a:cs typeface="+mn-cs"/>
      </a:defRPr>
    </a:lvl2pPr>
    <a:lvl3pPr marL="914400" algn="l" defTabSz="914400" rtl="0" eaLnBrk="1" latinLnBrk="0" hangingPunct="1">
      <a:defRPr sz="1200" kern="1200">
        <a:solidFill>
          <a:schemeClr val="tx1"/>
        </a:solidFill>
        <a:latin typeface="Vodafone Rg" pitchFamily="34" charset="0"/>
        <a:ea typeface="+mn-ea"/>
        <a:cs typeface="+mn-cs"/>
      </a:defRPr>
    </a:lvl3pPr>
    <a:lvl4pPr marL="1371600" algn="l" defTabSz="914400" rtl="0" eaLnBrk="1" latinLnBrk="0" hangingPunct="1">
      <a:defRPr sz="1200" kern="1200">
        <a:solidFill>
          <a:schemeClr val="tx1"/>
        </a:solidFill>
        <a:latin typeface="Vodafone Rg" pitchFamily="34" charset="0"/>
        <a:ea typeface="+mn-ea"/>
        <a:cs typeface="+mn-cs"/>
      </a:defRPr>
    </a:lvl4pPr>
    <a:lvl5pPr marL="1828800" algn="l" defTabSz="914400" rtl="0" eaLnBrk="1" latinLnBrk="0" hangingPunct="1">
      <a:defRPr sz="1200" kern="1200">
        <a:solidFill>
          <a:schemeClr val="tx1"/>
        </a:solidFill>
        <a:latin typeface="Vodafone Rg"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2B3E1866-6ABF-4414-AFB5-B91146A1FA19}" type="slidenum">
              <a:rPr lang="en-GB" smtClean="0"/>
              <a:pPr/>
              <a:t>1</a:t>
            </a:fld>
            <a:endParaRPr lang="en-GB" dirty="0"/>
          </a:p>
        </p:txBody>
      </p:sp>
    </p:spTree>
    <p:extLst>
      <p:ext uri="{BB962C8B-B14F-4D97-AF65-F5344CB8AC3E}">
        <p14:creationId xmlns:p14="http://schemas.microsoft.com/office/powerpoint/2010/main" val="419742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2B3E1866-6ABF-4414-AFB5-B91146A1FA19}" type="slidenum">
              <a:rPr lang="en-GB" smtClean="0"/>
              <a:pPr/>
              <a:t>2</a:t>
            </a:fld>
            <a:endParaRPr lang="en-GB" dirty="0"/>
          </a:p>
        </p:txBody>
      </p:sp>
    </p:spTree>
    <p:extLst>
      <p:ext uri="{BB962C8B-B14F-4D97-AF65-F5344CB8AC3E}">
        <p14:creationId xmlns:p14="http://schemas.microsoft.com/office/powerpoint/2010/main" val="20852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eature">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486890"/>
      </p:ext>
    </p:extLst>
  </p:cSld>
  <p:clrMapOvr>
    <a:masterClrMapping/>
  </p:clrMapOvr>
  <p:transition spd="slow">
    <p:wipe dir="r"/>
  </p:transition>
  <p:timing>
    <p:tnLst>
      <p:par>
        <p:cTn id="1" dur="indefinite" restart="never" nodeType="tmRoot"/>
      </p:par>
    </p:tnLst>
  </p:timing>
  <p:extLst mod="1">
    <p:ext uri="{DCECCB84-F9BA-43D5-87BE-67443E8EF086}">
      <p15:sldGuideLst xmlns:p15="http://schemas.microsoft.com/office/powerpoint/2012/main">
        <p15:guide id="1" pos="42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561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SIPCMContentMarking" descr="{&quot;HashCode&quot;:-1699574231,&quot;Placement&quot;:&quot;Footer&quot;}"/>
          <p:cNvSpPr txBox="1"/>
          <p:nvPr userDrawn="1"/>
        </p:nvSpPr>
        <p:spPr>
          <a:xfrm>
            <a:off x="0" y="4932427"/>
            <a:ext cx="619703" cy="211073"/>
          </a:xfrm>
          <a:prstGeom prst="rect">
            <a:avLst/>
          </a:prstGeom>
        </p:spPr>
        <p:txBody>
          <a:bodyPr vert="horz" wrap="square" lIns="0" tIns="0" rIns="0" bIns="0" rtlCol="0" anchor="ctr" anchorCtr="1">
            <a:noAutofit/>
          </a:bodyPr>
          <a:lstStyle/>
          <a:p>
            <a:pPr marL="0" indent="0" algn="l">
              <a:spcBef>
                <a:spcPts val="0"/>
              </a:spcBef>
              <a:spcAft>
                <a:spcPts val="0"/>
              </a:spcAft>
              <a:buFont typeface="Arial" pitchFamily="34" charset="0"/>
              <a:buNone/>
            </a:pPr>
            <a:r>
              <a:rPr lang="en-GB" sz="700" smtClean="0">
                <a:solidFill>
                  <a:srgbClr val="000000"/>
                </a:solidFill>
                <a:latin typeface="Calibri" panose="020F0502020204030204" pitchFamily="34" charset="0"/>
              </a:rPr>
              <a:t>C2 General</a:t>
            </a:r>
            <a:endParaRPr lang="en-GB" sz="700"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843687732"/>
      </p:ext>
    </p:extLst>
  </p:cSld>
  <p:clrMap bg1="lt1" tx1="dk1" bg2="lt2" tx2="dk2" accent1="accent1" accent2="accent2" accent3="accent3" accent4="accent4" accent5="accent5" accent6="accent6" hlink="hlink" folHlink="folHlink"/>
  <p:sldLayoutIdLst>
    <p:sldLayoutId id="2147483767" r:id="rId1"/>
    <p:sldLayoutId id="2147483768" r:id="rId2"/>
  </p:sldLayoutIdLst>
  <p:timing>
    <p:tnLst>
      <p:par>
        <p:cTn id="1" dur="indefinite" restart="never" nodeType="tmRoot"/>
      </p:par>
    </p:tnLst>
  </p:timing>
  <p:hf hdr="0"/>
  <p:txStyles>
    <p:titleStyle>
      <a:lvl1pPr algn="l" defTabSz="914400" rtl="0" eaLnBrk="1" latinLnBrk="0" hangingPunct="1">
        <a:lnSpc>
          <a:spcPct val="80000"/>
        </a:lnSpc>
        <a:spcBef>
          <a:spcPct val="0"/>
        </a:spcBef>
        <a:buNone/>
        <a:defRPr sz="2400" b="1" kern="1200">
          <a:solidFill>
            <a:schemeClr val="accent1"/>
          </a:solidFill>
          <a:latin typeface="Vodafone Rg" pitchFamily="34" charset="0"/>
          <a:ea typeface="+mj-ea"/>
          <a:cs typeface="+mj-cs"/>
        </a:defRPr>
      </a:lvl1pPr>
    </p:titleStyle>
    <p:bodyStyle>
      <a:lvl1pPr marL="138113" indent="-138113" algn="l" defTabSz="914400" rtl="0" eaLnBrk="1" latinLnBrk="0" hangingPunct="1">
        <a:spcBef>
          <a:spcPts val="0"/>
        </a:spcBef>
        <a:spcAft>
          <a:spcPts val="600"/>
        </a:spcAft>
        <a:buClr>
          <a:schemeClr val="accent1"/>
        </a:buClr>
        <a:buFont typeface="Arial" pitchFamily="34" charset="0"/>
        <a:buChar char="•"/>
        <a:defRPr sz="1800" kern="1200">
          <a:solidFill>
            <a:schemeClr val="tx1"/>
          </a:solidFill>
          <a:latin typeface="Vodafone Rg" pitchFamily="34" charset="0"/>
          <a:ea typeface="+mn-ea"/>
          <a:cs typeface="+mn-cs"/>
        </a:defRPr>
      </a:lvl1pPr>
      <a:lvl2pPr marL="347663" indent="-147638"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2pPr>
      <a:lvl3pPr marL="385763" indent="146050" algn="l" defTabSz="914400" rtl="0" eaLnBrk="1" latinLnBrk="0" hangingPunct="1">
        <a:spcBef>
          <a:spcPts val="0"/>
        </a:spcBef>
        <a:spcAft>
          <a:spcPts val="300"/>
        </a:spcAft>
        <a:buClr>
          <a:schemeClr val="accent1"/>
        </a:buClr>
        <a:buFont typeface="Calibri" pitchFamily="34" charset="0"/>
        <a:buChar char="–"/>
        <a:defRPr sz="1400" kern="1200">
          <a:solidFill>
            <a:schemeClr val="tx1"/>
          </a:solidFill>
          <a:latin typeface="Vodafone Rg" pitchFamily="34" charset="0"/>
          <a:ea typeface="+mn-ea"/>
          <a:cs typeface="+mn-cs"/>
        </a:defRPr>
      </a:lvl3pPr>
      <a:lvl4pPr marL="717550" indent="-150813" algn="l" defTabSz="914400" rtl="0" eaLnBrk="1" latinLnBrk="0" hangingPunct="1">
        <a:spcBef>
          <a:spcPct val="20000"/>
        </a:spcBef>
        <a:buClr>
          <a:schemeClr val="accent1"/>
        </a:buClr>
        <a:buFont typeface="Calibri" pitchFamily="34" charset="0"/>
        <a:buChar char="–"/>
        <a:defRPr sz="1200" kern="1200">
          <a:solidFill>
            <a:schemeClr val="tx1"/>
          </a:solidFill>
          <a:latin typeface="+mn-lt"/>
          <a:ea typeface="+mn-ea"/>
          <a:cs typeface="+mn-cs"/>
        </a:defRPr>
      </a:lvl4pPr>
      <a:lvl5pPr marL="914400" indent="-161925" algn="l" defTabSz="914400" rtl="0" eaLnBrk="1" latinLnBrk="0" hangingPunct="1">
        <a:spcBef>
          <a:spcPct val="20000"/>
        </a:spcBef>
        <a:buClr>
          <a:schemeClr val="accent1"/>
        </a:buClr>
        <a:buFont typeface="Calibri"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3" orient="horz" pos="2820" userDrawn="1">
          <p15:clr>
            <a:srgbClr val="F26B43"/>
          </p15:clr>
        </p15:guide>
        <p15:guide id="4" pos="5602" userDrawn="1">
          <p15:clr>
            <a:srgbClr val="F26B43"/>
          </p15:clr>
        </p15:guide>
        <p15:guide id="5" pos="2812" userDrawn="1">
          <p15:clr>
            <a:srgbClr val="F26B43"/>
          </p15:clr>
        </p15:guide>
        <p15:guide id="6" pos="2948" userDrawn="1">
          <p15:clr>
            <a:srgbClr val="F26B43"/>
          </p15:clr>
        </p15:guide>
        <p15:guide id="7" orient="horz" pos="55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2.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8.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2.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5.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20000"/>
            <a:lumOff val="80000"/>
            <a:alpha val="20000"/>
          </a:schemeClr>
        </a:solidFill>
        <a:effectLst/>
      </p:bgPr>
    </p:bg>
    <p:spTree>
      <p:nvGrpSpPr>
        <p:cNvPr id="1" name=""/>
        <p:cNvGrpSpPr/>
        <p:nvPr/>
      </p:nvGrpSpPr>
      <p:grpSpPr>
        <a:xfrm>
          <a:off x="0" y="0"/>
          <a:ext cx="0" cy="0"/>
          <a:chOff x="0" y="0"/>
          <a:chExt cx="0" cy="0"/>
        </a:xfrm>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Acceptance Criteria</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54575A"/>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chemeClr val="tx1"/>
              </a:solidFill>
            </a:endParaRPr>
          </a:p>
        </p:txBody>
      </p:sp>
    </p:spTree>
    <p:extLst>
      <p:ext uri="{BB962C8B-B14F-4D97-AF65-F5344CB8AC3E}">
        <p14:creationId xmlns:p14="http://schemas.microsoft.com/office/powerpoint/2010/main" val="289658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CM-25 PI5 [F.CAR-90.AC?.VCS/GTES.SP30] GTES [PI2] Write the "VMH Service Description" document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Write the "VMH Service Description" document 
 (was formally identified as Requirement 763 of the P2A Billing (R.5) project). 
Needs refining</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Stuart Albrighton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30</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CAR-328 [Feature-PlatMgmt] Documentation Management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CM-547 PI6  SDS for SELL and BUILD: •	Create design increment for RCS build business process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CM-546 CM-548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CM-546 PI6 SDS for SELL and BUILD: Draft and agree RCS build process flow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CM-545 CM-547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CM-533 PI6 [F156.All ACs] Testing the feature [FEATURE-RCS] Customer can place First Order :  ORT testing with a customer for SELL, BUILD and RUN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will commence when the SELL Journey is captured by Manesh in SDS i.e. CM-355 and CM-357</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CM-362 [F156.All ACs] Testing the feature [FEATURE-RCS] Customer can place First Order : Paper based ORT testing for SELL, BUILD and RUN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will commence when the SELL Journey is captured by Manesh in SDS i.e. CM-355 and CM-357</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CM-533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28</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CAR-74 CF_PI6 [FEATURE-InternationalP2P] Traffic migration and adaptation of local financial processes</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 migration process for P2P traffic is defined and agreed between VF OpCos and VCS and successfully executed for VF-Spain    Legally and commercially bilateral agreements are owned by OpCos, traffic flow is managed by VMH. Adequate processes and interfaces ensure VMH learns very fast about (local) changes in bilateral agreements.    Interfaces and processes in VF OpCos and in VCS are enhanced to ensure sufficient information on P2P traffic is available to both parties at any time for invoice verification and dispute handling.         *Benefits*    VMH can reach more destinations than most OpCos. By migrating international P2P traffic to VMH OpCos increase retail revenue from traffic sent to additional destinations and increase SMS-Interworking revenue from traffic received from additional sources of P2P traffic.    VMH manages the international P2P traffic for VF Group and can therefore negotiate lower termination prices, centrally control incoming traffic volumes and make the biggest footprint of destinations accessible to all VF OpCos.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CAR-215 CAR-72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30</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18.0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CM-234 PI5 [F74.AC?.VCS/GTES.SP22CF.SP25] International P2P: Start phase 2 of migration : Process Impact for additional destinations for Romania</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After receiving a ''Go'' decision to migrate more countries to International P2P, VCS kicks off phase 2 of migration.     (Andy/Nigel).    Has to be done after CM-10          Manesh Sudhakar Dange Valentin Dumitru to define the migration process with Syniverse as we migrate first country . Tackle the same way as ENUM was tackled in terms of process.</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CAR-74 CF_PI6 [FEATURE-InternationalP2P] Traffic migration and adaptation of local financial processes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CM-215 Deferred [F877.AC?.VCS/GTES.SP19] International P2P: Testing for processes-ORT test execution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needs input from Manesh when he can do SDS.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CAR-74 CF_PI6 [FEATURE-InternationalP2P] Traffic migration and adaptation of local financial processes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CM-196 DEFERRED [F877.AC?.VCS/GTES.SP19] International P2P: Testing for processes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needs input from Manesh when he can do SDS.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CM-215 CM-215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CAR-74 CF_PI6 [FEATURE-InternationalP2P] Traffic migration and adaptation of local financial processes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CM-16 DEFERRED PI5 [F877.AC8.VCS/GTES.SP20] International P2P: LWIs created/updated to manage operational support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LWI's created/updated to manage operational support. This is dependent on Manesh CM-17 
which should be completed in the previous sprint (19).</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Valentin Dumitru</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CAR-74 CF_PI6 [FEATURE-InternationalP2P] Traffic migration and adaptation of local financial processes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CM-9 DEFERRED PI5 [F74.AC?.VCS/GTES.SP28] International P2P: Start phase 2 of migration (after Horatia asks for it)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After receiving a ''Go'' decision to migrate more countries to International P2P, VCS kicks off phase 2 of migration.  
(Andy/Nigel). 
Has to be done after CM-10</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Wilkins</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CM-10 CM-234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CAR-74 CF_PI6 [FEATURE-InternationalP2P] Traffic migration and adaptation of local financial processes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CAR-324 [FEATURE-New AI FIREWALL] AI Firewall Training</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Report on the KPIs to be made available by Syniverse to Vodafone 
*Benefits* 
This ensures data availability that is reflective of the AI-based Firewall KPIs which can be used for assessment, improvement, business intelligence and business decision.</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CAR-72 CF_PI6 [FEATURE-InternationalP2P] FCH receives and processes the traffic information on P2P bilateral traffic</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FCH to receive and process traffic information from Syniverse on P2P bilateral traffic. When receiving the FCH Invoice Generation Report, FCH can differentiate between P2P traffic to be billed using the VMH-application and P2P traffic to be billed using the SMS-Interworking-Application    FCH can extract P2P bilateral traffic volumes from the FCH Invoice Generation Report and use these figures in the existing SMS-Interworking-Application    Commercial information on bilateral agreements is provided by OpCos.    Existing procedures and controls to exchange FCH Invoice Generation Report between Syniverse and FCH do not change i.e. the ownership of the dispute processes remain unchanged, if required, he needs access to the VF branded portal to access the VMH figures for dispute settlement.    FCH must supports different migration scenarios as VF OpCos will not migrate all international P2P traffic to VMH at once., e.g.   * VF OpCo can migrate some or all P2P hubbing traffic to VMH and keeping P2P bilateral local   * OpCo can migrate some or all P2P bilateral traffic to VMH and keeping P2P hubbing local   * Any combination of the above, e.g. to support a transition period              *Benefits*    Being able to migrate few P2P bilateral relations to VMH allows the OpCo to test the migration before shifting all P2P bilateral traffic to VMH.    Using VMH provided figures in the SMS-Interworking-Application accelerates availability of data volume figures and reduces number of disputes as VMH provided figures are perceived as more reliable than OpCo provided figures    Existing financial processes supported by SMS-Interworking-Application remain unchanged, e.g. locally supported dispute processes remain in place.    Note: The ownership of the dispute processes remain unchanged, if required, Local opcos shall have access to the VF branded portal to access the VMH figures for dispute settlement.    Once all bilateral agreements are terminated, FCH can de-scope the SMS-Interworking-Application and maintain only VMH-application.</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30</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28.0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CM-378 F72.All ACs : testing the feature : FCH receives and processes the traffic information on P2P bilateral traffic</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CAR-72 CF_PI6 [FEATURE-InternationalP2P] FCH receives and processes the traffic information on P2P bilateral traffic</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 [F876.AC3.FCH.SP13] Clarify process on receiving migration dates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is linked to Process stories for updating P2P SDS for Manesh (CM-13 and CM-19)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CAR-72 CF_PI6 [FEATURE-InternationalP2P] FCH receives and processes the traffic information on P2P bilateral traffic</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CAR-65 Deferred till PI6 [FEATURE- VMH Lifecycle Security] 2-FA method while accessing VMH systems via Internet</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2-Factor Authentication method while accessing VMH systems via Internet (including MySyniverse portal and VF Branded portal (HIGH)) 
Benefits 
VF-Sec Compliance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CAR-57 CF_PI6 [FEATURE-Deploy Active-Active][Deploy]Reporting for Active-Active</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*+Active-Active_+**+Reporting Capability+*     All network and IT elements involved in reporting need to be adapted to active-active configuration         *Benefits*     **     This ensures data availability that is reflective of the active-active configuration which can be used for assessment, improvement and business intelligence.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23</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CAR-55 CF_PI6 [FEATURE-Deploy Active-Active] [Deploy]Customer traffic hosted on a specific site.</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Active-active network capability 
A customer’s traffic should be hosted and processed on a specific site. 
*Benefits* 
 **  
This ensures the customer that their traffic is processed within the primary country unless their primary site fails.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24</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CM-27 PI7 [Active-Active] [FCAR-90.AC?.VCS/GTES.SP?] [GTES-S1] - Review existing SDS with regards to new failover mechanisms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Review and update SDS in regards of the new connectivity types (GSLB or ESME), e.g.  
 Communication to customer 
 * Handling of customers still on non-resilient connections 
 * Define criteria when to inform customers on non-resilient connections to fail over.</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Valentin Dumitru</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CAR-55 CF_PI6 [FEATURE-Deploy Active-Active] [Deploy]Customer traffic hosted on a specific site.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CAR-54 CF_PI6 [FEATURE-Deploy Active-Active] [Deploy] Network elements in Active-Active configuration (Enabler feature)</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Active-Active network capability         All network elements involved in firewalling, receiving, routing, and sending SMS need to be in active-active configuration     **     *Benefits*    This ensures resiliency for customer’s traffic which prevents it getting affected in the event of a failure or a performance issue and hence maintaining customer’s business and experience.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CAR-57 CAR-56 CAR-55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24</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7</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CM-555 PI6 [F54.AC?.VCS/GTES.SP27] VF QA Team: Test GT implementation : Continuation with available countries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is dependent on CM-311 and CM-471.   
The below countries to be covered: 
|+GT CRQ in Progress+| 
|Spain| | 
|UK| | 
|Albania| | 
|Czech| | 
|Greece| | 
|Ghana| | 
|New Zealand| | 
|South Africa|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CM-554 PI6 [F54.AC?.SVR.SP27] Test GT implementation : Rest of the countries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is dependent on CM-311 and CM-471</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CM-542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CAR-323 [FEATURE-New AI FIREWALL] Access to AI-firewall GUI or via mysyniverse portal</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AI-firewall GUI is accessible to VF Firewall manager and to other test users named by Vodafone. 
*Benefits* 
VF firewall manager can evaluate to what extent and how the GUI helps in identifying new blocking requests.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CM-543 PI6 TBD [F54.AC8.SVR.SP29] Interoperability tests for Act-Act design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Syn to test interoperability with act-act design 
RMT 
FCH 
CNPDB</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CM-467 PI6 Decision Point : P2P design and its implications for Act-act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for Andreas, Paul and Jill</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Andreas Mann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CM-462 PI6 [F54.VCS/GTES.SP?] Test Interoperability with: CNPDB,FCH,RMT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Pending test scope review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CM-461 PI6 [F54.VCS/GTES.SP?] Italy 1 GT Outstanding</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  
|Italy 1 GT Outstanding|Sumera|1|0.5|18-Sep-19|25-Sep-19|0%| 
Start date : 18th Sept</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Sumera Khalandar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CM-314 PI6 [F54.AC?.SVR.SP30] Act-act cutover : SMPP, SS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CAR-54 CF_PI6 [FEATURE-Deploy Active-Active] [Deploy] Network elements in Active-Active configuration (Enabler feature)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CAR-45 SP-30 PI4[FEATURE-Proximus] Proximus_Routing Enhancements for Mis-matched CC_MCC</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Ability to re-route failed messages when country code in MSISDN does not match country code in routing IMSI (E.g. Virgin media in UK requesting messages be delivered via their hub Proximus in Belgium.) by enabling VMH to identify the true location of customers when destination networks employ 3^rd^ party messaging hubs for handling their incoming messages.         *Benefits*         Approximately 500k messages per month affected (Note: total A2P messages to Proximus in a month considered).  100k of which unnecessarily blocked, loss of €2 k- €3k per month, but may result in much more if key customers pull traffic.    Avoid cost impact of c.€5k per month to VF OpCos when out of country messages are delivered to them due to mismatched routing.</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CM-562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23</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9.0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CM-521 STRETCH [F45.AC2,3.SVR.SP29] Implement the changes for proximus routing enhancements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30</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CAR-45 SP-30 PI4[FEATURE-Proximus] Proximus_Routing Enhancements for Mis-matched CC_MCC</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CM-168 [F45.All ACs.VCS/GTES.SP24] Proximus routing: VCS/GTES can test &amp; verify the capability work</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Proximus routing: VCS/GTES can test and verify the capability work.</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Igor Naumovski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CM-157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CAR-45 SP-30 PI4[FEATURE-Proximus] Proximus_Routing Enhancements for Mis-matched CC_MCC</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CM-157 GTES PI4 [F45.AC?.VCS/GTES.SP23] [CAR-45 Feature Testing] Placeholder to test CAR-45 on production environment post implementation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27</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CAR-45 SP-30 PI4[FEATURE-Proximus] Proximus_Routing Enhancements for Mis-matched CC_MCC</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CAR-36 CF_PI6  [FEATURE-Traffic Insight] DASHBOARD: SMS Latency info is available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Note: It can be done on a new Dashboard    Information related to SMS latency is available. The SMS latency threshold limit is configurable per destination and is notified and reported about when the threshold is breached.    *Benefits*    Being able to react pro-actively on increasing latency reduces ticket volume by 10% (approx. 20 ticket/month equalling approx. 0.5 FTE), increases customer satisfaction and mitigates the risk of customers migrating traffic away from VMH. On average it takes one week to get this traffic routed back to VMH. 10 times/month traffic is moved away from VMH by customer due to increased latency that VCS is not aware of. Every migration results in 100.000 SMS not being sent to VMH. It is expected VMH can reduce this re-routing to 5/month resulting additional 500.000 messages charged by VCS at an average rate of 0.02€, equalling 10k€.</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Jeevan Anga</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CAR-322 [FEATURE-New AI FIREWALL] A2P Classification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AI-based firewall identifies A2P messages 99.99% or more correctly. 
Benefits 
We can reliably identify A2P messages sent or terminated by a P2P route with mutual forgiveness.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CAR-321 [FEATURE-New AI FIREWALL] P2P Classification</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AI-based firewall identifies P2P messages 99.99% or more correctly. 
Benefits 
We can reliably identify P2P messages sent or terminate by a cheaper A2P route.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CAR-311 [FEATURE-Customer Connect] Billing and Invoicing</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{color:#000000}One VMM invoice is generated for all VGE customers that is separate from the existing invoice to VGEL for IoT{color}    {color:#000000}The VMM invoice breaks out the charges for every VGE customer{color}    {color:#000000}The VMM invoice in the FCH Portal includes a CSV file that can be filtered per VGE customer{color}    {color:#000000}Intercompany charging is used between {color}{color:#000000}VCS (GBM5) and VGEL (Vodafone Global Enterprise Ltd., GBF6){color}    {color:#000000}GBF6 is setup as client in FCH, such that FCH can post revenue and costs in GBF6 similar to an Opco.{color}    {color:#000000}The HLD specifies how traffic volume and rates are exchanged between Syniverse and FCH, e.g. if source/destination hub have to be set in a specific way{color}    {color:#000000}VCS and VGE Finance have agreed, documented and shared the applicable finance accounting guidelines{color} (Note: should become story for Finance, not FCH)</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CAR-309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CAR-310 [FEATURE-Customer Connect] Solution Capability</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Specifications of the solution capacity and resilience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CAR-309 [FEATURE-Customer Connect] Customer Connect API Specification</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Customer connect API related specifications.    1. Provide an API that supports MO and MT use cases.    *Benefits*: VCS customers can receive SMS generated from devices via the API and send SMS to devices via the API to implement customer specific use cases.         2. Return MCC/MNC of any device sending an MO SMS    For every SMS sent from a device to an VCS customer using this API, it shall be possible to return the MCC/MNC of this device in the API. Mobile number portability resolution must be ensured. This functionality shall be configurable on a per customer basis.    *Benefits*    The MCC/MNC can be returned to VCS customer, if supported by the API. This will enable application owner learns about the network operator serving the device.         3. Return MCC/MNC of destination in return Delivery Report.    For every SMS sent from a VCS customer using this API, it shall be possible to return the MCC/MNC of destination in the API. Mobile number portability resolution must be preserved. This functionality shall be configurable on a per customer basis. When enabled, it will return MCC/MNC of destination in the delivery report returned to the VCS customer. This is equivalent feature to ‘OC compliance’ on SMPP/SS7 (in SMPP it returns MCC/MNC in source/dest_subaddress).    *Benefits*    The MCC/MNC can be returned to VCS customer, if supported by the API. This will enable application owner learns about the network operator serving the device.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CAR-308 [FEATURE-Customer Connect] Customer On-boarding for API</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all the processes related to the customer on-boarding are identified and documented. 
Benefits 
It will ensure seamless on-boarding of the new customer for this API</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CAR-329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CAR-306 PI6 [FEATURE-PlatMgmt] Review VMH Processes</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 **   *Feature Description (Part 1):* *Review VMH Processes*   **   *For* VCS solution consultants, VCS firewall managers, VCS commercials, VCS Sales, product management, VBTS, service designer  *who* need to optimise the existing VMH operating model  *the* Review of VMH Processes  *is a*n activity to analyse all existing VMH processes, interfaces, activities, and documents with the objective to identify areas of improvement  *that* enables VCS to identify  1.      potential different ways of working that reduce complexity, improve customer experience  2.      fine tuning of commercial models that reduce complexity and increase margin  *unlike* continuing and fine tuning the existing operating model      |  |*Business Outcome Statements (Part 1):*   BOH 1: Number of customer specific routes to any destination is minimized, to reduce efforts in the commercial team, in provision team, and reduce billing complexities  BOH 2: A new rule is documented and agreed in VCS when to charge on delivered or submitted with an objective to reduce controls on submitted/delivered ratios (e.g. routes outside Europe, or outside VF markets are offered on a submitted basis)  BOH 3: Impact of taking routing decisions within Tomia is well understood  BOH 4: VCS understands its limitations to implement A-Z reach   |*Leading Indicators (KPIs) (Part 1):*   N/A   |  |*Epic Minimum Viable Product (MVP) Capabilities (Part 2):*  ·       Recommendations on how to work more efficiently within VMH team within VCS  ·       Recommendations on how to optimize and simplify the commercial offering  ·       Recommendations how to achieve a higher rate of first time correct submissions from Syniverse to FCH  ·       Identification of areas that require better or new tool support to reduce manual effort and/or reduce interface problems between teams.   ** |*Additional Potential Capabilities (Part 2):*  ·        Suggestions how to change VMH organization or redefine role profiles|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20000"/>
            <a:lumOff val="80000"/>
            <a:alpha val="20000"/>
          </a:schemeClr>
        </a:solidFill>
        <a:effectLst/>
      </p:bgPr>
    </p:bg>
    <p:spTree>
      <p:nvGrpSpPr>
        <p:cNvPr id="1" name=""/>
        <p:cNvGrpSpPr/>
        <p:nvPr/>
      </p:nvGrpSpPr>
      <p:grpSpPr>
        <a:xfrm>
          <a:off x="0" y="0"/>
          <a:ext cx="0" cy="0"/>
          <a:chOff x="0" y="0"/>
          <a:chExt cx="0" cy="0"/>
        </a:xfrm>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Acceptance Criteria</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54575A"/>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spTree>
    <p:extLst>
      <p:ext uri="{BB962C8B-B14F-4D97-AF65-F5344CB8AC3E}">
        <p14:creationId xmlns:p14="http://schemas.microsoft.com/office/powerpoint/2010/main" val="67671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CAR-305 [FEATURE-Identity Billing Automation] FCH support for all VIH products and types of charging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All products under VIH are covered by FCH billing and invoicing and all types of charging is supported by FCH. 
*Benefits* 
This ensures that no VIH products and types of charging are left out of scope for FCH.</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168.0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CM-579 [F305.AC1-9.FCH.SP32]Create new frontends for VIH specific reporting</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CM-578 [F305.AC1-9.FCH.SP32]Create new frontends for VIH specific raw data</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CM-575 [F305.AC1-9.FCH.SP33]Implement billing logic Phase 2 (optimizer, unlimited)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34</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CM-572 [F305.AC1-9.FCH.SP32]Implement billing logic Phase 1 (casual, bundles)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CM-568 [F305.AC1-9.FCH.SP31]Adapt new VIH application (Navigation, Meta data,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CM-567 [F305.AC1-9.FCH.SP31]Clone of VMH application for VIH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CM-566 [F305.AC1-9.FCH.SP31]Create the VIH specific data structure (tables)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CM-565 [F305.AC1-9.FCH.SP31]Cleanup VIH schema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CM-564 [F305.AC1-9.FCH.SP31]Transfer database objects and metadata from VMH to VIH Schema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CAR-345 [FEATURE-Customer Connect] Customer Connect MVP definition</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Define with VMM the MVP scope.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CM-563 [F305.AC1-9.FCH.SP31]Create new Database Schema for VIH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CAR-305 [FEATURE-Identity Billing Automation] FCH support for all VIH products and types of charging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CAR-304 [FEATURE-Identity Billing Automation] Reporting of Vodafone Identity Hub financials in FCH Portal</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Financial information on VIH is accessible in the VIH Portal to enable VCS, VCS Finance, and FinOps to report on financial performance, manage bad debt and credits, optimise margin, and to report financial performance on a per Opco basis.    *Benefits*    FCH Portal is well established, using the Portal reduces manual intervention. FCH makes the different reports available on a central location, the FCH portal and the users can access the reports as per their respective accesses.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64.0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CM-581 [F304.AC2.FCH.SP34]Exclude VIH from VMH reporting</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34</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CAR-304 [FEATURE-Identity Billing Automation] Reporting of Vodafone Identity Hub financials in FCH Portal</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CM-580 [F304.AC1.FCH.SP34]Adapt all required reports for VIH data (VIH Billing Report, VIH Revenue and margin per OpCo, VIH Aged debt report per OpCo (lower priority))</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34</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CAR-304 [FEATURE-Identity Billing Automation] Reporting of Vodafone Identity Hub financials in FCH Portal</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CM-577 [F304.AC1.FCH.SP33]Adapt configuration of FCH Portal for VIH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CAR-304 [FEATURE-Identity Billing Automation] Reporting of Vodafone Identity Hub financials in FCH Portal</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CM-576 [F304.AC2.FCH.SP33]Connectivity between new application and portal</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CAR-304 [FEATURE-Identity Billing Automation] Reporting of Vodafone Identity Hub financials in FCH Portal</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CAR-303 [FEATURE-Identity Billing Automation] Interface between FCH and IDGW</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Exchange of usage data between ID-GW and FCH is fully automated on a daily basis    *Benefits*    Automatic data exchange minimises manual intervention.    Daily exchange of data enables ID-GW and FCH to identify inconsistencies on a daily basis, e.g. as consequence of changes    Daily exchange of data enables FCH to produce daily credit reports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CAR-304 CAR-302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96.0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CM-571 [F303.AC1-5.FCH.SP33]Check usage files of data completeness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CAR-303 [FEATURE-Identity Billing Automation] Interface between FCH and IDGW</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CM-570 [F303.AC1-5.FCH.SP33]Create a monitoring of the daily file import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CAR-303 [FEATURE-Identity Billing Automation] Interface between FCH and IDGW</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CM-569 [F303.AC1.FCH.SP31]Create new import configurations and validations (Usage, VIH rate card, Order activation)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CAR-303 [FEATURE-Identity Billing Automation] Interface between FCH and IDGW</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CM-598 [Customer Connect] Customer Connect MVP definition for FCH</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the MVP scope and the integration with the VMM</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CAR-345 [FEATURE-Customer Connect] Customer Connect MVP definition</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CAR-302 [FEATURE-Identity Billing Automation] Reuse the Vodafone Identity Hub invoice</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Automated billing shall reuse the invoice layout, structure and billing line items as defined for manual billing for the Vodafone identity hub service. These invoices to customers will be generated automatically. Invoices from Opcos to VCS will be generated at the same time using similar layout    *Benefits*    A well-defined standardised invoice will ensure its usability by the existing FCH systems and a good comprehensibility by the various VCS teams and the customer.</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32.0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CM-594 [F302.AC3.FCH.SP32]Create Invoice Scenario LM to VCS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CAR-302 [FEATURE-Identity Billing Automation] Reuse the Vodafone Identity Hub invoice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CM-574 [F302.AC1.FCH.SP32]Create new invoices templates for VIH</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CAR-302 [FEATURE-Identity Billing Automation] Reuse the Vodafone Identity Hub invoice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CM-573 [F302.AC3.FCH.SP32]Create invoice scenario VCS to 3rd Party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32</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CAR-302 [FEATURE-Identity Billing Automation] Reuse the Vodafone Identity Hub invoice</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CAR-301 [FEATURE-MATURE RBM] : NMT enhancements for RBM, For any number that is allocated to a Brand to be used as Sender_ID for fallback SMS</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NMT shall capture the enterprise related information for RCS, which is a manually mapped to the brand related information which will be maintained in the RCS portal</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CAR-300 [FEATURE-MATURE RBM] VCS operating model for Service Assurance</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Service Assurance for RBM: Operating Model, SLA (response time) and information shared with the customer during the incident and proactively are specified.</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CAR-299 [FEATURE-MATURE RBM]  VCS operating model for service fulfillment</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Service Fulfillment for RBM: Operating model for providing the service is concluded along with the various tools, processes and SLAs.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CAR-300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CAR-297 [FEATURE-MATURE RBM]  Improved Explore Experience and data availability for Account Managers and Solution consultants</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to equip Account managers and the solution consultants with more data. 
Benefits 
It will enable Account managers and solution consultants to provide more insight about the product and the service to the customer in-turn building the customer confidence in the product. 
 </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CAR-292 [FEATURE- RBM Event based Charging] Reporting of RBM financials in FCH Portal</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Specifies the various reports FCH provides on the FCH portal after invoice generation</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CAR-293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CM-592 [F292.AC2.FCH.SP35]Adapt all required reports for RBM data (Billing Report, Revenue and margin per OpCo, Aged debt report per OpCo (lower priority))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CAR-292 [FEATURE- RBM Event based Charging] Reporting of RBM financials in FCH Portal</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CM-597 [Customer Connect] Customer Connect MVP definition for VCS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the MVP scope and integration points with VMM</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CAR-345 [FEATURE-Customer Connect] Customer Connect MVP definition</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CAR-291 [FEATURE- RBM Event based Charging] Invoicing and billing for RBM</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Invocie layouts and other details are concluded and money collection from the customer</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CAR-292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CM-591 [F291.AC1.FCH.SP35]Create new invoices templates for RBM</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CAR-291 [FEATURE- RBM Event based Charging] Invoicing and billing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CAR-290 [FEATURE- RBM Event based Charging] Defining and sharing of RBM Usage reports</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Defines the specifications of the usage report shared by the RCS platform to FCH 
Benefits 
ensures processes and LWIs establishment for sharing the usage based information for automation of billing</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CAR-291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CM-596 [F290.AC1-6.FCH.SP33]Arrange RBM Usage File Transfer</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CAR-290 [FEATURE- RBM Event based Charging] Defining and sharing of RBM Usage reports</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CAR-289 [FEATURE- RBM Event based Charging] Rating and charging for RBM</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Specifications for rate card and the charging model with the impacted teams.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CAR-290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144.0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CM-593 [F289.AC4.FCH.SP35]Adapt configuration of FCH Portal for RBM</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CM-590 [F289.AC5.FCH.SP35]Create invoice scenario VCS to 3rd Party (RBM)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CM-589 [F289.AC5.FCH.SP35]Implement RBM billing logic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CM-588 [F289.AC5.FCH.SP35]Check usage files of data completeness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CM-586 [F289.AC5.FCH.SP35]Create a monitoring of the daily file import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CAR-331 [FEATURE-Cloud Numbers]: VMH resources blocked for Cloud Number project in PI6</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CM-585 [F289.AC5.FCH.SP34]Create new frontends for RBM specific raw data</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34</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CM-583 [F289.AC1.FCH.SP34]Create new import configurations and validations (Usage, RBM rate card)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34</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24.0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CM-582 [F289.AC5.FCH.SP33]Create the RBM specific data structure (tables)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33</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16.0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[FEATURE- RBM Event based Charging] Rating and charging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CAR-288 [FEATURE- RBM Event based Charging] Accounting guidelines for RBM</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Financial accounting guidelines and GL accounts specified for RBM</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CAR-289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CM-595 [F288.AC1-2.FCH.SP35]Accounting guidelines for RBM</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35</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CAR-288 [FEATURE- RBM Event based Charging] Accounting guidelines for RBM</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CAR-284 [FEATURE-CLOUD NUMBERS ENHANCEMENT] Accessing the Enterprise related information on NMT</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Enhancing NMT so that the Enterprise related information can be access on GUI and through downloadable reports. 
*Benefits* 
This makes users aware of the Enterprise related information which is maintained on the NMT</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CAR-283 [FEATURE-CLOUD NUMBERS ENHANCEMENT] Capturing Enterprise related information on NMT [STATIC]</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Enhancing NMT so that Enterprise related information on each number can be captured. 
 **  
*Benefits* 
 **  
This gives Vodafone end to end visibility for a number used and is also a regulatory requirement for many OpCos.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CAR-284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CAR-237 [Feature-PlatMgmt] BAU Minor Platform Updates- PI6</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 bucket to capture minor updates/tasks that are needed on the VMH Platform</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17.0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CM-535 VMH Tech Security assessment for PI5 scope</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CM-494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29</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CM-532 STRETCH [F71..VCS.SP29]  Test and Sign off for the rating table (P2P)</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Test and Sig off of CM-264</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CM-306 CM-558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30</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CAR-329 [FEATURE-Customer Connect] On-boarding of the new trial customer</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all the processes related to the customer on-boarding are identified and documented. 
Benefits 
It will ensure seamless on-boarding of the new customer for this API</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CM-514 PI5  End Dating Rates – A2P and P2P</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Rating table requirements for A2P to be prioritized over P2P.        * Proposal is to run an one-off audit to end-date all the old rates. There are   no other requirements for End Dating unless there is a simpler way for   Syniverse to automatically end date all the rates that do not have "*¨ in the   Destination Hub column.   * If this requires a development though, then an   excel file with A2P rates to be ended will be prepared and sent by VCS   commercial to Syniverse for implementation. This will only be done AFTER   Syniverse confirms that the A2P changes requested for FCH Rates File are   completed.</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Manish Reddy</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CM-476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29</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CM-504  Deferred [F235.VCS/GTES.SP30] Include FAQs and User Snippet videos on NMT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Mahesh Vithoba Sawant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CM-502 DEFERRED [F235.VCS/GTES.SP29] Videos snippets for NMT User Journeys - Part 1</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CM-501 CM-504 CM-503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CM-458 Number and Customer Status - Suspend</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Due to the question : 
What can we do today if a NMT customer does not settle his account or bills? Can we “Suspend” his account in NMT?</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CM-297 PI6 FEATURE :  NMT Data archiving</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Mahesh Vithoba Sawant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CM-265 PI6 Show all the info on the NMT GUI for a number</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The NMT Dashboard shall present all the information inputted in the NMT tool on a particular number.    This should be present on the NMT GUI. (Possibly on the Dashboard)    The information presented shall include : Supplier name, provide date, supplier cease date, customer allocation date, customer cease date, technical capabilities of the number, current status of the number, etc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Mahesh Vithoba Sawant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CM-245 DEFERRED UI Improvement on NMT GUI</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UI improvement : sideways scroll, fixed fields while scrolling for better user experience required when the number columns and rows have increased exponentially.</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Nikhil Gajanan Pawar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VSSI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FFFF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CM-176 PI6 [F237.AC3.VCS/GTES.SP?] Cloud/serv desk: Annual/Ad Hoc customer survey</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Annual/Ad hoc customer survey from account managers- have questions on new KPI- 1 before and after. 
Plan future. 
(Assign to Sarah Pennell).</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Sarah Pennell</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CAR-237 [Feature-PlatMgmt] BAU Minor Platform Updates-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CAR-234 CF_PI6 [FEATURE-Traffic Insight] The (real) Enterprise Report - Implementation</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     *For* VCS solution consultants, VCS firewall managers, VCS commercials, VCS Sales, and product management    *who* need to analyse traffic sent from specific Sender_IDs    *the* Enterprise Report    *is a* a new report on the Dashboard    *that* enables users to analyse traffic sent by one or more specific Sender_ID, report on all traffic sent by one, several or all Sender_IDs, to analyse traffic sent from an enterprise using one or more Sender_IDs, and to track traffic being sent from one enterprise over different aggregators over time.    *unlike* the capability to manually capture similar information via ANM reports or the existing Number Utilisation Report that only shows usage of numbers provisioned on VMH to support P2A use cases.            |*Business Outcome Statements (Part 1):*   BOH 1: 120 ANM reports are run every month for specific requests. Given the long execution time, ANM reports can only be evaluated the following working day. Triggering each report costs approx. 5 min/report. Enterprise reports saves about 10 working hours/month.  BOH 2: ANM reports cannot be shared between different users of MySyniverse portal. Each user needs to generate similar reports independently. The Enterprise report will replace the demand of creating approx. 10 reports/month, equalling approx. 10 working hours/month         |*Leading Indicators (KPIs) (Part 1):*   LI1: Meet regulatory requirements especially in the UK. Example: On Aug. 8^th^ VF-UK sent a list of 337 Sender_IDs asking how many messages were sent by each Sender_ID the last six months; the Sender_IDs indicate unsolicited traffic.  LI2: Meet operational requirements of Opcos. Example: On Aug. 27^th^ VF-GE requested help on messages sent by Sender_ID AA/JC. One of their MVNOs claimed they could not process spikes of messages from this Sender_ID. VF-Germany asked for the aggregator and enterprise using this Sender_ID.  LI3: VMH can comply to MEF guidelines and ensure messages from a specific bank (using specific Sender_IDs) are accepted only via pre-defined aggregators.  LI4: Being able to track all traffic sent by one enterprise across different aggregators enables Sales to better manage customers.  LI5: Better Opco support by providing traffic volumes per Sender_ID on demand   |  |*Epic Minimum Viable Product (MVP) Capabilities (Part 2):*  ·       Reporting at level of Sender_IDs is possible   ** |*Additional Potential Capabilities (Part 2):*  ·        Allocation of Sender_IDs to enterprises is possible via a GUI  ·        Reporting at level of enterprises is possible|          </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Jordan Nigrelli</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29</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CM-531 PI6 [F234.AC5,6.SVR.SP28] User access and rights for the Enterprise Report</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Features AC s:         5. When this report is used online, the users with the write access can enter a new or change an existing Enterprise for a given Sender_ID. The users for the write access are Account managers, Firewall managers, Solution Consultants. The user with read access are Product management and commercials.This new or updated enterprise value shall be shown in all lines with the same Sender_ID, either automatically or after pressing a refresh button.NOTE: The report is only accessible for VCS and not the customers.    Example: User can enter “Tencent” as enterprise for “WeChat” as Sender_ID.    After the change is made, it should be reflected in the report whenever it is generated the next time by any user i.e. all users should see the updated version.Via the GUI, users can allocate Sender_IDs to enterprises, e.g. a user can select one or more Sender_IDs and allocate them to either an existing or a new enterprise name. When entering an enterprise name, the solution should auto populate if the being written name is same as an existing enterprise in the list, which can be selected and confirmed by the user, to avoid the same enterprise being registered twice due to typos.    6. Via the GUI, users can change the allocation of Sender_IDs to enterprises, e.g. a user can select one or more Sender_IDs and re-allocate them from an allocated enterprise name to either an existing or a new enterprise name.Via the GUI, users can select all Sender_IDs of an enterprises and reallocate one or more Sender_IDs to either an existing or a new enterprise name.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Manish Reddy</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CAR-234 CF_PI6 [FEATURE-Traffic Insight] The (real) Enterprise Report - Implementation</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CAR-328 [Feature-PlatMgmt] Documentation Management PI6</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 bucket to capture documentation changes that are needed. 
This includes documentation enhancements during the Product Life-cycle for continuous improvement.</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N/A</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2 - High</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27.0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CM-325 PI6 [F234.AC?.SVR.SP29] Enterprise report released - In Symphony Prod Env</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Manish Reddy</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SVR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CAR-234 CF_PI6 [FEATURE-Traffic Insight] The (real) Enterprise Report - Implementation</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C53F2"/>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CAR-210 CF_PI6 [FEATURE_FCH PORTAL] New FCH report : “Aged Debt per OpCo“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Adding a new VMH specific monthly report showing the aged debt per Opco 
*Benefits* 
This enables FINOps to implement local provision of bad debt. 
EPIC CAR-206</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29</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75.0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CM-396 PI6 [F210.AllACs.VCS/GTES] Testing the feature: New FCH report : “Aged Debt per OpCo“</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CAR-210 CF_PI6 [FEATURE_FCH PORTAL] New FCH report : “Aged Debt per OpCo“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CM-350 PI6 [F210.AC1.2.FCH] Implement Report and make it available in Portal</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Tobias Strohmeyer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CM-335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60.0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CAR-210 CF_PI6 [FEATURE_FCH PORTAL] New FCH report : “Aged Debt per OpCo“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CM-335 PI6 [F210.AC?.FCH] Define Process how to use aged debt report per OpCo and how to implement write offs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Marc Simon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FCH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15.0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CAR-210 CF_PI6 [FEATURE_FCH PORTAL] New FCH report : “Aged Debt per OpCo“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00B05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CAR-161 CF_PI6 [FEATURE_RCS] VCS can administrate use case information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|*DESCRIPTION*    ** |VCS can handle use case requests from aggregators/brands, can obtain Opco consent that the brand is allowed to send RBM messages to Opco subsribers.|  |*BENEFIT*    ** |No uncontrolled traffic can be sent to subscribers   Rigid campaign management reduces spam   RCS remains a high quality communication channel|</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28</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5</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CM-498 PI6 F161. All ACs : Test Execution : [FEATURE_RCS] VCS can administrate use case information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CAR-161 CF_PI6 [FEATURE_RCS] VCS can administrate use case information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CM-497 PI6 F161. All ACs : Test Plan: [FEATURE_RCS] VCS can administrate use case information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CM-498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CAR-161 CF_PI6 [FEATURE_RCS] VCS can administrate use case information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CM-460 PI6 [F.CAR-161.AC1&amp;2.VCS/GTES.SP] RCS Use Case OpCo Normal Process : Country 2</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Andreas Mann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12.0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CAR-161 CF_PI6 [FEATURE_RCS] VCS can administrate use case information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CM-436 PI6 [F.CAR-161.AC9.VCS/GTES.SP] Use case sales support process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Should be assigned to VCS Sales or Service Design</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Stuart Albrighton</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18.0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CAR-161 CF_PI6 [FEATURE_RCS] VCS can administrate use case information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4 - Low</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CM-541 HLD Update : PI5</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Sumera Khalandar</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24.0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CAR-328 [Feature-PlatMgmt] Documentation Management PI6</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CM-365 PI6 F161. All ACs : Test Strategy : [FEATURE_RCS] VCS can administrate use case information</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None</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Randeep Singh Rajpoot</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CM-497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None</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CAR-161 CF_PI6 [FEATURE_RCS] VCS can administrate use case information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CAR-160 CF_PI6 [FEATURE_RCS] VCS can verify Brands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|*DESCRIPTION*   ** |Every new Brand sending traffic via an aggregator needs to be verified to ensure that  -             This Brand is an identifiable sender and as such is authorised to use the sending identity when sending any RCS messages to consumers.  -             This brand has contracted with aggregator to send and receive RCS traffic to/from Vodafone  -             The Brand confirmed it has the necessary opt-ins in respect of marketing messages sent to consumers.|  |*BENEFIT*   ** |Vodafone can show “verified by Vodafone” on the users messaging client only when the sender is identified and verified.  Verified Sender_IDs reduces SPAM  Brand logo can be displayed on users messaging clients.|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28</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60.0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2</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CM-560 [F.CAR-160.AC1,2.VCS/GTES.SP31] RCS verify brands  - Remaining two countries (Romania and another TBD)</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|1                   Each OpCo has named a person that can be contacted by VCS to confirm a Brand is allowed to send messages to this OpCo.  2                   The named person in each OpCo is aware that a Brand must be rejected within 10 working days, elsewise a Brand is deemed as accepted by this OpCo.  3                   VCS has controls in place to treat a new Brand as accepted by an OpCo, if no feedback is received after 10 working days, after a mail was sent to the named contact.|</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Anirudh Sharma</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CAR-160 CF_PI6 [FEATURE_RCS] VCS can verify Brands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CM-559  [F.CAR-160.AC3.VCS/GTES.SP31] RCS verify brands : VCS controls</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|This story captures the high level standard process for top 3 countries. Whether or not modification in the process per opco is required is to be discussed between Manesh and Andreas.        VCS has controls in place to treat a new Brand as accepted by an OpCo, if no feedback is received after 10 working days, after a mail was sent to the named contact.|</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31</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CAR-160 CF_PI6 [FEATURE_RCS] VCS can verify Brands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0" y="176213"/>
            <a:ext cx="1635125" cy="260350"/>
          </a:xfrm>
          <a:prstGeom prst="rect">
            <a:avLst/>
          </a:prstGeom>
        </p:spPr>
        <p:txBody>
          <a:bodyPr/>
          <a:lstStyle/>
          <a:p>
            <a:r>
              <a:rPr lang="en-US" sz="2800" dirty="0">
                <a:solidFill>
                  <a:srgbClr val="0070C0"/>
                </a:solidFill>
              </a:rPr>
              <a:t>Feature </a:t>
            </a:r>
            <a:r>
              <a:rPr lang="en-GB" sz="2800" dirty="0">
                <a:solidFill>
                  <a:srgbClr val="0070C0"/>
                </a:solidFill>
              </a:rPr>
              <a:t>|</a:t>
            </a:r>
          </a:p>
        </p:txBody>
      </p:sp>
      <p:sp>
        <p:nvSpPr>
          <p:cNvPr id="4" name="FeatureName"/>
          <p:cNvSpPr txBox="1">
            <a:spLocks/>
          </p:cNvSpPr>
          <p:nvPr/>
        </p:nvSpPr>
        <p:spPr>
          <a:xfrm>
            <a:off x="1692442" y="111772"/>
            <a:ext cx="7379369" cy="51558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CAR-156 CF_PI6 [FEATURE-RCS] Customer can place First Order </a:t>
            </a:r>
            <a:endParaRPr lang="en-GB" sz="1200" dirty="0">
              <a:solidFill>
                <a:schemeClr val="tx1"/>
              </a:solidFill>
              <a:latin typeface="+mn-lt"/>
              <a:ea typeface="Verdana" panose="020B0604030504040204" pitchFamily="34" charset="0"/>
            </a:endParaRPr>
          </a:p>
        </p:txBody>
      </p:sp>
      <p:sp>
        <p:nvSpPr>
          <p:cNvPr id="3" name="Description"/>
          <p:cNvSpPr/>
          <p:nvPr/>
        </p:nvSpPr>
        <p:spPr>
          <a:xfrm>
            <a:off x="390294" y="1674023"/>
            <a:ext cx="8516462" cy="207456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7200" tIns="6350" rIns="7200" bIns="7200" numCol="1" spcCol="1270" rtlCol="0" anchor="t" anchorCtr="0">
            <a:normAutofit/>
          </a:bodyPr>
          <a:lstStyle/>
          <a:p>
            <a:pPr defTabSz="444500">
              <a:lnSpc>
                <a:spcPct val="90000"/>
              </a:lnSpc>
              <a:spcBef>
                <a:spcPct val="0"/>
              </a:spcBef>
              <a:spcAft>
                <a:spcPct val="35000"/>
              </a:spcAft>
            </a:pPr>
            <a:r>
              <a:rPr sz="1100">
                <a:latin typeface="Arial"/>
              </a:rPr>
              <a:t>|*DESCRIPTION*   ** |The existing VMH order form is updated. Customers can select in the form the service purchased: SMS and RBM. The order form is handled the same way as for VMH.  Rate cards are available that can be shared with customers|  |*BENEFIT*   ** |The updated order form is easy to understand for customers and meets current legal and commercial requirements.|</a:t>
            </a:r>
            <a:endParaRPr lang="en-GB" sz="1100" kern="1200" dirty="0">
              <a:solidFill>
                <a:schemeClr val="tx1"/>
              </a:solidFill>
            </a:endParaRPr>
          </a:p>
        </p:txBody>
      </p:sp>
      <p:sp>
        <p:nvSpPr>
          <p:cNvPr id="8" name="Assignee"/>
          <p:cNvSpPr/>
          <p:nvPr/>
        </p:nvSpPr>
        <p:spPr>
          <a:xfrm>
            <a:off x="5958114" y="1103356"/>
            <a:ext cx="2948641"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Andrew Morrow</a:t>
            </a:r>
            <a:endParaRPr lang="en-GB" sz="1200" b="1" kern="1200" dirty="0">
              <a:solidFill>
                <a:schemeClr val="tx1"/>
              </a:solidFill>
            </a:endParaRPr>
          </a:p>
        </p:txBody>
      </p:sp>
      <p:sp>
        <p:nvSpPr>
          <p:cNvPr id="9" name="Area"/>
          <p:cNvSpPr/>
          <p:nvPr/>
        </p:nvSpPr>
        <p:spPr>
          <a:xfrm>
            <a:off x="390295" y="1103356"/>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chemeClr val="tx1"/>
              </a:solidFill>
            </a:endParaRPr>
          </a:p>
        </p:txBody>
      </p:sp>
      <p:sp>
        <p:nvSpPr>
          <p:cNvPr id="11" name="Dependencies"/>
          <p:cNvSpPr/>
          <p:nvPr/>
        </p:nvSpPr>
        <p:spPr>
          <a:xfrm>
            <a:off x="390295" y="4096776"/>
            <a:ext cx="5081072" cy="624648"/>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chemeClr val="tx1"/>
              </a:solidFill>
            </a:endParaRPr>
          </a:p>
        </p:txBody>
      </p:sp>
      <p:sp>
        <p:nvSpPr>
          <p:cNvPr id="12" name="Sprint"/>
          <p:cNvSpPr/>
          <p:nvPr/>
        </p:nvSpPr>
        <p:spPr>
          <a:xfrm>
            <a:off x="2451313" y="1103358"/>
            <a:ext cx="134417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Sprint 26</a:t>
            </a:r>
            <a:endParaRPr lang="en-GB" sz="1200" b="1" kern="1200" dirty="0">
              <a:solidFill>
                <a:schemeClr val="tx1"/>
              </a:solidFill>
            </a:endParaRPr>
          </a:p>
        </p:txBody>
      </p:sp>
      <p:sp>
        <p:nvSpPr>
          <p:cNvPr id="13" name="Priority"/>
          <p:cNvSpPr/>
          <p:nvPr/>
        </p:nvSpPr>
        <p:spPr>
          <a:xfrm>
            <a:off x="3902742" y="1103355"/>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chemeClr val="tx1"/>
              </a:solidFill>
            </a:endParaRPr>
          </a:p>
        </p:txBody>
      </p:sp>
      <p:sp>
        <p:nvSpPr>
          <p:cNvPr id="5" name="TextBox 4"/>
          <p:cNvSpPr txBox="1"/>
          <p:nvPr/>
        </p:nvSpPr>
        <p:spPr>
          <a:xfrm>
            <a:off x="1099139" y="8203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Area</a:t>
            </a:r>
          </a:p>
        </p:txBody>
      </p:sp>
      <p:sp>
        <p:nvSpPr>
          <p:cNvPr id="14" name="TextBox 13"/>
          <p:cNvSpPr txBox="1"/>
          <p:nvPr/>
        </p:nvSpPr>
        <p:spPr>
          <a:xfrm>
            <a:off x="2899790" y="8275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Sprint</a:t>
            </a:r>
          </a:p>
        </p:txBody>
      </p:sp>
      <p:sp>
        <p:nvSpPr>
          <p:cNvPr id="15" name="TextBox 14"/>
          <p:cNvSpPr txBox="1"/>
          <p:nvPr/>
        </p:nvSpPr>
        <p:spPr>
          <a:xfrm>
            <a:off x="4558667" y="8275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Priority</a:t>
            </a:r>
          </a:p>
        </p:txBody>
      </p:sp>
      <p:sp>
        <p:nvSpPr>
          <p:cNvPr id="16" name="TextBox 15"/>
          <p:cNvSpPr txBox="1"/>
          <p:nvPr/>
        </p:nvSpPr>
        <p:spPr>
          <a:xfrm>
            <a:off x="7084678" y="827588"/>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Assignee</a:t>
            </a:r>
          </a:p>
        </p:txBody>
      </p:sp>
      <p:sp>
        <p:nvSpPr>
          <p:cNvPr id="17" name="Text_Description"/>
          <p:cNvSpPr txBox="1"/>
          <p:nvPr/>
        </p:nvSpPr>
        <p:spPr>
          <a:xfrm>
            <a:off x="398472" y="1418777"/>
            <a:ext cx="4248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0070C0"/>
                </a:solidFill>
                <a:latin typeface="Vodafone Rg" panose="020B0606080202020204" pitchFamily="34" charset="0"/>
              </a:rPr>
              <a:t>Description</a:t>
            </a:r>
            <a:endParaRPr lang="en-GB" sz="1600" b="1" dirty="0">
              <a:solidFill>
                <a:srgbClr val="0070C0"/>
              </a:solidFill>
              <a:latin typeface="Vodafone Rg" panose="020B0606080202020204" pitchFamily="34" charset="0"/>
            </a:endParaRPr>
          </a:p>
        </p:txBody>
      </p:sp>
      <p:sp>
        <p:nvSpPr>
          <p:cNvPr id="19" name="TextBox 18"/>
          <p:cNvSpPr txBox="1"/>
          <p:nvPr/>
        </p:nvSpPr>
        <p:spPr>
          <a:xfrm>
            <a:off x="405912" y="386777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Dependencies</a:t>
            </a:r>
          </a:p>
        </p:txBody>
      </p:sp>
      <p:sp>
        <p:nvSpPr>
          <p:cNvPr id="18" name="TextBox 17"/>
          <p:cNvSpPr txBox="1"/>
          <p:nvPr/>
        </p:nvSpPr>
        <p:spPr>
          <a:xfrm>
            <a:off x="5471367" y="387424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Story Points</a:t>
            </a:r>
          </a:p>
        </p:txBody>
      </p:sp>
      <p:sp>
        <p:nvSpPr>
          <p:cNvPr id="20" name="SUMStoryPoints"/>
          <p:cNvSpPr/>
          <p:nvPr/>
        </p:nvSpPr>
        <p:spPr>
          <a:xfrm>
            <a:off x="5630064" y="4091200"/>
            <a:ext cx="805354"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74.0</a:t>
            </a:r>
            <a:endParaRPr lang="en-GB" sz="1200" b="1" kern="1200" dirty="0">
              <a:solidFill>
                <a:schemeClr val="tx1"/>
              </a:solidFill>
            </a:endParaRPr>
          </a:p>
        </p:txBody>
      </p:sp>
      <p:sp>
        <p:nvSpPr>
          <p:cNvPr id="2" name="AreaBox"/>
          <p:cNvSpPr/>
          <p:nvPr/>
        </p:nvSpPr>
        <p:spPr>
          <a:xfrm>
            <a:off x="30480" y="609600"/>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6" name="Rectangle 5"/>
          <p:cNvSpPr/>
          <p:nvPr/>
        </p:nvSpPr>
        <p:spPr>
          <a:xfrm>
            <a:off x="30480" y="53340"/>
            <a:ext cx="9108000" cy="4983480"/>
          </a:xfrm>
          <a:prstGeom prst="rect">
            <a:avLst/>
          </a:prstGeom>
          <a:noFill/>
          <a:ln w="76200">
            <a:solidFill>
              <a:srgbClr val="0070C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1" name="TextBox 20"/>
          <p:cNvSpPr txBox="1"/>
          <p:nvPr/>
        </p:nvSpPr>
        <p:spPr>
          <a:xfrm>
            <a:off x="6669698" y="386495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0070C0"/>
                </a:solidFill>
                <a:latin typeface="Vodafone Rg" panose="020B0606080202020204" pitchFamily="34" charset="0"/>
              </a:rPr>
              <a:t># Stories</a:t>
            </a:r>
          </a:p>
        </p:txBody>
      </p:sp>
      <p:sp>
        <p:nvSpPr>
          <p:cNvPr id="22" name="SUMStories"/>
          <p:cNvSpPr/>
          <p:nvPr/>
        </p:nvSpPr>
        <p:spPr>
          <a:xfrm>
            <a:off x="6817747" y="4087482"/>
            <a:ext cx="536208" cy="31669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9</a:t>
            </a:r>
            <a:endParaRPr lang="en-GB" sz="1200" b="1" kern="1200" dirty="0">
              <a:solidFill>
                <a:schemeClr val="tx1"/>
              </a:solidFill>
            </a:endParaRPr>
          </a:p>
        </p:txBody>
      </p:sp>
      <p:pic>
        <p:nvPicPr>
          <p:cNvPr id="23" name="Picture 22"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CM-553 PI6 SDS for RUN: Discuss and Develop Business process flow for RCS Run (Incident Management) – Service DeskTeam</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CM-552 PI6 SDS for RUN:•	Review Design increment for RCS Run (Incident Management)  business process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CM-551 CM-533 CM-362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CM-551 PI6 SDS for RUN: •	Create design increment for RCS Run (Incident Management)  business process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CM-550 CM-552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CM-550 PI6  SDS for RUN: •	Draft and agree RCS Run (Incident Management) process flow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CM-549 CM-551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Title"/>
          <p:cNvSpPr>
            <a:spLocks noGrp="1"/>
          </p:cNvSpPr>
          <p:nvPr>
            <p:ph type="title" idx="4294967295"/>
          </p:nvPr>
        </p:nvSpPr>
        <p:spPr>
          <a:xfrm>
            <a:off x="296405" y="172609"/>
            <a:ext cx="1633538" cy="261938"/>
          </a:xfrm>
          <a:prstGeom prst="rect">
            <a:avLst/>
          </a:prstGeom>
        </p:spPr>
        <p:txBody>
          <a:bodyPr/>
          <a:lstStyle/>
          <a:p>
            <a:r>
              <a:rPr lang="en-US" sz="2800" dirty="0">
                <a:solidFill>
                  <a:srgbClr val="EB9700"/>
                </a:solidFill>
              </a:rPr>
              <a:t>Story</a:t>
            </a:r>
            <a:r>
              <a:rPr lang="en-US" dirty="0">
                <a:solidFill>
                  <a:srgbClr val="EB9700"/>
                </a:solidFill>
              </a:rPr>
              <a:t> </a:t>
            </a:r>
            <a:r>
              <a:rPr lang="en-GB" dirty="0">
                <a:solidFill>
                  <a:srgbClr val="EB9700"/>
                </a:solidFill>
              </a:rPr>
              <a:t>|</a:t>
            </a:r>
          </a:p>
        </p:txBody>
      </p:sp>
      <p:sp>
        <p:nvSpPr>
          <p:cNvPr id="4" name="StoryName"/>
          <p:cNvSpPr txBox="1">
            <a:spLocks/>
          </p:cNvSpPr>
          <p:nvPr/>
        </p:nvSpPr>
        <p:spPr>
          <a:xfrm>
            <a:off x="1375261" y="131430"/>
            <a:ext cx="7680507" cy="471302"/>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2400" b="1" kern="1200">
                <a:solidFill>
                  <a:schemeClr val="accent1"/>
                </a:solidFill>
                <a:latin typeface="Vodafone Lt" panose="020B0606040202020204" pitchFamily="34" charset="0"/>
                <a:ea typeface="+mj-ea"/>
                <a:cs typeface="+mj-cs"/>
              </a:defRPr>
            </a:lvl1pPr>
          </a:lstStyle>
          <a:p>
            <a:r>
              <a:rPr sz="1400">
                <a:latin typeface="Arial"/>
              </a:rPr>
              <a:t>CM-548 PI6 SDS for SELL and BUILD: Review Design increment for RCS build business process </a:t>
            </a:r>
            <a:endParaRPr lang="en-GB" sz="1200" dirty="0">
              <a:solidFill>
                <a:schemeClr val="tx1"/>
              </a:solidFill>
              <a:latin typeface="Vodafone Rg" panose="020B0606080202020204" pitchFamily="34" charset="0"/>
            </a:endParaRPr>
          </a:p>
        </p:txBody>
      </p:sp>
      <p:sp>
        <p:nvSpPr>
          <p:cNvPr id="3" name="Description"/>
          <p:cNvSpPr/>
          <p:nvPr/>
        </p:nvSpPr>
        <p:spPr>
          <a:xfrm>
            <a:off x="390294" y="1625522"/>
            <a:ext cx="8516462" cy="1672921"/>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t" anchorCtr="0">
            <a:normAutofit/>
          </a:bodyPr>
          <a:lstStyle/>
          <a:p>
            <a:pPr defTabSz="444500">
              <a:lnSpc>
                <a:spcPct val="90000"/>
              </a:lnSpc>
              <a:spcBef>
                <a:spcPct val="0"/>
              </a:spcBef>
              <a:spcAft>
                <a:spcPct val="35000"/>
              </a:spcAft>
            </a:pPr>
            <a:r>
              <a:rPr sz="1100">
                <a:latin typeface="Arial"/>
              </a:rPr>
              <a:t>Define SDS for Service Desk for RCS in alignment with Stuart's story. 
 </a:t>
            </a:r>
            <a:endParaRPr lang="en-GB" sz="1100" kern="1200" dirty="0">
              <a:solidFill>
                <a:srgbClr val="34342B"/>
              </a:solidFill>
            </a:endParaRPr>
          </a:p>
        </p:txBody>
      </p:sp>
      <p:sp>
        <p:nvSpPr>
          <p:cNvPr id="8" name="Assignee"/>
          <p:cNvSpPr/>
          <p:nvPr/>
        </p:nvSpPr>
        <p:spPr>
          <a:xfrm>
            <a:off x="5945017" y="1066009"/>
            <a:ext cx="2961738"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Manesh Sudhakar Dange</a:t>
            </a:r>
            <a:endParaRPr lang="en-GB" sz="1200" b="1" kern="1200" dirty="0">
              <a:solidFill>
                <a:srgbClr val="34342B"/>
              </a:solidFill>
            </a:endParaRPr>
          </a:p>
        </p:txBody>
      </p:sp>
      <p:sp>
        <p:nvSpPr>
          <p:cNvPr id="9" name="Area"/>
          <p:cNvSpPr/>
          <p:nvPr/>
        </p:nvSpPr>
        <p:spPr>
          <a:xfrm>
            <a:off x="390295" y="1066009"/>
            <a:ext cx="196102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VCS/GTES Team</a:t>
            </a:r>
            <a:endParaRPr lang="en-GB" sz="1200" b="1" dirty="0">
              <a:solidFill>
                <a:srgbClr val="34342B"/>
              </a:solidFill>
            </a:endParaRPr>
          </a:p>
        </p:txBody>
      </p:sp>
      <p:sp>
        <p:nvSpPr>
          <p:cNvPr id="11" name="Dependencies"/>
          <p:cNvSpPr/>
          <p:nvPr/>
        </p:nvSpPr>
        <p:spPr>
          <a:xfrm>
            <a:off x="390294" y="4223536"/>
            <a:ext cx="7290666" cy="275989"/>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CM-547 CM-549 </a:t>
            </a:r>
            <a:endParaRPr lang="en-GB" sz="1200" b="1" kern="1200" dirty="0">
              <a:solidFill>
                <a:srgbClr val="34342B"/>
              </a:solidFill>
              <a:latin typeface="Vodafone Rg" panose="020B0606080202020204" pitchFamily="34" charset="0"/>
            </a:endParaRPr>
          </a:p>
        </p:txBody>
      </p:sp>
      <p:sp>
        <p:nvSpPr>
          <p:cNvPr id="12" name="Sprint"/>
          <p:cNvSpPr/>
          <p:nvPr/>
        </p:nvSpPr>
        <p:spPr>
          <a:xfrm>
            <a:off x="2451313" y="1066009"/>
            <a:ext cx="1139380"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
            </a:r>
            <a:endParaRPr lang="en-GB" sz="1200" b="1" kern="1200" dirty="0">
              <a:solidFill>
                <a:srgbClr val="34342B"/>
              </a:solidFill>
            </a:endParaRPr>
          </a:p>
        </p:txBody>
      </p:sp>
      <p:sp>
        <p:nvSpPr>
          <p:cNvPr id="13" name="StoryPoints"/>
          <p:cNvSpPr/>
          <p:nvPr/>
        </p:nvSpPr>
        <p:spPr>
          <a:xfrm>
            <a:off x="3657420" y="1066009"/>
            <a:ext cx="981492"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10.0</a:t>
            </a:r>
            <a:endParaRPr lang="en-GB" sz="1200" b="1" kern="1200" dirty="0">
              <a:solidFill>
                <a:srgbClr val="34342B"/>
              </a:solidFill>
            </a:endParaRPr>
          </a:p>
        </p:txBody>
      </p:sp>
      <p:sp>
        <p:nvSpPr>
          <p:cNvPr id="5" name="TextBox 4"/>
          <p:cNvSpPr txBox="1"/>
          <p:nvPr/>
        </p:nvSpPr>
        <p:spPr>
          <a:xfrm>
            <a:off x="1138171" y="771826"/>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Area</a:t>
            </a:r>
          </a:p>
        </p:txBody>
      </p:sp>
      <p:sp>
        <p:nvSpPr>
          <p:cNvPr id="14" name="TextBox 13"/>
          <p:cNvSpPr txBox="1"/>
          <p:nvPr/>
        </p:nvSpPr>
        <p:spPr>
          <a:xfrm>
            <a:off x="2827311" y="77908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Sprint</a:t>
            </a:r>
          </a:p>
        </p:txBody>
      </p:sp>
      <p:sp>
        <p:nvSpPr>
          <p:cNvPr id="15" name="TextBox 14"/>
          <p:cNvSpPr txBox="1"/>
          <p:nvPr/>
        </p:nvSpPr>
        <p:spPr>
          <a:xfrm>
            <a:off x="3617954" y="779085"/>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Story Points</a:t>
            </a:r>
          </a:p>
        </p:txBody>
      </p:sp>
      <p:sp>
        <p:nvSpPr>
          <p:cNvPr id="16" name="TextBox 15"/>
          <p:cNvSpPr txBox="1"/>
          <p:nvPr/>
        </p:nvSpPr>
        <p:spPr>
          <a:xfrm>
            <a:off x="6887403" y="77165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Assignee</a:t>
            </a:r>
          </a:p>
        </p:txBody>
      </p:sp>
      <p:sp>
        <p:nvSpPr>
          <p:cNvPr id="17" name="Text_Description"/>
          <p:cNvSpPr txBox="1"/>
          <p:nvPr/>
        </p:nvSpPr>
        <p:spPr>
          <a:xfrm>
            <a:off x="398472" y="1370277"/>
            <a:ext cx="3996000" cy="145143"/>
          </a:xfrm>
          <a:prstGeom prst="rect">
            <a:avLst/>
          </a:prstGeom>
        </p:spPr>
        <p:txBody>
          <a:bodyPr wrap="square" lIns="0" tIns="0" rIns="0" bIns="0" rtlCol="0">
            <a:noAutofit/>
          </a:bodyPr>
          <a:lstStyle/>
          <a:p>
            <a:pPr marL="0" indent="0">
              <a:buFont typeface="Arial" pitchFamily="34" charset="0"/>
              <a:buNone/>
            </a:pPr>
            <a:r>
              <a:rPr lang="en-GB" sz="1600" b="1" dirty="0" smtClean="0">
                <a:solidFill>
                  <a:srgbClr val="EB9700"/>
                </a:solidFill>
                <a:latin typeface="Vodafone Rg" panose="020B0606080202020204" pitchFamily="34" charset="0"/>
              </a:rPr>
              <a:t>Description</a:t>
            </a:r>
            <a:endParaRPr lang="en-GB" sz="1600" b="1" dirty="0">
              <a:solidFill>
                <a:srgbClr val="EB9700"/>
              </a:solidFill>
              <a:latin typeface="Vodafone Rg" panose="020B0606080202020204" pitchFamily="34" charset="0"/>
            </a:endParaRPr>
          </a:p>
        </p:txBody>
      </p:sp>
      <p:sp>
        <p:nvSpPr>
          <p:cNvPr id="19" name="TextBox 18"/>
          <p:cNvSpPr txBox="1"/>
          <p:nvPr/>
        </p:nvSpPr>
        <p:spPr>
          <a:xfrm>
            <a:off x="405912" y="3994530"/>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Dependencies</a:t>
            </a:r>
          </a:p>
        </p:txBody>
      </p:sp>
      <p:sp>
        <p:nvSpPr>
          <p:cNvPr id="20" name="Parent"/>
          <p:cNvSpPr/>
          <p:nvPr/>
        </p:nvSpPr>
        <p:spPr>
          <a:xfrm>
            <a:off x="394014" y="3609137"/>
            <a:ext cx="7286946" cy="303706"/>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defTabSz="444500">
              <a:lnSpc>
                <a:spcPct val="90000"/>
              </a:lnSpc>
              <a:spcBef>
                <a:spcPct val="0"/>
              </a:spcBef>
              <a:spcAft>
                <a:spcPct val="35000"/>
              </a:spcAft>
            </a:pPr>
            <a:r>
              <a:rPr sz="1200">
                <a:latin typeface="Arial"/>
              </a:rPr>
              <a:t>CAR-156 CF_PI6 [FEATURE-RCS] Customer can place First Order </a:t>
            </a:r>
            <a:endParaRPr lang="en-GB" sz="1200" b="1" kern="1200" dirty="0">
              <a:solidFill>
                <a:srgbClr val="34342B"/>
              </a:solidFill>
              <a:latin typeface="Vodafone Rg" panose="020B0606080202020204" pitchFamily="34" charset="0"/>
            </a:endParaRPr>
          </a:p>
        </p:txBody>
      </p:sp>
      <p:sp>
        <p:nvSpPr>
          <p:cNvPr id="21" name="TextBox 20"/>
          <p:cNvSpPr txBox="1"/>
          <p:nvPr/>
        </p:nvSpPr>
        <p:spPr>
          <a:xfrm>
            <a:off x="390293" y="3347881"/>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Feature Link</a:t>
            </a:r>
          </a:p>
        </p:txBody>
      </p:sp>
      <p:sp>
        <p:nvSpPr>
          <p:cNvPr id="22" name="Priority"/>
          <p:cNvSpPr/>
          <p:nvPr/>
        </p:nvSpPr>
        <p:spPr>
          <a:xfrm>
            <a:off x="4731653" y="1066009"/>
            <a:ext cx="1126454" cy="307613"/>
          </a:xfrm>
          <a:prstGeom prst="rect">
            <a:avLst/>
          </a:prstGeom>
          <a:noFill/>
          <a:ln w="9525" cap="flat" cmpd="sng" algn="ctr">
            <a:solidFill>
              <a:schemeClr val="bg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0" vert="horz" wrap="square" lIns="6350" tIns="6350" rIns="6350" bIns="6350" numCol="1" spcCol="1270" rtlCol="0" anchor="ctr" anchorCtr="0">
            <a:normAutofit/>
          </a:bodyPr>
          <a:lstStyle/>
          <a:p>
            <a:pPr algn="ctr" defTabSz="444500">
              <a:lnSpc>
                <a:spcPct val="90000"/>
              </a:lnSpc>
              <a:spcBef>
                <a:spcPct val="0"/>
              </a:spcBef>
              <a:spcAft>
                <a:spcPct val="35000"/>
              </a:spcAft>
            </a:pPr>
            <a:r>
              <a:rPr sz="1200">
                <a:latin typeface="Arial"/>
              </a:rPr>
              <a:t>3 - Moderate</a:t>
            </a:r>
            <a:endParaRPr lang="en-GB" sz="1200" b="1" kern="1200" dirty="0">
              <a:solidFill>
                <a:srgbClr val="34342B"/>
              </a:solidFill>
            </a:endParaRPr>
          </a:p>
        </p:txBody>
      </p:sp>
      <p:sp>
        <p:nvSpPr>
          <p:cNvPr id="23" name="TextBox 22"/>
          <p:cNvSpPr txBox="1"/>
          <p:nvPr/>
        </p:nvSpPr>
        <p:spPr>
          <a:xfrm>
            <a:off x="4995423" y="782804"/>
            <a:ext cx="1445762" cy="145143"/>
          </a:xfrm>
          <a:prstGeom prst="rect">
            <a:avLst/>
          </a:prstGeom>
        </p:spPr>
        <p:txBody>
          <a:bodyPr wrap="square" lIns="0" tIns="0" rIns="0" bIns="0" rtlCol="0">
            <a:noAutofit/>
          </a:bodyPr>
          <a:lstStyle/>
          <a:p>
            <a:pPr marL="0" indent="0">
              <a:buFont typeface="Arial" pitchFamily="34" charset="0"/>
              <a:buNone/>
            </a:pPr>
            <a:r>
              <a:rPr lang="en-GB" sz="1600" b="1" dirty="0">
                <a:solidFill>
                  <a:srgbClr val="EB9700"/>
                </a:solidFill>
                <a:latin typeface="Vodafone Rg" panose="020B0606080202020204" pitchFamily="34" charset="0"/>
              </a:rPr>
              <a:t>Priority</a:t>
            </a:r>
          </a:p>
        </p:txBody>
      </p:sp>
      <p:sp>
        <p:nvSpPr>
          <p:cNvPr id="24" name="Rectangle 23"/>
          <p:cNvSpPr/>
          <p:nvPr/>
        </p:nvSpPr>
        <p:spPr>
          <a:xfrm>
            <a:off x="30480" y="61332"/>
            <a:ext cx="9108000" cy="4990728"/>
          </a:xfrm>
          <a:prstGeom prst="rect">
            <a:avLst/>
          </a:prstGeom>
          <a:noFill/>
          <a:ln w="76200">
            <a:solidFill>
              <a:srgbClr val="EB9700"/>
            </a:solidFill>
          </a:ln>
        </p:spPr>
        <p:style>
          <a:lnRef idx="2">
            <a:schemeClr val="accent1"/>
          </a:lnRef>
          <a:fillRef idx="1">
            <a:schemeClr val="lt1"/>
          </a:fillRef>
          <a:effectRef idx="0">
            <a:schemeClr val="accent1"/>
          </a:effectRef>
          <a:fontRef idx="minor">
            <a:schemeClr val="dk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5" name="AreaBox"/>
          <p:cNvSpPr/>
          <p:nvPr/>
        </p:nvSpPr>
        <p:spPr>
          <a:xfrm>
            <a:off x="30480" y="602732"/>
            <a:ext cx="9108000" cy="126906"/>
          </a:xfrm>
          <a:prstGeom prst="rect">
            <a:avLst/>
          </a:prstGeom>
          <a:solidFill>
            <a:srgbClr val="9C2AA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a:solidFill>
                <a:srgbClr val="34342B"/>
              </a:solidFill>
              <a:latin typeface="Vodafone Rg" pitchFamily="34" charset="0"/>
              <a:ea typeface="+mn-ea"/>
              <a:cs typeface="+mn-cs"/>
            </a:endParaRPr>
          </a:p>
        </p:txBody>
      </p:sp>
      <p:sp>
        <p:nvSpPr>
          <p:cNvPr id="2" name="TextBox 1"/>
          <p:cNvSpPr txBox="1"/>
          <p:nvPr/>
        </p:nvSpPr>
        <p:spPr>
          <a:xfrm>
            <a:off x="7680960" y="3609137"/>
            <a:ext cx="1260000" cy="1260000"/>
          </a:xfrm>
          <a:prstGeom prst="rect">
            <a:avLst/>
          </a:prstGeom>
        </p:spPr>
        <p:txBody>
          <a:bodyPr wrap="square" lIns="0" tIns="0" rIns="0" bIns="0" rtlCol="0">
            <a:noAutofit/>
          </a:bodyPr>
          <a:lstStyle/>
          <a:p>
            <a:pPr marL="0" indent="0">
              <a:buFont typeface="Arial" pitchFamily="34" charset="0"/>
              <a:buNone/>
            </a:pPr>
            <a:endParaRPr lang="en-GB" dirty="0" smtClean="0">
              <a:latin typeface="Vodafone Rg" pitchFamily="34" charset="0"/>
            </a:endParaRPr>
          </a:p>
        </p:txBody>
      </p:sp>
      <p:pic>
        <p:nvPicPr>
          <p:cNvPr id="26" name="Picture 25" descr="QR.jpg"/>
          <p:cNvPicPr>
            <a:picLocks noChangeAspect="1"/>
          </p:cNvPicPr>
          <p:nvPr/>
        </p:nvPicPr>
        <p:blipFill>
          <a:blip r:embed="rId2"/>
          <a:stretch>
            <a:fillRect/>
          </a:stretch>
        </p:blipFill>
        <p:spPr>
          <a:xfrm>
            <a:off x="7772400" y="3840480"/>
            <a:ext cx="1079500" cy="1079500"/>
          </a:xfrm>
          <a:prstGeom prst="rect">
            <a:avLst/>
          </a:prstGeom>
        </p:spPr>
      </p:pic>
    </p:spTree>
  </p:cSld>
  <p:clrMapOvr>
    <a:masterClrMapping/>
  </p:clrMapOvr>
</p:sld>
</file>

<file path=ppt/theme/theme1.xml><?xml version="1.0" encoding="utf-8"?>
<a:theme xmlns:a="http://schemas.openxmlformats.org/drawingml/2006/main" name="Vodafone">
  <a:themeElements>
    <a:clrScheme name="Vodafone">
      <a:dk1>
        <a:srgbClr val="3F3F3F"/>
      </a:dk1>
      <a:lt1>
        <a:srgbClr val="3F3F3F"/>
      </a:lt1>
      <a:dk2>
        <a:srgbClr val="3F3F3F"/>
      </a:dk2>
      <a:lt2>
        <a:srgbClr val="3F3F3F"/>
      </a:lt2>
      <a:accent1>
        <a:srgbClr val="3F3F3F"/>
      </a:accent1>
      <a:accent2>
        <a:srgbClr val="3F3F3F"/>
      </a:accent2>
      <a:accent3>
        <a:srgbClr val="3F3F3F"/>
      </a:accent3>
      <a:accent4>
        <a:srgbClr val="3F3F3F"/>
      </a:accent4>
      <a:accent5>
        <a:srgbClr val="3F3F3F"/>
      </a:accent5>
      <a:accent6>
        <a:srgbClr val="3F3F3F"/>
      </a:accent6>
      <a:hlink>
        <a:srgbClr val="3F3F3F"/>
      </a:hlink>
      <a:folHlink>
        <a:srgbClr val="3F3F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spcFirstLastPara="0" vert="horz" wrap="square" lIns="6350" tIns="6350" rIns="6350" bIns="6350" numCol="1" spcCol="1270" rtlCol="0" anchor="ctr" anchorCtr="0">
        <a:noAutofit/>
      </a:bodyPr>
      <a:lstStyle>
        <a:defPPr algn="ctr" defTabSz="444500">
          <a:lnSpc>
            <a:spcPct val="90000"/>
          </a:lnSpc>
          <a:spcBef>
            <a:spcPct val="0"/>
          </a:spcBef>
          <a:spcAft>
            <a:spcPct val="35000"/>
          </a:spcAft>
          <a:defRPr sz="1000" kern="1200" dirty="0" smtClean="0">
            <a:solidFill>
              <a:srgbClr val="34342B"/>
            </a:solidFill>
            <a:latin typeface="Vodafone Rg" pitchFamily="34" charset="0"/>
            <a:ea typeface="+mn-ea"/>
            <a:cs typeface="+mn-cs"/>
          </a:defRPr>
        </a:defPPr>
      </a:lstStyle>
      <a:style>
        <a:lnRef idx="2">
          <a:scrgbClr r="0" g="0" b="0"/>
        </a:lnRef>
        <a:fillRef idx="1">
          <a:scrgbClr r="0" g="0" b="0"/>
        </a:fillRef>
        <a:effectRef idx="0">
          <a:scrgbClr r="0" g="0" b="0"/>
        </a:effectRef>
        <a:fontRef idx="minor">
          <a:schemeClr val="lt1"/>
        </a:fontRef>
      </a:style>
    </a:spDef>
    <a:txDef>
      <a:spPr/>
      <a:bodyPr wrap="square" lIns="0" tIns="0" rIns="0" bIns="0" rtlCol="0">
        <a:noAutofit/>
      </a:bodyPr>
      <a:lstStyle>
        <a:defPPr marL="0" indent="0">
          <a:buFont typeface="Arial" pitchFamily="34" charset="0"/>
          <a:buNone/>
          <a:defRPr dirty="0" smtClean="0">
            <a:latin typeface="Vodafone Rg"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Words>
  <Application>Microsoft Office PowerPoint</Application>
  <PresentationFormat>On-screen Show (16:9)</PresentationFormat>
  <Paragraphs>20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Verdana</vt:lpstr>
      <vt:lpstr>Vodafone Rg</vt:lpstr>
      <vt:lpstr>Vodafone</vt:lpstr>
      <vt:lpstr>Feature |</vt:lpstr>
      <vt:lpstr>Story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Connectivity</dc:title>
  <dc:creator/>
  <cp:lastModifiedBy/>
  <cp:revision>99</cp:revision>
  <cp:lastPrinted>2011-08-30T12:20:26Z</cp:lastPrinted>
  <dcterms:created xsi:type="dcterms:W3CDTF">2013-08-14T12:09:46Z</dcterms:created>
  <dcterms:modified xsi:type="dcterms:W3CDTF">2019-09-09T11:14:39Z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0x01010085934E21D854A94884BCFD660637C7EB</vt:lpwstr>
  </property>
  <property fmtid="{D5CDD505-2E9C-101B-9397-08002B2CF9AE}" pid="4" name="MSIP_Label_0359f705-2ba0-454b-9cfc-6ce5bcaac040_Enabled">
    <vt:lpwstr>True</vt:lpwstr>
  </property>
  <property fmtid="{D5CDD505-2E9C-101B-9397-08002B2CF9AE}" pid="5" name="MSIP_Label_0359f705-2ba0-454b-9cfc-6ce5bcaac040_SiteId">
    <vt:lpwstr>68283f3b-8487-4c86-adb3-a5228f18b893</vt:lpwstr>
  </property>
  <property fmtid="{D5CDD505-2E9C-101B-9397-08002B2CF9AE}" pid="6" name="MSIP_Label_0359f705-2ba0-454b-9cfc-6ce5bcaac040_Owner">
    <vt:lpwstr>jose.camporro@vodafone.com</vt:lpwstr>
  </property>
  <property fmtid="{D5CDD505-2E9C-101B-9397-08002B2CF9AE}" pid="7" name="MSIP_Label_0359f705-2ba0-454b-9cfc-6ce5bcaac040_SetDate">
    <vt:lpwstr>2019-04-07T15:11:54.5407896Z</vt:lpwstr>
  </property>
  <property fmtid="{D5CDD505-2E9C-101B-9397-08002B2CF9AE}" pid="8" name="MSIP_Label_0359f705-2ba0-454b-9cfc-6ce5bcaac040_Name">
    <vt:lpwstr>C2 General</vt:lpwstr>
  </property>
  <property fmtid="{D5CDD505-2E9C-101B-9397-08002B2CF9AE}" pid="9" name="MSIP_Label_0359f705-2ba0-454b-9cfc-6ce5bcaac040_Application">
    <vt:lpwstr>Microsoft Azure Information Protection</vt:lpwstr>
  </property>
  <property fmtid="{D5CDD505-2E9C-101B-9397-08002B2CF9AE}" pid="10" name="MSIP_Label_0359f705-2ba0-454b-9cfc-6ce5bcaac040_Extended_MSFT_Method">
    <vt:lpwstr>Automatic</vt:lpwstr>
  </property>
  <property fmtid="{D5CDD505-2E9C-101B-9397-08002B2CF9AE}" pid="11" name="Sensitivity">
    <vt:lpwstr>C2 General</vt:lpwstr>
  </property>
</Properties>
</file>