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515" r:id="rId2"/>
    <p:sldId id="520" r:id="rId3"/>
  </p:sldIdLst>
  <p:sldSz cx="9144000" cy="5143500" type="screen16x9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B9700"/>
    <a:srgbClr val="9C2AA0"/>
    <a:srgbClr val="54575A"/>
    <a:srgbClr val="00B0CA"/>
    <a:srgbClr val="5E2750"/>
    <a:srgbClr val="FECB00"/>
    <a:srgbClr val="A8B400"/>
    <a:srgbClr val="007C92"/>
    <a:srgbClr val="EA23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2" autoAdjust="0"/>
    <p:restoredTop sz="94661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9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Grid="0" showGuides="1">
      <p:cViewPr varScale="1">
        <p:scale>
          <a:sx n="53" d="100"/>
          <a:sy n="53" d="100"/>
        </p:scale>
        <p:origin x="3360" y="77"/>
      </p:cViewPr>
      <p:guideLst>
        <p:guide orient="horz" pos="311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Vodafone Rg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84B7D-F332-42E4-B349-DEDC589F1ADB}" type="datetimeFigureOut">
              <a:rPr lang="en-GB" smtClean="0">
                <a:latin typeface="Vodafone Rg" pitchFamily="34" charset="0"/>
              </a:rPr>
              <a:pPr/>
              <a:t>09/09/2019</a:t>
            </a:fld>
            <a:endParaRPr lang="en-GB" dirty="0">
              <a:latin typeface="Vodafone Rg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Vodafone R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741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odafone Rg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Vodafone Rg" pitchFamily="34" charset="0"/>
              </a:defRPr>
            </a:lvl1pPr>
          </a:lstStyle>
          <a:p>
            <a:fld id="{53ACD7AC-7E6F-4F59-A8AC-F454A6DBBD3A}" type="datetimeFigureOut">
              <a:rPr lang="en-GB" smtClean="0"/>
              <a:pPr/>
              <a:t>09/09/2019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6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9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odafone Rg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9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Vodafone Rg" pitchFamily="34" charset="0"/>
              </a:defRPr>
            </a:lvl1pPr>
          </a:lstStyle>
          <a:p>
            <a:fld id="{2B3E1866-6ABF-4414-AFB5-B91146A1FA1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001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1866-6ABF-4414-AFB5-B91146A1FA1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42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1866-6ABF-4414-AFB5-B91146A1FA19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52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eatur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4868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2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56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SIPCMContentMarking" descr="{&quot;HashCode&quot;:-1699574231,&quot;Placement&quot;:&quot;Footer&quot;}"/>
          <p:cNvSpPr txBox="1"/>
          <p:nvPr userDrawn="1"/>
        </p:nvSpPr>
        <p:spPr>
          <a:xfrm>
            <a:off x="0" y="4932427"/>
            <a:ext cx="619703" cy="211073"/>
          </a:xfrm>
          <a:prstGeom prst="rect">
            <a:avLst/>
          </a:prstGeom>
        </p:spPr>
        <p:txBody>
          <a:bodyPr vert="horz" wrap="square" lIns="0" tIns="0" rIns="0" bIns="0" rtlCol="0" anchor="ctr" anchorCtr="1"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GB" sz="700" smtClean="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  <a:endParaRPr lang="en-GB" sz="7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68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Vodafone Rg" pitchFamily="34" charset="0"/>
          <a:ea typeface="+mj-ea"/>
          <a:cs typeface="+mj-cs"/>
        </a:defRPr>
      </a:lvl1pPr>
    </p:titleStyle>
    <p:bodyStyle>
      <a:lvl1pPr marL="138113" indent="-138113" algn="l" defTabSz="9144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1pPr>
      <a:lvl2pPr marL="347663" indent="-147638" algn="l" defTabSz="914400" rtl="0" eaLnBrk="1" latinLnBrk="0" hangingPunct="1">
        <a:spcBef>
          <a:spcPts val="0"/>
        </a:spcBef>
        <a:spcAft>
          <a:spcPts val="300"/>
        </a:spcAft>
        <a:buClr>
          <a:schemeClr val="accent1"/>
        </a:buClr>
        <a:buFont typeface="Calibri" pitchFamily="34" charset="0"/>
        <a:buChar char="–"/>
        <a:defRPr sz="14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2pPr>
      <a:lvl3pPr marL="385763" indent="146050" algn="l" defTabSz="914400" rtl="0" eaLnBrk="1" latinLnBrk="0" hangingPunct="1">
        <a:spcBef>
          <a:spcPts val="0"/>
        </a:spcBef>
        <a:spcAft>
          <a:spcPts val="300"/>
        </a:spcAft>
        <a:buClr>
          <a:schemeClr val="accent1"/>
        </a:buClr>
        <a:buFont typeface="Calibri" pitchFamily="34" charset="0"/>
        <a:buChar char="–"/>
        <a:defRPr sz="14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3pPr>
      <a:lvl4pPr marL="717550" indent="-150813" algn="l" defTabSz="91440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61925" algn="l" defTabSz="91440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 userDrawn="1">
          <p15:clr>
            <a:srgbClr val="F26B43"/>
          </p15:clr>
        </p15:guide>
        <p15:guide id="3" orient="horz" pos="2820" userDrawn="1">
          <p15:clr>
            <a:srgbClr val="F26B43"/>
          </p15:clr>
        </p15:guide>
        <p15:guide id="4" pos="5602" userDrawn="1">
          <p15:clr>
            <a:srgbClr val="F26B43"/>
          </p15:clr>
        </p15:guide>
        <p15:guide id="5" pos="2812" userDrawn="1">
          <p15:clr>
            <a:srgbClr val="F26B43"/>
          </p15:clr>
        </p15:guide>
        <p15:guide id="6" pos="2948" userDrawn="1">
          <p15:clr>
            <a:srgbClr val="F26B43"/>
          </p15:clr>
        </p15:guide>
        <p15:guide id="7" orient="horz" pos="55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type="title" idx="4294967295"/>
          </p:nvPr>
        </p:nvSpPr>
        <p:spPr>
          <a:xfrm>
            <a:off x="0" y="176213"/>
            <a:ext cx="1635125" cy="260350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</a:rPr>
              <a:t>Feature </a:t>
            </a:r>
            <a:r>
              <a:rPr lang="en-GB" sz="2800" dirty="0">
                <a:solidFill>
                  <a:srgbClr val="0070C0"/>
                </a:solidFill>
              </a:rPr>
              <a:t>|</a:t>
            </a:r>
          </a:p>
        </p:txBody>
      </p:sp>
      <p:sp>
        <p:nvSpPr>
          <p:cNvPr id="4" name="FeatureName"/>
          <p:cNvSpPr txBox="1">
            <a:spLocks/>
          </p:cNvSpPr>
          <p:nvPr/>
        </p:nvSpPr>
        <p:spPr>
          <a:xfrm>
            <a:off x="1692442" y="111772"/>
            <a:ext cx="7379369" cy="51558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Vodafone Lt" panose="020B0606040202020204" pitchFamily="34" charset="0"/>
                <a:ea typeface="+mj-ea"/>
                <a:cs typeface="+mj-cs"/>
              </a:defRPr>
            </a:lvl1pPr>
          </a:lstStyle>
          <a:p>
            <a:endParaRPr lang="en-GB" sz="1200" dirty="0">
              <a:solidFill>
                <a:schemeClr val="tx1"/>
              </a:solidFill>
              <a:latin typeface="+mn-lt"/>
              <a:ea typeface="Verdana" panose="020B0604030504040204" pitchFamily="34" charset="0"/>
            </a:endParaRPr>
          </a:p>
        </p:txBody>
      </p:sp>
      <p:sp>
        <p:nvSpPr>
          <p:cNvPr id="3" name="Description"/>
          <p:cNvSpPr/>
          <p:nvPr/>
        </p:nvSpPr>
        <p:spPr>
          <a:xfrm>
            <a:off x="390294" y="1674023"/>
            <a:ext cx="8516462" cy="2074566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spcFirstLastPara="0" vert="horz" wrap="square" lIns="7200" tIns="6350" rIns="7200" bIns="7200" numCol="1" spcCol="1270" rtlCol="0" anchor="t" anchorCtr="0">
            <a:normAutofit/>
          </a:bodyPr>
          <a:lstStyle/>
          <a:p>
            <a:pPr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100" kern="1200" dirty="0">
              <a:solidFill>
                <a:schemeClr val="tx1"/>
              </a:solidFill>
            </a:endParaRPr>
          </a:p>
        </p:txBody>
      </p:sp>
      <p:sp>
        <p:nvSpPr>
          <p:cNvPr id="8" name="Assignee"/>
          <p:cNvSpPr/>
          <p:nvPr/>
        </p:nvSpPr>
        <p:spPr>
          <a:xfrm>
            <a:off x="5958114" y="1103356"/>
            <a:ext cx="2948641" cy="30761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spcFirstLastPara="0" vert="horz" wrap="square" lIns="6350" tIns="6350" rIns="6350" bIns="6350" numCol="1" spcCol="1270" rtlCol="0" anchor="ctr" anchorCtr="0">
            <a:norm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kern="1200" dirty="0">
              <a:solidFill>
                <a:schemeClr val="tx1"/>
              </a:solidFill>
            </a:endParaRPr>
          </a:p>
        </p:txBody>
      </p:sp>
      <p:sp>
        <p:nvSpPr>
          <p:cNvPr id="9" name="Area"/>
          <p:cNvSpPr/>
          <p:nvPr/>
        </p:nvSpPr>
        <p:spPr>
          <a:xfrm>
            <a:off x="390295" y="1103356"/>
            <a:ext cx="1961020" cy="30761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spcFirstLastPara="0" vert="horz" wrap="square" lIns="6350" tIns="6350" rIns="6350" bIns="6350" numCol="1" spcCol="1270" rtlCol="0" anchor="ctr" anchorCtr="0">
            <a:norm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1" name="Dependencies"/>
          <p:cNvSpPr/>
          <p:nvPr/>
        </p:nvSpPr>
        <p:spPr>
          <a:xfrm>
            <a:off x="390295" y="4096776"/>
            <a:ext cx="5081072" cy="624648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spcFirstLastPara="0" vert="horz" wrap="square" lIns="6350" tIns="6350" rIns="6350" bIns="6350" numCol="1" spcCol="1270" rtlCol="0" anchor="ctr" anchorCtr="0">
            <a:normAutofit/>
          </a:bodyPr>
          <a:lstStyle/>
          <a:p>
            <a:pPr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kern="1200" dirty="0">
              <a:solidFill>
                <a:schemeClr val="tx1"/>
              </a:solidFill>
            </a:endParaRPr>
          </a:p>
        </p:txBody>
      </p:sp>
      <p:sp>
        <p:nvSpPr>
          <p:cNvPr id="12" name="Sprint"/>
          <p:cNvSpPr/>
          <p:nvPr/>
        </p:nvSpPr>
        <p:spPr>
          <a:xfrm>
            <a:off x="2451313" y="1103358"/>
            <a:ext cx="1344172" cy="30761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spcFirstLastPara="0" vert="horz" wrap="square" lIns="6350" tIns="6350" rIns="6350" bIns="6350" numCol="1" spcCol="1270" rtlCol="0" anchor="ctr" anchorCtr="0">
            <a:norm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kern="1200" dirty="0">
              <a:solidFill>
                <a:schemeClr val="tx1"/>
              </a:solidFill>
            </a:endParaRPr>
          </a:p>
        </p:txBody>
      </p:sp>
      <p:sp>
        <p:nvSpPr>
          <p:cNvPr id="13" name="Priority"/>
          <p:cNvSpPr/>
          <p:nvPr/>
        </p:nvSpPr>
        <p:spPr>
          <a:xfrm>
            <a:off x="3902742" y="1103355"/>
            <a:ext cx="1961020" cy="30761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spcFirstLastPara="0" vert="horz" wrap="square" lIns="6350" tIns="6350" rIns="6350" bIns="6350" numCol="1" spcCol="1270" rtlCol="0" anchor="ctr" anchorCtr="0">
            <a:norm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kern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9139" y="820326"/>
            <a:ext cx="1445762" cy="145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600" b="1" dirty="0">
                <a:solidFill>
                  <a:srgbClr val="0070C0"/>
                </a:solidFill>
                <a:latin typeface="Vodafone Rg" panose="020B0606080202020204" pitchFamily="34" charset="0"/>
              </a:rPr>
              <a:t>Area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99790" y="827584"/>
            <a:ext cx="1445762" cy="145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600" b="1" dirty="0">
                <a:solidFill>
                  <a:srgbClr val="0070C0"/>
                </a:solidFill>
                <a:latin typeface="Vodafone Rg" panose="020B0606080202020204" pitchFamily="34" charset="0"/>
              </a:rPr>
              <a:t>Sprint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58667" y="827585"/>
            <a:ext cx="1445762" cy="145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600" b="1" dirty="0">
                <a:solidFill>
                  <a:srgbClr val="0070C0"/>
                </a:solidFill>
                <a:latin typeface="Vodafone Rg" panose="020B0606080202020204" pitchFamily="34" charset="0"/>
              </a:rPr>
              <a:t>Priority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84678" y="827588"/>
            <a:ext cx="1445762" cy="145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600" b="1" dirty="0">
                <a:solidFill>
                  <a:srgbClr val="0070C0"/>
                </a:solidFill>
                <a:latin typeface="Vodafone Rg" panose="020B0606080202020204" pitchFamily="34" charset="0"/>
              </a:rPr>
              <a:t>Assignee</a:t>
            </a:r>
          </a:p>
        </p:txBody>
      </p:sp>
      <p:sp>
        <p:nvSpPr>
          <p:cNvPr id="17" name="Text_Description"/>
          <p:cNvSpPr txBox="1"/>
          <p:nvPr/>
        </p:nvSpPr>
        <p:spPr>
          <a:xfrm>
            <a:off x="398472" y="1418777"/>
            <a:ext cx="4248000" cy="145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600" b="1" dirty="0" smtClean="0">
                <a:solidFill>
                  <a:srgbClr val="0070C0"/>
                </a:solidFill>
                <a:latin typeface="Vodafone Rg" panose="020B0606080202020204" pitchFamily="34" charset="0"/>
              </a:rPr>
              <a:t>Acceptance Criteria</a:t>
            </a:r>
            <a:endParaRPr lang="en-GB" sz="1600" b="1" dirty="0">
              <a:solidFill>
                <a:srgbClr val="0070C0"/>
              </a:solidFill>
              <a:latin typeface="Vodafone Rg" panose="020B060608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5912" y="3867770"/>
            <a:ext cx="1445762" cy="145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600" b="1" dirty="0">
                <a:solidFill>
                  <a:srgbClr val="0070C0"/>
                </a:solidFill>
                <a:latin typeface="Vodafone Rg" panose="020B0606080202020204" pitchFamily="34" charset="0"/>
              </a:rPr>
              <a:t>Dependencies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71367" y="3874244"/>
            <a:ext cx="1445762" cy="145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600" b="1" dirty="0">
                <a:solidFill>
                  <a:srgbClr val="0070C0"/>
                </a:solidFill>
                <a:latin typeface="Vodafone Rg" panose="020B0606080202020204" pitchFamily="34" charset="0"/>
              </a:rPr>
              <a:t>Story Points</a:t>
            </a:r>
          </a:p>
        </p:txBody>
      </p:sp>
      <p:sp>
        <p:nvSpPr>
          <p:cNvPr id="20" name="SUMStoryPoints"/>
          <p:cNvSpPr/>
          <p:nvPr/>
        </p:nvSpPr>
        <p:spPr>
          <a:xfrm>
            <a:off x="5630064" y="4091200"/>
            <a:ext cx="805354" cy="316691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spcFirstLastPara="0" vert="horz" wrap="square" lIns="6350" tIns="6350" rIns="6350" bIns="6350" numCol="1" spcCol="1270" rtlCol="0" anchor="ctr" anchorCtr="0">
            <a:norm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kern="1200" dirty="0">
              <a:solidFill>
                <a:schemeClr val="tx1"/>
              </a:solidFill>
            </a:endParaRPr>
          </a:p>
        </p:txBody>
      </p:sp>
      <p:sp>
        <p:nvSpPr>
          <p:cNvPr id="2" name="AreaBox"/>
          <p:cNvSpPr/>
          <p:nvPr/>
        </p:nvSpPr>
        <p:spPr>
          <a:xfrm>
            <a:off x="30480" y="609600"/>
            <a:ext cx="9108000" cy="126906"/>
          </a:xfrm>
          <a:prstGeom prst="rect">
            <a:avLst/>
          </a:prstGeom>
          <a:solidFill>
            <a:srgbClr val="54575A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" y="53340"/>
            <a:ext cx="9108000" cy="498348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69698" y="3864950"/>
            <a:ext cx="1445762" cy="145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600" b="1" dirty="0">
                <a:solidFill>
                  <a:srgbClr val="0070C0"/>
                </a:solidFill>
                <a:latin typeface="Vodafone Rg" panose="020B0606080202020204" pitchFamily="34" charset="0"/>
              </a:rPr>
              <a:t># Stories</a:t>
            </a:r>
          </a:p>
        </p:txBody>
      </p:sp>
      <p:sp>
        <p:nvSpPr>
          <p:cNvPr id="22" name="SUMStories"/>
          <p:cNvSpPr/>
          <p:nvPr/>
        </p:nvSpPr>
        <p:spPr>
          <a:xfrm>
            <a:off x="6817747" y="4087482"/>
            <a:ext cx="536208" cy="316691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spcFirstLastPara="0" vert="horz" wrap="square" lIns="6350" tIns="6350" rIns="6350" bIns="6350" numCol="1" spcCol="1270" rtlCol="0" anchor="ctr" anchorCtr="0">
            <a:norm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58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type="title" idx="4294967295"/>
          </p:nvPr>
        </p:nvSpPr>
        <p:spPr>
          <a:xfrm>
            <a:off x="296405" y="172609"/>
            <a:ext cx="1633538" cy="261938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rgbClr val="EB9700"/>
                </a:solidFill>
              </a:rPr>
              <a:t>Story</a:t>
            </a:r>
            <a:r>
              <a:rPr lang="en-US" dirty="0">
                <a:solidFill>
                  <a:srgbClr val="EB9700"/>
                </a:solidFill>
              </a:rPr>
              <a:t> </a:t>
            </a:r>
            <a:r>
              <a:rPr lang="en-GB" dirty="0">
                <a:solidFill>
                  <a:srgbClr val="EB9700"/>
                </a:solidFill>
              </a:rPr>
              <a:t>|</a:t>
            </a:r>
          </a:p>
        </p:txBody>
      </p:sp>
      <p:sp>
        <p:nvSpPr>
          <p:cNvPr id="4" name="StoryName"/>
          <p:cNvSpPr txBox="1">
            <a:spLocks/>
          </p:cNvSpPr>
          <p:nvPr/>
        </p:nvSpPr>
        <p:spPr>
          <a:xfrm>
            <a:off x="1375261" y="131430"/>
            <a:ext cx="7680507" cy="47130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Vodafone Lt" panose="020B0606040202020204" pitchFamily="34" charset="0"/>
                <a:ea typeface="+mj-ea"/>
                <a:cs typeface="+mj-cs"/>
              </a:defRPr>
            </a:lvl1pPr>
          </a:lstStyle>
          <a:p>
            <a:endParaRPr lang="en-GB" sz="1200" dirty="0">
              <a:solidFill>
                <a:schemeClr val="tx1"/>
              </a:solidFill>
              <a:latin typeface="Vodafone Rg" panose="020B0606080202020204" pitchFamily="34" charset="0"/>
            </a:endParaRPr>
          </a:p>
        </p:txBody>
      </p:sp>
      <p:sp>
        <p:nvSpPr>
          <p:cNvPr id="3" name="Description"/>
          <p:cNvSpPr/>
          <p:nvPr/>
        </p:nvSpPr>
        <p:spPr>
          <a:xfrm>
            <a:off x="390294" y="1625522"/>
            <a:ext cx="8516462" cy="1672921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spcFirstLastPara="0" vert="horz" wrap="square" lIns="6350" tIns="6350" rIns="6350" bIns="6350" numCol="1" spcCol="1270" rtlCol="0" anchor="t" anchorCtr="0">
            <a:normAutofit/>
          </a:bodyPr>
          <a:lstStyle/>
          <a:p>
            <a:pPr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100" kern="1200" dirty="0">
              <a:solidFill>
                <a:srgbClr val="34342B"/>
              </a:solidFill>
            </a:endParaRPr>
          </a:p>
        </p:txBody>
      </p:sp>
      <p:sp>
        <p:nvSpPr>
          <p:cNvPr id="8" name="Assignee"/>
          <p:cNvSpPr/>
          <p:nvPr/>
        </p:nvSpPr>
        <p:spPr>
          <a:xfrm>
            <a:off x="5945017" y="1066009"/>
            <a:ext cx="2961738" cy="30761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spcFirstLastPara="0" vert="horz" wrap="square" lIns="6350" tIns="6350" rIns="6350" bIns="6350" numCol="1" spcCol="1270" rtlCol="0" anchor="ctr" anchorCtr="0">
            <a:norm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kern="1200" dirty="0">
              <a:solidFill>
                <a:srgbClr val="34342B"/>
              </a:solidFill>
            </a:endParaRPr>
          </a:p>
        </p:txBody>
      </p:sp>
      <p:sp>
        <p:nvSpPr>
          <p:cNvPr id="9" name="Area"/>
          <p:cNvSpPr/>
          <p:nvPr/>
        </p:nvSpPr>
        <p:spPr>
          <a:xfrm>
            <a:off x="390295" y="1066009"/>
            <a:ext cx="1961020" cy="30761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spcFirstLastPara="0" vert="horz" wrap="square" lIns="6350" tIns="6350" rIns="6350" bIns="6350" numCol="1" spcCol="1270" rtlCol="0" anchor="ctr" anchorCtr="0">
            <a:norm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dirty="0">
              <a:solidFill>
                <a:srgbClr val="34342B"/>
              </a:solidFill>
            </a:endParaRPr>
          </a:p>
        </p:txBody>
      </p:sp>
      <p:sp>
        <p:nvSpPr>
          <p:cNvPr id="11" name="Dependencies"/>
          <p:cNvSpPr/>
          <p:nvPr/>
        </p:nvSpPr>
        <p:spPr>
          <a:xfrm>
            <a:off x="390294" y="4223536"/>
            <a:ext cx="7290666" cy="27598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spcFirstLastPara="0" vert="horz" wrap="square" lIns="6350" tIns="6350" rIns="6350" bIns="6350" numCol="1" spcCol="1270" rtlCol="0" anchor="ctr" anchorCtr="0">
            <a:normAutofit/>
          </a:bodyPr>
          <a:lstStyle/>
          <a:p>
            <a:pPr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kern="1200" dirty="0">
              <a:solidFill>
                <a:srgbClr val="34342B"/>
              </a:solidFill>
              <a:latin typeface="Vodafone Rg" panose="020B0606080202020204" pitchFamily="34" charset="0"/>
            </a:endParaRPr>
          </a:p>
        </p:txBody>
      </p:sp>
      <p:sp>
        <p:nvSpPr>
          <p:cNvPr id="12" name="Sprint"/>
          <p:cNvSpPr/>
          <p:nvPr/>
        </p:nvSpPr>
        <p:spPr>
          <a:xfrm>
            <a:off x="2451313" y="1066009"/>
            <a:ext cx="1139380" cy="30761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spcFirstLastPara="0" vert="horz" wrap="square" lIns="6350" tIns="6350" rIns="6350" bIns="6350" numCol="1" spcCol="1270" rtlCol="0" anchor="ctr" anchorCtr="0">
            <a:norm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kern="1200" dirty="0">
              <a:solidFill>
                <a:srgbClr val="34342B"/>
              </a:solidFill>
            </a:endParaRPr>
          </a:p>
        </p:txBody>
      </p:sp>
      <p:sp>
        <p:nvSpPr>
          <p:cNvPr id="13" name="StoryPoints"/>
          <p:cNvSpPr/>
          <p:nvPr/>
        </p:nvSpPr>
        <p:spPr>
          <a:xfrm>
            <a:off x="3657420" y="1066009"/>
            <a:ext cx="981492" cy="30761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spcFirstLastPara="0" vert="horz" wrap="square" lIns="6350" tIns="6350" rIns="6350" bIns="6350" numCol="1" spcCol="1270" rtlCol="0" anchor="ctr" anchorCtr="0">
            <a:norm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kern="1200" dirty="0">
              <a:solidFill>
                <a:srgbClr val="34342B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8171" y="771826"/>
            <a:ext cx="1445762" cy="145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600" b="1" dirty="0">
                <a:solidFill>
                  <a:srgbClr val="EB9700"/>
                </a:solidFill>
                <a:latin typeface="Vodafone Rg" panose="020B0606080202020204" pitchFamily="34" charset="0"/>
              </a:rPr>
              <a:t>Area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27311" y="779084"/>
            <a:ext cx="1445762" cy="145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600" b="1" dirty="0">
                <a:solidFill>
                  <a:srgbClr val="EB9700"/>
                </a:solidFill>
                <a:latin typeface="Vodafone Rg" panose="020B0606080202020204" pitchFamily="34" charset="0"/>
              </a:rPr>
              <a:t>Sprint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17954" y="779085"/>
            <a:ext cx="1445762" cy="145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600" b="1" dirty="0">
                <a:solidFill>
                  <a:srgbClr val="EB9700"/>
                </a:solidFill>
                <a:latin typeface="Vodafone Rg" panose="020B0606080202020204" pitchFamily="34" charset="0"/>
              </a:rPr>
              <a:t>Story Points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87403" y="771654"/>
            <a:ext cx="1445762" cy="145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600" b="1" dirty="0">
                <a:solidFill>
                  <a:srgbClr val="EB9700"/>
                </a:solidFill>
                <a:latin typeface="Vodafone Rg" panose="020B0606080202020204" pitchFamily="34" charset="0"/>
              </a:rPr>
              <a:t>Assignee</a:t>
            </a:r>
          </a:p>
        </p:txBody>
      </p:sp>
      <p:sp>
        <p:nvSpPr>
          <p:cNvPr id="17" name="Text_Description"/>
          <p:cNvSpPr txBox="1"/>
          <p:nvPr/>
        </p:nvSpPr>
        <p:spPr>
          <a:xfrm>
            <a:off x="398472" y="1370277"/>
            <a:ext cx="3996000" cy="145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600" b="1" dirty="0" smtClean="0">
                <a:solidFill>
                  <a:srgbClr val="EB9700"/>
                </a:solidFill>
                <a:latin typeface="Vodafone Rg" panose="020B0606080202020204" pitchFamily="34" charset="0"/>
              </a:rPr>
              <a:t>Acceptance Criteria</a:t>
            </a:r>
            <a:endParaRPr lang="en-GB" sz="1600" b="1" dirty="0">
              <a:solidFill>
                <a:srgbClr val="EB9700"/>
              </a:solidFill>
              <a:latin typeface="Vodafone Rg" panose="020B060608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5912" y="3994530"/>
            <a:ext cx="1445762" cy="145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600" b="1" dirty="0">
                <a:solidFill>
                  <a:srgbClr val="EB9700"/>
                </a:solidFill>
                <a:latin typeface="Vodafone Rg" panose="020B0606080202020204" pitchFamily="34" charset="0"/>
              </a:rPr>
              <a:t>Dependencies</a:t>
            </a:r>
          </a:p>
        </p:txBody>
      </p:sp>
      <p:sp>
        <p:nvSpPr>
          <p:cNvPr id="20" name="Parent"/>
          <p:cNvSpPr/>
          <p:nvPr/>
        </p:nvSpPr>
        <p:spPr>
          <a:xfrm>
            <a:off x="394014" y="3609137"/>
            <a:ext cx="7286946" cy="303706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spcFirstLastPara="0" vert="horz" wrap="square" lIns="6350" tIns="6350" rIns="6350" bIns="6350" numCol="1" spcCol="1270" rtlCol="0" anchor="ctr" anchorCtr="0">
            <a:normAutofit/>
          </a:bodyPr>
          <a:lstStyle/>
          <a:p>
            <a:pPr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kern="1200" dirty="0">
              <a:solidFill>
                <a:srgbClr val="34342B"/>
              </a:solidFill>
              <a:latin typeface="Vodafone Rg" panose="020B060608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0293" y="3347881"/>
            <a:ext cx="1445762" cy="145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600" b="1" dirty="0">
                <a:solidFill>
                  <a:srgbClr val="EB9700"/>
                </a:solidFill>
                <a:latin typeface="Vodafone Rg" panose="020B0606080202020204" pitchFamily="34" charset="0"/>
              </a:rPr>
              <a:t>Feature Link</a:t>
            </a:r>
          </a:p>
        </p:txBody>
      </p:sp>
      <p:sp>
        <p:nvSpPr>
          <p:cNvPr id="22" name="Priority"/>
          <p:cNvSpPr/>
          <p:nvPr/>
        </p:nvSpPr>
        <p:spPr>
          <a:xfrm>
            <a:off x="4731653" y="1066009"/>
            <a:ext cx="1126454" cy="30761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spcFirstLastPara="0" vert="horz" wrap="square" lIns="6350" tIns="6350" rIns="6350" bIns="6350" numCol="1" spcCol="1270" rtlCol="0" anchor="ctr" anchorCtr="0">
            <a:norm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kern="1200" dirty="0">
              <a:solidFill>
                <a:srgbClr val="34342B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95423" y="782804"/>
            <a:ext cx="1445762" cy="145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600" b="1" dirty="0">
                <a:solidFill>
                  <a:srgbClr val="EB9700"/>
                </a:solidFill>
                <a:latin typeface="Vodafone Rg" panose="020B0606080202020204" pitchFamily="34" charset="0"/>
              </a:rPr>
              <a:t>Priority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0480" y="61332"/>
            <a:ext cx="9108000" cy="4990728"/>
          </a:xfrm>
          <a:prstGeom prst="rect">
            <a:avLst/>
          </a:prstGeom>
          <a:noFill/>
          <a:ln w="76200">
            <a:solidFill>
              <a:srgbClr val="EB97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25" name="AreaBox"/>
          <p:cNvSpPr/>
          <p:nvPr/>
        </p:nvSpPr>
        <p:spPr>
          <a:xfrm>
            <a:off x="30480" y="602732"/>
            <a:ext cx="9108000" cy="126906"/>
          </a:xfrm>
          <a:prstGeom prst="rect">
            <a:avLst/>
          </a:prstGeom>
          <a:solidFill>
            <a:srgbClr val="54575A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80960" y="3609137"/>
            <a:ext cx="1260000" cy="1260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endParaRPr lang="en-GB" dirty="0" smtClean="0">
              <a:latin typeface="Vodafone R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71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dafone">
  <a:themeElements>
    <a:clrScheme name="Vodafone">
      <a:dk1>
        <a:srgbClr val="3F3F3F"/>
      </a:dk1>
      <a:lt1>
        <a:srgbClr val="3F3F3F"/>
      </a:lt1>
      <a:dk2>
        <a:srgbClr val="3F3F3F"/>
      </a:dk2>
      <a:lt2>
        <a:srgbClr val="3F3F3F"/>
      </a:lt2>
      <a:accent1>
        <a:srgbClr val="3F3F3F"/>
      </a:accent1>
      <a:accent2>
        <a:srgbClr val="3F3F3F"/>
      </a:accent2>
      <a:accent3>
        <a:srgbClr val="3F3F3F"/>
      </a:accent3>
      <a:accent4>
        <a:srgbClr val="3F3F3F"/>
      </a:accent4>
      <a:accent5>
        <a:srgbClr val="3F3F3F"/>
      </a:accent5>
      <a:accent6>
        <a:srgbClr val="3F3F3F"/>
      </a:accent6>
      <a:hlink>
        <a:srgbClr val="3F3F3F"/>
      </a:hlink>
      <a:folHlink>
        <a:srgbClr val="3F3F3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 cmpd="sng" algn="ctr">
          <a:noFill/>
          <a:prstDash val="solid"/>
        </a:ln>
        <a:effectLst/>
      </a:spPr>
      <a:bodyPr spcFirstLastPara="0" vert="horz" wrap="square" lIns="6350" tIns="6350" rIns="6350" bIns="6350" numCol="1" spcCol="1270" rtlCol="0" anchor="ctr" anchorCtr="0">
        <a:noAutofit/>
      </a:bodyPr>
      <a:lstStyle>
        <a:defPPr algn="ctr" defTabSz="444500">
          <a:lnSpc>
            <a:spcPct val="90000"/>
          </a:lnSpc>
          <a:spcBef>
            <a:spcPct val="0"/>
          </a:spcBef>
          <a:spcAft>
            <a:spcPct val="35000"/>
          </a:spcAft>
          <a:defRPr sz="1000" kern="1200" dirty="0" smtClean="0">
            <a:solidFill>
              <a:srgbClr val="34342B"/>
            </a:solidFill>
            <a:latin typeface="Vodafone Rg" pitchFamily="34" charset="0"/>
            <a:ea typeface="+mn-ea"/>
            <a:cs typeface="+mn-cs"/>
          </a:defRPr>
        </a:defPPr>
      </a:lstStyle>
      <a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txDef>
      <a:spPr/>
      <a:bodyPr wrap="square" lIns="0" tIns="0" rIns="0" bIns="0" rtlCol="0">
        <a:noAutofit/>
      </a:bodyPr>
      <a:lstStyle>
        <a:defPPr marL="0" indent="0">
          <a:buFont typeface="Arial" pitchFamily="34" charset="0"/>
          <a:buNone/>
          <a:defRPr dirty="0" smtClean="0">
            <a:latin typeface="Vodafone Rg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</Words>
  <Application>Microsoft Office PowerPoint</Application>
  <PresentationFormat>On-screen Show (16:9)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Verdana</vt:lpstr>
      <vt:lpstr>Vodafone Rg</vt:lpstr>
      <vt:lpstr>Vodafone</vt:lpstr>
      <vt:lpstr>Feature |</vt:lpstr>
      <vt:lpstr>Story |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Fixed Connectivity</dc:title>
  <dc:creator/>
  <cp:lastModifiedBy/>
  <cp:revision>99</cp:revision>
  <cp:lastPrinted>2011-08-30T12:20:26Z</cp:lastPrinted>
  <dcterms:created xsi:type="dcterms:W3CDTF">2013-08-14T12:09:46Z</dcterms:created>
  <dcterms:modified xsi:type="dcterms:W3CDTF">2019-09-09T11:14:39Z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0x01010085934E21D854A94884BCFD660637C7EB</vt:lpwstr>
  </property>
  <property fmtid="{D5CDD505-2E9C-101B-9397-08002B2CF9AE}" pid="4" name="MSIP_Label_0359f705-2ba0-454b-9cfc-6ce5bcaac040_Enabled">
    <vt:lpwstr>True</vt:lpwstr>
  </property>
  <property fmtid="{D5CDD505-2E9C-101B-9397-08002B2CF9AE}" pid="5" name="MSIP_Label_0359f705-2ba0-454b-9cfc-6ce5bcaac040_SiteId">
    <vt:lpwstr>68283f3b-8487-4c86-adb3-a5228f18b893</vt:lpwstr>
  </property>
  <property fmtid="{D5CDD505-2E9C-101B-9397-08002B2CF9AE}" pid="6" name="MSIP_Label_0359f705-2ba0-454b-9cfc-6ce5bcaac040_Owner">
    <vt:lpwstr>jose.camporro@vodafone.com</vt:lpwstr>
  </property>
  <property fmtid="{D5CDD505-2E9C-101B-9397-08002B2CF9AE}" pid="7" name="MSIP_Label_0359f705-2ba0-454b-9cfc-6ce5bcaac040_SetDate">
    <vt:lpwstr>2019-04-07T15:11:54.5407896Z</vt:lpwstr>
  </property>
  <property fmtid="{D5CDD505-2E9C-101B-9397-08002B2CF9AE}" pid="8" name="MSIP_Label_0359f705-2ba0-454b-9cfc-6ce5bcaac040_Name">
    <vt:lpwstr>C2 General</vt:lpwstr>
  </property>
  <property fmtid="{D5CDD505-2E9C-101B-9397-08002B2CF9AE}" pid="9" name="MSIP_Label_0359f705-2ba0-454b-9cfc-6ce5bcaac040_Application">
    <vt:lpwstr>Microsoft Azure Information Protection</vt:lpwstr>
  </property>
  <property fmtid="{D5CDD505-2E9C-101B-9397-08002B2CF9AE}" pid="10" name="MSIP_Label_0359f705-2ba0-454b-9cfc-6ce5bcaac040_Extended_MSFT_Method">
    <vt:lpwstr>Automatic</vt:lpwstr>
  </property>
  <property fmtid="{D5CDD505-2E9C-101B-9397-08002B2CF9AE}" pid="11" name="Sensitivity">
    <vt:lpwstr>C2 General</vt:lpwstr>
  </property>
</Properties>
</file>