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7" r:id="rId4"/>
    <p:sldId id="271" r:id="rId5"/>
    <p:sldId id="272" r:id="rId6"/>
    <p:sldId id="265" r:id="rId7"/>
    <p:sldId id="268" r:id="rId8"/>
    <p:sldId id="266" r:id="rId9"/>
    <p:sldId id="269"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52A59-8847-48BD-AC9D-3325FF17E3E0}" v="26" dt="2018-07-07T17:01:25.324"/>
    <p1510:client id="{081BF593-EA25-4662-AE63-B4E3AABF57C2}" v="1807" dt="2018-07-10T03:02:18.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BB6A-8370-4579-9AA5-2CF69BA46042}"/>
              </a:ext>
            </a:extLst>
          </p:cNvPr>
          <p:cNvSpPr>
            <a:spLocks noGrp="1"/>
          </p:cNvSpPr>
          <p:nvPr>
            <p:ph type="ctrTitle"/>
          </p:nvPr>
        </p:nvSpPr>
        <p:spPr>
          <a:xfrm>
            <a:off x="2582009" y="2224454"/>
            <a:ext cx="8915399" cy="2262781"/>
          </a:xfrm>
        </p:spPr>
        <p:txBody>
          <a:bodyPr/>
          <a:lstStyle/>
          <a:p>
            <a:r>
              <a:rPr lang="en-US" dirty="0"/>
              <a:t>Hot Skills</a:t>
            </a:r>
            <a:br>
              <a:rPr lang="en-US" dirty="0"/>
            </a:br>
            <a:endParaRPr lang="en-US" dirty="0"/>
          </a:p>
        </p:txBody>
      </p:sp>
      <p:sp>
        <p:nvSpPr>
          <p:cNvPr id="3" name="Subtitle 2">
            <a:extLst>
              <a:ext uri="{FF2B5EF4-FFF2-40B4-BE49-F238E27FC236}">
                <a16:creationId xmlns:a16="http://schemas.microsoft.com/office/drawing/2014/main" id="{1BD8E685-DE21-48F5-8FFD-C6B96968EC93}"/>
              </a:ext>
            </a:extLst>
          </p:cNvPr>
          <p:cNvSpPr>
            <a:spLocks noGrp="1"/>
          </p:cNvSpPr>
          <p:nvPr>
            <p:ph type="subTitle" idx="1"/>
          </p:nvPr>
        </p:nvSpPr>
        <p:spPr>
          <a:xfrm>
            <a:off x="8387861" y="3903784"/>
            <a:ext cx="2637693" cy="1753693"/>
          </a:xfrm>
        </p:spPr>
        <p:txBody>
          <a:bodyPr>
            <a:normAutofit fontScale="70000" lnSpcReduction="20000"/>
          </a:bodyPr>
          <a:lstStyle/>
          <a:p>
            <a:r>
              <a:rPr lang="en-US" sz="3500"/>
              <a:t>Chris Read</a:t>
            </a:r>
          </a:p>
          <a:p>
            <a:r>
              <a:rPr lang="en-US" sz="3500" dirty="0"/>
              <a:t>Josh Moses</a:t>
            </a:r>
          </a:p>
          <a:p>
            <a:r>
              <a:rPr lang="en-US" sz="3500" dirty="0"/>
              <a:t>Mark McCue</a:t>
            </a:r>
          </a:p>
          <a:p>
            <a:r>
              <a:rPr lang="en-US" sz="3500" dirty="0"/>
              <a:t>Million Kahsay</a:t>
            </a:r>
          </a:p>
          <a:p>
            <a:endParaRPr lang="en-US" sz="35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087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Unanswered Qs</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a:bodyPr>
          <a:lstStyle/>
          <a:p>
            <a:r>
              <a:rPr lang="en-US" sz="2800"/>
              <a:t>Salary ranges</a:t>
            </a:r>
            <a:endParaRPr lang="en-US" sz="2800" dirty="0"/>
          </a:p>
          <a:p>
            <a:r>
              <a:rPr lang="en-US" sz="2800"/>
              <a:t>Allowing user input</a:t>
            </a:r>
          </a:p>
          <a:p>
            <a:r>
              <a:rPr lang="en-US" sz="2800"/>
              <a:t>Skills related to geography</a:t>
            </a:r>
          </a:p>
          <a:p>
            <a:r>
              <a:rPr lang="en-US" sz="2800"/>
              <a:t>Company website URL vs. Aggregate site to apply</a:t>
            </a:r>
          </a:p>
          <a:p>
            <a:endParaRPr lang="en-US" sz="2800" dirty="0"/>
          </a:p>
        </p:txBody>
      </p:sp>
    </p:spTree>
    <p:extLst>
      <p:ext uri="{BB962C8B-B14F-4D97-AF65-F5344CB8AC3E}">
        <p14:creationId xmlns:p14="http://schemas.microsoft.com/office/powerpoint/2010/main" val="188045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More Unanswered Qs</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a:xfrm>
            <a:off x="2527760" y="1691148"/>
            <a:ext cx="8915400" cy="3777622"/>
          </a:xfrm>
        </p:spPr>
        <p:txBody>
          <a:bodyPr vert="horz" lIns="91440" tIns="45720" rIns="91440" bIns="45720" rtlCol="0" anchor="t">
            <a:noAutofit/>
          </a:bodyPr>
          <a:lstStyle/>
          <a:p>
            <a:r>
              <a:rPr lang="en-US" sz="2800"/>
              <a:t>How could we predict which companies would need to post a job listing before they do? </a:t>
            </a:r>
            <a:endParaRPr lang="en-US" sz="2800" dirty="0"/>
          </a:p>
          <a:p>
            <a:r>
              <a:rPr lang="en-US" sz="2800"/>
              <a:t>What are primary traits of the companies that are hiring these types of jobs? </a:t>
            </a:r>
            <a:endParaRPr lang="en-US" sz="2800" dirty="0"/>
          </a:p>
          <a:p>
            <a:r>
              <a:rPr lang="en-US" sz="2800"/>
              <a:t>What are the most popular industries? </a:t>
            </a:r>
            <a:endParaRPr lang="en-US" sz="2800" dirty="0"/>
          </a:p>
          <a:p>
            <a:r>
              <a:rPr lang="en-US" sz="2800"/>
              <a:t>Which companies are posting the most opportunities? </a:t>
            </a:r>
            <a:endParaRPr lang="en-US" sz="2800" dirty="0"/>
          </a:p>
          <a:p>
            <a:r>
              <a:rPr lang="en-US" sz="2800"/>
              <a:t>And damn it, how much are they actually paying people? (We found companies are shy to reveal salary figures in most job postings.</a:t>
            </a:r>
            <a:endParaRPr lang="en-US" sz="2800" dirty="0"/>
          </a:p>
          <a:p>
            <a:endParaRPr lang="en-US" sz="2800" dirty="0"/>
          </a:p>
        </p:txBody>
      </p:sp>
    </p:spTree>
    <p:extLst>
      <p:ext uri="{BB962C8B-B14F-4D97-AF65-F5344CB8AC3E}">
        <p14:creationId xmlns:p14="http://schemas.microsoft.com/office/powerpoint/2010/main" val="151267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614E-9D32-4A2E-8199-3A2015613A36}"/>
              </a:ext>
            </a:extLst>
          </p:cNvPr>
          <p:cNvSpPr>
            <a:spLocks noGrp="1"/>
          </p:cNvSpPr>
          <p:nvPr>
            <p:ph type="title"/>
          </p:nvPr>
        </p:nvSpPr>
        <p:spPr>
          <a:xfrm>
            <a:off x="649224" y="645106"/>
            <a:ext cx="3650279" cy="1259894"/>
          </a:xfrm>
        </p:spPr>
        <p:txBody>
          <a:bodyPr vert="horz" lIns="91440" tIns="45720" rIns="91440" bIns="45720" rtlCol="0" anchor="t">
            <a:noAutofit/>
          </a:bodyPr>
          <a:lstStyle/>
          <a:p>
            <a:r>
              <a:rPr lang="en-US" sz="4400"/>
              <a:t>Ask Megabyte</a:t>
            </a:r>
          </a:p>
        </p:txBody>
      </p:sp>
      <p:sp>
        <p:nvSpPr>
          <p:cNvPr id="44" name="Rectangle 4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05BA811-98BF-4E16-BD3F-C4B6C3792752}"/>
              </a:ext>
            </a:extLst>
          </p:cNvPr>
          <p:cNvSpPr>
            <a:spLocks noGrp="1"/>
          </p:cNvSpPr>
          <p:nvPr>
            <p:ph type="body" sz="half" idx="2"/>
          </p:nvPr>
        </p:nvSpPr>
        <p:spPr>
          <a:xfrm>
            <a:off x="649225" y="2698954"/>
            <a:ext cx="3392182" cy="3193899"/>
          </a:xfrm>
        </p:spPr>
        <p:txBody>
          <a:bodyPr vert="horz" lIns="91440" tIns="45720" rIns="91440" bIns="45720" rtlCol="0" anchor="t">
            <a:normAutofit/>
          </a:bodyPr>
          <a:lstStyle/>
          <a:p>
            <a:r>
              <a:rPr lang="en-US" sz="3600"/>
              <a:t>Any questions?</a:t>
            </a:r>
            <a:endParaRPr lang="en-US"/>
          </a:p>
        </p:txBody>
      </p:sp>
      <p:pic>
        <p:nvPicPr>
          <p:cNvPr id="5" name="Picture 5" descr="A lizard with its mouth open&#10;&#10;Description generated with very high confidence">
            <a:extLst>
              <a:ext uri="{FF2B5EF4-FFF2-40B4-BE49-F238E27FC236}">
                <a16:creationId xmlns:a16="http://schemas.microsoft.com/office/drawing/2014/main" id="{BBEB769B-F588-42B9-B8A3-8733E32DD210}"/>
              </a:ext>
            </a:extLst>
          </p:cNvPr>
          <p:cNvPicPr>
            <a:picLocks noGrp="1" noChangeAspect="1"/>
          </p:cNvPicPr>
          <p:nvPr>
            <p:ph type="pic" idx="1"/>
          </p:nvPr>
        </p:nvPicPr>
        <p:blipFill rotWithShape="1">
          <a:blip r:embed="rId2"/>
          <a:srcRect r="1" b="1689"/>
          <a:stretch/>
        </p:blipFill>
        <p:spPr>
          <a:xfrm>
            <a:off x="4619543" y="640080"/>
            <a:ext cx="6953577" cy="5252773"/>
          </a:xfrm>
          <a:prstGeom prst="rect">
            <a:avLst/>
          </a:prstGeom>
        </p:spPr>
      </p:pic>
      <p:sp>
        <p:nvSpPr>
          <p:cNvPr id="4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26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a:bodyPr>
          <a:lstStyle/>
          <a:p>
            <a:pPr marL="0" indent="0">
              <a:lnSpc>
                <a:spcPct val="120000"/>
              </a:lnSpc>
              <a:buNone/>
            </a:pPr>
            <a:r>
              <a:rPr lang="en-US" sz="2800" dirty="0"/>
              <a:t>To analyze job listing data </a:t>
            </a:r>
            <a:endParaRPr lang="en-US" dirty="0"/>
          </a:p>
          <a:p>
            <a:pPr marL="0" indent="0">
              <a:lnSpc>
                <a:spcPct val="120000"/>
              </a:lnSpc>
              <a:buNone/>
            </a:pPr>
            <a:r>
              <a:rPr lang="en-US" sz="2800" dirty="0"/>
              <a:t>      in order to gain insights </a:t>
            </a:r>
            <a:endParaRPr lang="en-US" dirty="0"/>
          </a:p>
          <a:p>
            <a:pPr marL="0" indent="0">
              <a:lnSpc>
                <a:spcPct val="120000"/>
              </a:lnSpc>
              <a:buNone/>
            </a:pPr>
            <a:r>
              <a:rPr lang="en-US" sz="2800" dirty="0"/>
              <a:t>            about the most demanded skills </a:t>
            </a:r>
            <a:endParaRPr lang="en-US" dirty="0"/>
          </a:p>
          <a:p>
            <a:pPr marL="0" indent="0">
              <a:lnSpc>
                <a:spcPct val="120000"/>
              </a:lnSpc>
              <a:buNone/>
            </a:pPr>
            <a:r>
              <a:rPr lang="en-US" sz="2800"/>
              <a:t>                    for a prospective data scientist</a:t>
            </a:r>
            <a:endParaRPr lang="en-US"/>
          </a:p>
        </p:txBody>
      </p:sp>
    </p:spTree>
    <p:extLst>
      <p:ext uri="{BB962C8B-B14F-4D97-AF65-F5344CB8AC3E}">
        <p14:creationId xmlns:p14="http://schemas.microsoft.com/office/powerpoint/2010/main" val="309275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Hypothesis and Questions </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a:bodyPr>
          <a:lstStyle/>
          <a:p>
            <a:r>
              <a:rPr lang="en-US" sz="2800" dirty="0"/>
              <a:t>Expected a strong correlation between the skills we were developing in class and the necessary </a:t>
            </a:r>
            <a:r>
              <a:rPr lang="en-US" sz="2800"/>
              <a:t>skills in the real world, but had little idea </a:t>
            </a:r>
            <a:r>
              <a:rPr lang="en-US" sz="2800" dirty="0"/>
              <a:t>what else would complement our learning.</a:t>
            </a:r>
          </a:p>
          <a:p>
            <a:r>
              <a:rPr lang="en-US" sz="2800" dirty="0"/>
              <a:t>What are the most commonly demanded skills?</a:t>
            </a:r>
          </a:p>
          <a:p>
            <a:r>
              <a:rPr lang="en-US" sz="2800" dirty="0"/>
              <a:t>What skills are most commonly paired with others in job descriptions?</a:t>
            </a:r>
          </a:p>
          <a:p>
            <a:endParaRPr lang="en-US" sz="2800" dirty="0"/>
          </a:p>
        </p:txBody>
      </p:sp>
    </p:spTree>
    <p:extLst>
      <p:ext uri="{BB962C8B-B14F-4D97-AF65-F5344CB8AC3E}">
        <p14:creationId xmlns:p14="http://schemas.microsoft.com/office/powerpoint/2010/main" val="42932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Answer Satisfaction </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fontScale="92500" lnSpcReduction="20000"/>
          </a:bodyPr>
          <a:lstStyle/>
          <a:p>
            <a:r>
              <a:rPr lang="en-US" sz="2800" dirty="0"/>
              <a:t>We are fairly satisfied with our findings. We gathered a good sample size (approx. 3700) from one of the </a:t>
            </a:r>
            <a:r>
              <a:rPr lang="en-US" sz="2800"/>
              <a:t>most popular job listing sites - Indeed.</a:t>
            </a:r>
            <a:endParaRPr lang="en-US"/>
          </a:p>
          <a:p>
            <a:endParaRPr lang="en-US"/>
          </a:p>
          <a:p>
            <a:r>
              <a:rPr lang="en-US" sz="2800"/>
              <a:t>Glad to see Python and SQL as the top two mentioned skills and Javascript in the top 6. Surprised to see Access and Excel in the top 5.</a:t>
            </a:r>
          </a:p>
          <a:p>
            <a:r>
              <a:rPr lang="en-US" sz="2800"/>
              <a:t>Looks like SQL and Javascript are good pairings with Python. Java and React might be worth looking into next when you have Python skills.</a:t>
            </a:r>
            <a:endParaRPr lang="en-US" sz="2800" dirty="0"/>
          </a:p>
        </p:txBody>
      </p:sp>
    </p:spTree>
    <p:extLst>
      <p:ext uri="{BB962C8B-B14F-4D97-AF65-F5344CB8AC3E}">
        <p14:creationId xmlns:p14="http://schemas.microsoft.com/office/powerpoint/2010/main" val="29668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Findings Summary</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fontScale="92500" lnSpcReduction="10000"/>
          </a:bodyPr>
          <a:lstStyle/>
          <a:p>
            <a:r>
              <a:rPr lang="en-US" sz="2800"/>
              <a:t>As suspected, there is a strong correlation between the programs we are learning in this class with the real world demand for data science skills.</a:t>
            </a:r>
            <a:endParaRPr lang="en-US"/>
          </a:p>
          <a:p>
            <a:r>
              <a:rPr lang="en-US" sz="2800"/>
              <a:t>The simple Microsoft applications of Excel and Access should not be overlooked since there is still a large demand in the job descriptions.</a:t>
            </a:r>
          </a:p>
          <a:p>
            <a:r>
              <a:rPr lang="en-US" sz="2800"/>
              <a:t>Finally, Java and React would be good programs to supplement our bootcamp learning for a data science position.</a:t>
            </a:r>
            <a:endParaRPr lang="en-US" sz="2800" dirty="0"/>
          </a:p>
        </p:txBody>
      </p:sp>
    </p:spTree>
    <p:extLst>
      <p:ext uri="{BB962C8B-B14F-4D97-AF65-F5344CB8AC3E}">
        <p14:creationId xmlns:p14="http://schemas.microsoft.com/office/powerpoint/2010/main" val="377940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normAutofit/>
          </a:bodyPr>
          <a:lstStyle/>
          <a:p>
            <a:r>
              <a:rPr lang="en-US"/>
              <a:t>The questions, the data needed, </a:t>
            </a:r>
            <a:br>
              <a:rPr lang="en-US" dirty="0"/>
            </a:br>
            <a:r>
              <a:rPr lang="en-US"/>
              <a:t>and </a:t>
            </a:r>
            <a:r>
              <a:rPr lang="en-US" dirty="0"/>
              <a:t>where we found it</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lnSpcReduction="10000"/>
          </a:bodyPr>
          <a:lstStyle/>
          <a:p>
            <a:r>
              <a:rPr lang="en-US" sz="2400"/>
              <a:t>Big data gathered from one of the most popular job posting websites – Indeed. Supplemented with Hacker News listings (an additional 2000 jobs).</a:t>
            </a:r>
          </a:p>
          <a:p>
            <a:r>
              <a:rPr lang="en-US" sz="2400"/>
              <a:t>We used their API and BeautifulSoup to scrape and group the skill phrases.</a:t>
            </a:r>
          </a:p>
          <a:p>
            <a:r>
              <a:rPr lang="en-US" sz="2400"/>
              <a:t>We conducted queries on a few job description terms including: Data Science, Data Scientist, Data Analyst, BI Analyst, and Machine Learning.</a:t>
            </a:r>
          </a:p>
          <a:p>
            <a:r>
              <a:rPr lang="en-US" sz="2400"/>
              <a:t>We interpreted the sequence of skills listed as indicative of priority.</a:t>
            </a:r>
          </a:p>
        </p:txBody>
      </p:sp>
    </p:spTree>
    <p:extLst>
      <p:ext uri="{BB962C8B-B14F-4D97-AF65-F5344CB8AC3E}">
        <p14:creationId xmlns:p14="http://schemas.microsoft.com/office/powerpoint/2010/main" val="38014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Exploration and Cleanup Process</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a:xfrm>
            <a:off x="2441728" y="1334729"/>
            <a:ext cx="8915400" cy="3777622"/>
          </a:xfrm>
        </p:spPr>
        <p:txBody>
          <a:bodyPr vert="horz" lIns="91440" tIns="45720" rIns="91440" bIns="45720" rtlCol="0" anchor="t">
            <a:noAutofit/>
          </a:bodyPr>
          <a:lstStyle/>
          <a:p>
            <a:r>
              <a:rPr lang="en-US" sz="2200"/>
              <a:t>Josh wrote a dictionary of skill phrases that were pulled from the data science job summaries.</a:t>
            </a:r>
          </a:p>
          <a:p>
            <a:r>
              <a:rPr lang="en-US" sz="2200"/>
              <a:t>We saved approximately 1,700 html job summaries for data exploration. They were all posted in the past 30 days.</a:t>
            </a:r>
          </a:p>
          <a:p>
            <a:r>
              <a:rPr lang="en-US" sz="2200"/>
              <a:t>We identified a handful of skills that we will have learned through this class to compare with the skills list in the job summaries. Those included Python, Javascript, SQL, and Excel. </a:t>
            </a:r>
          </a:p>
          <a:p>
            <a:r>
              <a:rPr lang="en-US" sz="2200"/>
              <a:t>With Jeff's help we wrote functions that compared the two lists and counted the terms that appeared in the same job summary to reveal which skills were most commonly grouped together, or in other words, what additional skills would be most needed for the type of positions we’d apply for after bootcamp.</a:t>
            </a:r>
          </a:p>
        </p:txBody>
      </p:sp>
    </p:spTree>
    <p:extLst>
      <p:ext uri="{BB962C8B-B14F-4D97-AF65-F5344CB8AC3E}">
        <p14:creationId xmlns:p14="http://schemas.microsoft.com/office/powerpoint/2010/main" val="118501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Visualization</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a:bodyPr>
          <a:lstStyle/>
          <a:p>
            <a:r>
              <a:rPr lang="en-US" sz="2800"/>
              <a:t>Visual word display, scatter, and bar plots</a:t>
            </a:r>
          </a:p>
          <a:p>
            <a:endParaRPr lang="en-US" sz="2800" dirty="0"/>
          </a:p>
          <a:p>
            <a:r>
              <a:rPr lang="en-US" sz="2800"/>
              <a:t>Excel column and hierarchy charts</a:t>
            </a:r>
          </a:p>
          <a:p>
            <a:endParaRPr lang="en-US" sz="2800" dirty="0"/>
          </a:p>
          <a:p>
            <a:pPr marL="0" indent="0">
              <a:buNone/>
            </a:pPr>
            <a:r>
              <a:rPr lang="en-US" sz="2800"/>
              <a:t>(See charts)</a:t>
            </a:r>
            <a:endParaRPr lang="en-US" sz="2800" dirty="0"/>
          </a:p>
        </p:txBody>
      </p:sp>
    </p:spTree>
    <p:extLst>
      <p:ext uri="{BB962C8B-B14F-4D97-AF65-F5344CB8AC3E}">
        <p14:creationId xmlns:p14="http://schemas.microsoft.com/office/powerpoint/2010/main" val="293904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ED-6913-4881-898F-35D7590D50C6}"/>
              </a:ext>
            </a:extLst>
          </p:cNvPr>
          <p:cNvSpPr>
            <a:spLocks noGrp="1"/>
          </p:cNvSpPr>
          <p:nvPr>
            <p:ph type="title"/>
          </p:nvPr>
        </p:nvSpPr>
        <p:spPr/>
        <p:txBody>
          <a:bodyPr/>
          <a:lstStyle/>
          <a:p>
            <a:r>
              <a:rPr lang="en-US"/>
              <a:t>Hurdles</a:t>
            </a:r>
          </a:p>
        </p:txBody>
      </p:sp>
      <p:sp>
        <p:nvSpPr>
          <p:cNvPr id="3" name="Content Placeholder 2">
            <a:extLst>
              <a:ext uri="{FF2B5EF4-FFF2-40B4-BE49-F238E27FC236}">
                <a16:creationId xmlns:a16="http://schemas.microsoft.com/office/drawing/2014/main" id="{3BB06753-11EE-450D-A03E-3FBCC42F3945}"/>
              </a:ext>
            </a:extLst>
          </p:cNvPr>
          <p:cNvSpPr>
            <a:spLocks noGrp="1"/>
          </p:cNvSpPr>
          <p:nvPr>
            <p:ph idx="1"/>
          </p:nvPr>
        </p:nvSpPr>
        <p:spPr/>
        <p:txBody>
          <a:bodyPr vert="horz" lIns="91440" tIns="45720" rIns="91440" bIns="45720" rtlCol="0" anchor="t">
            <a:normAutofit/>
          </a:bodyPr>
          <a:lstStyle/>
          <a:p>
            <a:r>
              <a:rPr lang="en-US" sz="2800"/>
              <a:t>Saving the data out to an HTML files so that we didn’t have to run the API every time </a:t>
            </a:r>
            <a:endParaRPr lang="en-US" sz="2800" dirty="0"/>
          </a:p>
          <a:p>
            <a:r>
              <a:rPr lang="en-US" sz="2800"/>
              <a:t>How to deal with similar terms</a:t>
            </a:r>
            <a:endParaRPr lang="en-US" sz="2800" dirty="0"/>
          </a:p>
          <a:p>
            <a:r>
              <a:rPr lang="en-US" sz="2800"/>
              <a:t>Learning curve with the workflow, given differing speeds and skillsets </a:t>
            </a:r>
            <a:endParaRPr lang="en-US" sz="2800" dirty="0"/>
          </a:p>
          <a:p>
            <a:r>
              <a:rPr lang="en-US" sz="2800"/>
              <a:t>Collaboration synchronicity and communication</a:t>
            </a:r>
            <a:endParaRPr lang="en-US" sz="2800" dirty="0"/>
          </a:p>
          <a:p>
            <a:r>
              <a:rPr lang="en-US" sz="2800"/>
              <a:t>Organizing files and uploading times in Github</a:t>
            </a:r>
            <a:endParaRPr lang="en-US" sz="2800" dirty="0"/>
          </a:p>
          <a:p>
            <a:endParaRPr lang="en-US" sz="2800" dirty="0"/>
          </a:p>
        </p:txBody>
      </p:sp>
    </p:spTree>
    <p:extLst>
      <p:ext uri="{BB962C8B-B14F-4D97-AF65-F5344CB8AC3E}">
        <p14:creationId xmlns:p14="http://schemas.microsoft.com/office/powerpoint/2010/main" val="20897698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TotalTime>
  <Words>165</Words>
  <Application>Microsoft Office PowerPoint</Application>
  <PresentationFormat>Widescreen</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Hot Skills </vt:lpstr>
      <vt:lpstr>Project Goal</vt:lpstr>
      <vt:lpstr>Hypothesis and Questions </vt:lpstr>
      <vt:lpstr>Answer Satisfaction </vt:lpstr>
      <vt:lpstr>Findings Summary</vt:lpstr>
      <vt:lpstr>The questions, the data needed,  and where we found it</vt:lpstr>
      <vt:lpstr>Exploration and Cleanup Process</vt:lpstr>
      <vt:lpstr>Visualization</vt:lpstr>
      <vt:lpstr>Hurdles</vt:lpstr>
      <vt:lpstr>Unanswered Qs</vt:lpstr>
      <vt:lpstr>More Unanswered Qs</vt:lpstr>
      <vt:lpstr>Ask Megabyte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Skills </dc:title>
  <dc:creator>Miliyon A Kahsay</dc:creator>
  <cp:lastModifiedBy>Miliyon A Kahsay</cp:lastModifiedBy>
  <cp:revision>146</cp:revision>
  <dcterms:created xsi:type="dcterms:W3CDTF">2018-07-04T23:38:22Z</dcterms:created>
  <dcterms:modified xsi:type="dcterms:W3CDTF">2018-07-10T03:02:18Z</dcterms:modified>
</cp:coreProperties>
</file>