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2" r:id="rId9"/>
    <p:sldId id="269" r:id="rId10"/>
    <p:sldId id="270" r:id="rId11"/>
    <p:sldId id="263" r:id="rId12"/>
    <p:sldId id="264" r:id="rId13"/>
    <p:sldId id="265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65028-EEA4-C8EA-BBA4-2F896762D1CC}" v="6" dt="2025-05-07T18:06:43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5"/>
    <p:restoredTop sz="94658"/>
  </p:normalViewPr>
  <p:slideViewPr>
    <p:cSldViewPr snapToGrid="0">
      <p:cViewPr varScale="1">
        <p:scale>
          <a:sx n="106" d="100"/>
          <a:sy n="106" d="100"/>
        </p:scale>
        <p:origin x="656" y="480"/>
      </p:cViewPr>
      <p:guideLst>
        <p:guide orient="horz" pos="1008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ozebo" userId="e630cd2ff938c1ab" providerId="Windows Live" clId="Web-{33265028-EEA4-C8EA-BBA4-2F896762D1CC}"/>
    <pc:docChg chg="modSld">
      <pc:chgData name="Jordan Mozebo" userId="e630cd2ff938c1ab" providerId="Windows Live" clId="Web-{33265028-EEA4-C8EA-BBA4-2F896762D1CC}" dt="2025-05-07T18:06:41.619" v="4" actId="20577"/>
      <pc:docMkLst>
        <pc:docMk/>
      </pc:docMkLst>
      <pc:sldChg chg="modSp">
        <pc:chgData name="Jordan Mozebo" userId="e630cd2ff938c1ab" providerId="Windows Live" clId="Web-{33265028-EEA4-C8EA-BBA4-2F896762D1CC}" dt="2025-05-07T18:06:41.619" v="4" actId="20577"/>
        <pc:sldMkLst>
          <pc:docMk/>
          <pc:sldMk cId="0" sldId="256"/>
        </pc:sldMkLst>
        <pc:spChg chg="mod">
          <ac:chgData name="Jordan Mozebo" userId="e630cd2ff938c1ab" providerId="Windows Live" clId="Web-{33265028-EEA4-C8EA-BBA4-2F896762D1CC}" dt="2025-05-07T18:06:41.619" v="4" actId="20577"/>
          <ac:spMkLst>
            <pc:docMk/>
            <pc:sldMk cId="0" sldId="256"/>
            <ac:spMk id="141" creationId="{00000000-0000-0000-0000-000000000000}"/>
          </ac:spMkLst>
        </pc:spChg>
      </pc:sldChg>
    </pc:docChg>
  </pc:docChgLst>
  <pc:docChgLst>
    <pc:chgData name="Jordan Mozebo" userId="e630cd2ff938c1ab" providerId="Windows Live" clId="Web-{CB814C2E-30BD-D0A4-3046-E7216772E30F}"/>
    <pc:docChg chg="delSld modSld">
      <pc:chgData name="Jordan Mozebo" userId="e630cd2ff938c1ab" providerId="Windows Live" clId="Web-{CB814C2E-30BD-D0A4-3046-E7216772E30F}" dt="2025-04-29T13:11:09.421" v="504" actId="20577"/>
      <pc:docMkLst>
        <pc:docMk/>
      </pc:docMkLst>
      <pc:sldChg chg="modSp">
        <pc:chgData name="Jordan Mozebo" userId="e630cd2ff938c1ab" providerId="Windows Live" clId="Web-{CB814C2E-30BD-D0A4-3046-E7216772E30F}" dt="2025-04-29T12:23:50.115" v="85" actId="20577"/>
        <pc:sldMkLst>
          <pc:docMk/>
          <pc:sldMk cId="0" sldId="256"/>
        </pc:sldMkLst>
        <pc:spChg chg="mod">
          <ac:chgData name="Jordan Mozebo" userId="e630cd2ff938c1ab" providerId="Windows Live" clId="Web-{CB814C2E-30BD-D0A4-3046-E7216772E30F}" dt="2025-04-29T12:23:50.115" v="85" actId="20577"/>
          <ac:spMkLst>
            <pc:docMk/>
            <pc:sldMk cId="0" sldId="256"/>
            <ac:spMk id="141" creationId="{00000000-0000-0000-0000-000000000000}"/>
          </ac:spMkLst>
        </pc:spChg>
      </pc:sldChg>
      <pc:sldChg chg="modSp">
        <pc:chgData name="Jordan Mozebo" userId="e630cd2ff938c1ab" providerId="Windows Live" clId="Web-{CB814C2E-30BD-D0A4-3046-E7216772E30F}" dt="2025-04-29T12:23:14.442" v="58" actId="20577"/>
        <pc:sldMkLst>
          <pc:docMk/>
          <pc:sldMk cId="0" sldId="259"/>
        </pc:sldMkLst>
        <pc:spChg chg="mod">
          <ac:chgData name="Jordan Mozebo" userId="e630cd2ff938c1ab" providerId="Windows Live" clId="Web-{CB814C2E-30BD-D0A4-3046-E7216772E30F}" dt="2025-04-29T12:23:14.442" v="58" actId="20577"/>
          <ac:spMkLst>
            <pc:docMk/>
            <pc:sldMk cId="0" sldId="259"/>
            <ac:spMk id="163" creationId="{00000000-0000-0000-0000-000000000000}"/>
          </ac:spMkLst>
        </pc:spChg>
      </pc:sldChg>
      <pc:sldChg chg="modSp">
        <pc:chgData name="Jordan Mozebo" userId="e630cd2ff938c1ab" providerId="Windows Live" clId="Web-{CB814C2E-30BD-D0A4-3046-E7216772E30F}" dt="2025-04-29T13:08:01.356" v="369" actId="20577"/>
        <pc:sldMkLst>
          <pc:docMk/>
          <pc:sldMk cId="0" sldId="262"/>
        </pc:sldMkLst>
        <pc:spChg chg="mod">
          <ac:chgData name="Jordan Mozebo" userId="e630cd2ff938c1ab" providerId="Windows Live" clId="Web-{CB814C2E-30BD-D0A4-3046-E7216772E30F}" dt="2025-04-29T13:08:01.356" v="369" actId="20577"/>
          <ac:spMkLst>
            <pc:docMk/>
            <pc:sldMk cId="0" sldId="262"/>
            <ac:spMk id="184" creationId="{00000000-0000-0000-0000-000000000000}"/>
          </ac:spMkLst>
        </pc:spChg>
      </pc:sldChg>
      <pc:sldChg chg="modSp">
        <pc:chgData name="Jordan Mozebo" userId="e630cd2ff938c1ab" providerId="Windows Live" clId="Web-{CB814C2E-30BD-D0A4-3046-E7216772E30F}" dt="2025-04-29T12:31:15.715" v="142" actId="20577"/>
        <pc:sldMkLst>
          <pc:docMk/>
          <pc:sldMk cId="0" sldId="264"/>
        </pc:sldMkLst>
        <pc:spChg chg="mod">
          <ac:chgData name="Jordan Mozebo" userId="e630cd2ff938c1ab" providerId="Windows Live" clId="Web-{CB814C2E-30BD-D0A4-3046-E7216772E30F}" dt="2025-04-29T12:31:15.715" v="142" actId="20577"/>
          <ac:spMkLst>
            <pc:docMk/>
            <pc:sldMk cId="0" sldId="264"/>
            <ac:spMk id="199" creationId="{00000000-0000-0000-0000-000000000000}"/>
          </ac:spMkLst>
        </pc:spChg>
      </pc:sldChg>
      <pc:sldChg chg="modSp">
        <pc:chgData name="Jordan Mozebo" userId="e630cd2ff938c1ab" providerId="Windows Live" clId="Web-{CB814C2E-30BD-D0A4-3046-E7216772E30F}" dt="2025-04-29T12:58:25.035" v="255" actId="20577"/>
        <pc:sldMkLst>
          <pc:docMk/>
          <pc:sldMk cId="3443542124" sldId="266"/>
        </pc:sldMkLst>
        <pc:spChg chg="mod">
          <ac:chgData name="Jordan Mozebo" userId="e630cd2ff938c1ab" providerId="Windows Live" clId="Web-{CB814C2E-30BD-D0A4-3046-E7216772E30F}" dt="2025-04-29T12:58:25.035" v="255" actId="20577"/>
          <ac:spMkLst>
            <pc:docMk/>
            <pc:sldMk cId="3443542124" sldId="266"/>
            <ac:spMk id="3" creationId="{4BF33DB6-DBBA-4BA8-C0EE-253206F815B7}"/>
          </ac:spMkLst>
        </pc:spChg>
      </pc:sldChg>
      <pc:sldChg chg="del">
        <pc:chgData name="Jordan Mozebo" userId="e630cd2ff938c1ab" providerId="Windows Live" clId="Web-{CB814C2E-30BD-D0A4-3046-E7216772E30F}" dt="2025-04-29T13:03:21.539" v="270"/>
        <pc:sldMkLst>
          <pc:docMk/>
          <pc:sldMk cId="1577528295" sldId="267"/>
        </pc:sldMkLst>
      </pc:sldChg>
      <pc:sldChg chg="modSp">
        <pc:chgData name="Jordan Mozebo" userId="e630cd2ff938c1ab" providerId="Windows Live" clId="Web-{CB814C2E-30BD-D0A4-3046-E7216772E30F}" dt="2025-04-29T13:03:01.836" v="269" actId="20577"/>
        <pc:sldMkLst>
          <pc:docMk/>
          <pc:sldMk cId="3894589500" sldId="268"/>
        </pc:sldMkLst>
        <pc:spChg chg="mod">
          <ac:chgData name="Jordan Mozebo" userId="e630cd2ff938c1ab" providerId="Windows Live" clId="Web-{CB814C2E-30BD-D0A4-3046-E7216772E30F}" dt="2025-04-29T13:03:01.836" v="269" actId="20577"/>
          <ac:spMkLst>
            <pc:docMk/>
            <pc:sldMk cId="3894589500" sldId="268"/>
            <ac:spMk id="3" creationId="{2E04957E-9160-7614-7662-5F9FB4ECAF65}"/>
          </ac:spMkLst>
        </pc:spChg>
      </pc:sldChg>
      <pc:sldChg chg="modSp">
        <pc:chgData name="Jordan Mozebo" userId="e630cd2ff938c1ab" providerId="Windows Live" clId="Web-{CB814C2E-30BD-D0A4-3046-E7216772E30F}" dt="2025-04-29T13:07:49.372" v="347" actId="20577"/>
        <pc:sldMkLst>
          <pc:docMk/>
          <pc:sldMk cId="3482475248" sldId="269"/>
        </pc:sldMkLst>
        <pc:spChg chg="mod">
          <ac:chgData name="Jordan Mozebo" userId="e630cd2ff938c1ab" providerId="Windows Live" clId="Web-{CB814C2E-30BD-D0A4-3046-E7216772E30F}" dt="2025-04-29T13:07:49.372" v="347" actId="20577"/>
          <ac:spMkLst>
            <pc:docMk/>
            <pc:sldMk cId="3482475248" sldId="269"/>
            <ac:spMk id="2" creationId="{63C88E2B-A56A-578D-7FCF-46BB88E82B51}"/>
          </ac:spMkLst>
        </pc:spChg>
      </pc:sldChg>
      <pc:sldChg chg="modSp">
        <pc:chgData name="Jordan Mozebo" userId="e630cd2ff938c1ab" providerId="Windows Live" clId="Web-{CB814C2E-30BD-D0A4-3046-E7216772E30F}" dt="2025-04-29T13:11:09.421" v="504" actId="20577"/>
        <pc:sldMkLst>
          <pc:docMk/>
          <pc:sldMk cId="111616453" sldId="270"/>
        </pc:sldMkLst>
        <pc:spChg chg="mod">
          <ac:chgData name="Jordan Mozebo" userId="e630cd2ff938c1ab" providerId="Windows Live" clId="Web-{CB814C2E-30BD-D0A4-3046-E7216772E30F}" dt="2025-04-29T13:11:09.421" v="504" actId="20577"/>
          <ac:spMkLst>
            <pc:docMk/>
            <pc:sldMk cId="111616453" sldId="270"/>
            <ac:spMk id="3" creationId="{E3470C75-936D-BB65-6FE5-FA869C17CC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 txBox="1">
            <a:spLocks noGrp="1"/>
          </p:cNvSpPr>
          <p:nvPr>
            <p:ph type="sldNum" idx="12"/>
          </p:nvPr>
        </p:nvSpPr>
        <p:spPr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aseline="-25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6:notes"/>
          <p:cNvSpPr txBox="1">
            <a:spLocks noGrp="1"/>
          </p:cNvSpPr>
          <p:nvPr>
            <p:ph type="body" idx="1"/>
          </p:nvPr>
        </p:nvSpPr>
        <p:spPr>
          <a:xfrm>
            <a:off x="934721" y="4415790"/>
            <a:ext cx="514096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0" y="2844800"/>
            <a:ext cx="9144000" cy="401320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0"/>
            <a:ext cx="9144000" cy="27432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58738" y="5886450"/>
            <a:ext cx="9144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/>
          </a:p>
        </p:txBody>
      </p:sp>
      <p:pic>
        <p:nvPicPr>
          <p:cNvPr id="22" name="Google Shape;22;p2" descr="®LETTER MARK_PMS123-288.eps"/>
          <p:cNvPicPr preferRelativeResize="0"/>
          <p:nvPr/>
        </p:nvPicPr>
        <p:blipFill rotWithShape="1">
          <a:blip r:embed="rId2">
            <a:alphaModFix/>
          </a:blip>
          <a:srcRect l="27806" t="19257" r="29349" b="21703"/>
          <a:stretch/>
        </p:blipFill>
        <p:spPr>
          <a:xfrm>
            <a:off x="3352800" y="3200400"/>
            <a:ext cx="2459038" cy="2541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0" y="9144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>
                <a:solidFill>
                  <a:srgbClr val="FDB927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0" y="1524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lvl="4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4267200" y="6400800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and Clip Art" type="txAndClipArt">
  <p:cSld name="TEXT_AND_CLIPAR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11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1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6002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>
            <a:spLocks noGrp="1"/>
          </p:cNvSpPr>
          <p:nvPr>
            <p:ph type="clipArt" idx="2"/>
          </p:nvPr>
        </p:nvSpPr>
        <p:spPr>
          <a:xfrm>
            <a:off x="51054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A993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004684"/>
              </a:buClr>
              <a:buSzPts val="135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Content and Text" type="objAndTx">
  <p:cSld name="OBJECT_AND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12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16002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2"/>
          </p:nvPr>
        </p:nvSpPr>
        <p:spPr>
          <a:xfrm>
            <a:off x="51054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 and Chart" type="txAndChart">
  <p:cSld name="TEXT_AND_CHAR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13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16002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>
            <a:spLocks noGrp="1"/>
          </p:cNvSpPr>
          <p:nvPr>
            <p:ph type="chart" idx="2"/>
          </p:nvPr>
        </p:nvSpPr>
        <p:spPr>
          <a:xfrm>
            <a:off x="51054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A993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rgbClr val="004684"/>
              </a:buClr>
              <a:buSzPts val="135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" name="Google Shape;30;p3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600200" y="2590800"/>
            <a:ext cx="6858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Arial"/>
              <a:buChar char="•"/>
              <a:defRPr sz="20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Clr>
                <a:srgbClr val="004684"/>
              </a:buClr>
              <a:buSzPts val="1200"/>
              <a:buFont typeface="Courier New"/>
              <a:buChar char="o"/>
              <a:defRPr sz="1600"/>
            </a:lvl4pPr>
            <a:lvl5pPr marL="2286000" lvl="4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" name="Google Shape;39;p4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8229600" y="642302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" name="Google Shape;48;p5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6002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»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105400" y="2590800"/>
            <a:ext cx="3352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»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o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>
            <a:off x="-381000" y="10668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6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o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o"/>
              <a:defRPr sz="1600"/>
            </a:lvl4pPr>
            <a:lvl5pPr marL="2286000" lvl="4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ftr" idx="11"/>
          </p:nvPr>
        </p:nvSpPr>
        <p:spPr>
          <a:xfrm>
            <a:off x="-381000" y="10668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2" name="Google Shape;72;p7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0" name="Google Shape;80;p8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7" name="Google Shape;87;p9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»"/>
              <a:defRPr sz="28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o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ftr" idx="11"/>
          </p:nvPr>
        </p:nvSpPr>
        <p:spPr>
          <a:xfrm>
            <a:off x="-381000" y="1066800"/>
            <a:ext cx="312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" name="Google Shape;98;p10" descr="®LETTER MARK_PMS123-288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rgbClr val="004684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A9932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4684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1500"/>
              <a:buFont typeface="Courier New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A88F2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A88F2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A88F2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A88F2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A88F2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307975"/>
            <a:ext cx="9144000" cy="704850"/>
          </a:xfrm>
          <a:prstGeom prst="rect">
            <a:avLst/>
          </a:prstGeom>
          <a:solidFill>
            <a:srgbClr val="FDB9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468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468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468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468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468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600200" y="2590800"/>
            <a:ext cx="68580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A9932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004684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rgbClr val="004684"/>
              </a:buClr>
              <a:buSzPts val="135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A88F25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u="non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914400" y="457200"/>
            <a:ext cx="7162800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none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North Carolina Agricultural and Technical State University</a:t>
            </a:r>
            <a:endParaRPr sz="1800" b="1" u="none">
              <a:solidFill>
                <a:srgbClr val="0046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-6350" y="0"/>
            <a:ext cx="9144000" cy="266700"/>
          </a:xfrm>
          <a:prstGeom prst="rect">
            <a:avLst/>
          </a:prstGeom>
          <a:solidFill>
            <a:srgbClr val="00468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Google Shape;16;p1" descr="®LETTER MARK_PMS123-288.ep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152400" y="152400"/>
            <a:ext cx="14224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7467600" y="6459538"/>
            <a:ext cx="7162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www.ncat.edu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oxfordjournals.aje.a01028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iccv.2019.00140" TargetMode="External"/><Relationship Id="rId4" Type="http://schemas.openxmlformats.org/officeDocument/2006/relationships/hyperlink" Target="https://doi.org/10.1109/conit59222.2023.1020580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/>
          <p:nvPr/>
        </p:nvSpPr>
        <p:spPr>
          <a:xfrm>
            <a:off x="3692525" y="1258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0" y="304800"/>
            <a:ext cx="9144000" cy="573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Sickle Cell Classification Using Deep Learning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0" y="962635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000"/>
            </a:pPr>
            <a:r>
              <a:rPr lang="en-US" sz="2000" b="1" dirty="0"/>
              <a:t>Final project presentation</a:t>
            </a:r>
            <a:endParaRPr sz="2000" b="1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Presented by:</a:t>
            </a:r>
            <a:r>
              <a:rPr lang="en-US" sz="2000" dirty="0"/>
              <a:t> Jordan </a:t>
            </a:r>
            <a:r>
              <a:rPr lang="en-US" sz="2000" dirty="0" err="1"/>
              <a:t>Mozebo</a:t>
            </a:r>
            <a:endParaRPr dirty="0" err="1"/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rPr lang="en-US" sz="2000" dirty="0"/>
              <a:t>Professor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: Dr.</a:t>
            </a:r>
            <a:r>
              <a:rPr lang="en-US" sz="2000" dirty="0"/>
              <a:t> </a:t>
            </a:r>
            <a:r>
              <a:rPr lang="en-US" sz="2000" dirty="0" err="1"/>
              <a:t>Lettu</a:t>
            </a:r>
            <a:r>
              <a:rPr lang="en-US" sz="2000" dirty="0"/>
              <a:t> Qingge</a:t>
            </a:r>
            <a:r>
              <a:rPr lang="en-US" sz="2000" dirty="0">
                <a:latin typeface="Georgia"/>
                <a:ea typeface="Georgia"/>
                <a:cs typeface="Georgia"/>
                <a:sym typeface="Georgia"/>
              </a:rPr>
              <a:t> –</a:t>
            </a:r>
            <a:r>
              <a:rPr lang="en-US" sz="2000" dirty="0"/>
              <a:t>Assistant Professor in the Department of Computer Science</a:t>
            </a:r>
            <a:endParaRPr sz="20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FB2C-65AD-8A66-761A-A474F1D5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371600"/>
            <a:ext cx="6858000" cy="622570"/>
          </a:xfrm>
        </p:spPr>
        <p:txBody>
          <a:bodyPr/>
          <a:lstStyle/>
          <a:p>
            <a:r>
              <a:rPr lang="en-US" b="1" dirty="0">
                <a:latin typeface="+mj-lt"/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0C75-936D-BB65-6FE5-FA869C17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085" y="2415702"/>
            <a:ext cx="6858000" cy="2667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The model performs moderately well and shows clear learning capability.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It is more effective at detecting normal cell than sickle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Achieves </a:t>
            </a:r>
            <a:r>
              <a:rPr lang="en-US" sz="1200" dirty="0"/>
              <a:t>74% accuracy</a:t>
            </a:r>
            <a:r>
              <a:rPr lang="en-US" sz="1200" b="1" dirty="0"/>
              <a:t> with strong and balanced performance on class 0 (</a:t>
            </a:r>
            <a:r>
              <a:rPr lang="en-US" sz="1200" i="1" dirty="0"/>
              <a:t>precision: 0.73</a:t>
            </a:r>
            <a:r>
              <a:rPr lang="en-US" sz="1200" b="1" dirty="0"/>
              <a:t>, </a:t>
            </a:r>
            <a:r>
              <a:rPr lang="en-US" sz="1200" i="1" dirty="0"/>
              <a:t>recall: 0.85</a:t>
            </a:r>
            <a:r>
              <a:rPr lang="en-US" sz="1200" b="1" dirty="0"/>
              <a:t>, </a:t>
            </a:r>
            <a:r>
              <a:rPr lang="en-US" sz="1200" i="1" dirty="0"/>
              <a:t>F1: 0.79</a:t>
            </a:r>
            <a:r>
              <a:rPr lang="en-US" sz="1200" b="1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Lower recall for sickle cell (</a:t>
            </a:r>
            <a:r>
              <a:rPr lang="en-US" sz="1200" i="1" dirty="0"/>
              <a:t>0.61</a:t>
            </a:r>
            <a:r>
              <a:rPr lang="en-US" sz="1200" b="1" dirty="0"/>
              <a:t>)</a:t>
            </a:r>
            <a:r>
              <a:rPr lang="en-US" sz="1200" dirty="0"/>
              <a:t> </a:t>
            </a:r>
            <a:r>
              <a:rPr lang="en-US" sz="1200" b="1" dirty="0"/>
              <a:t>suggests the model struggles to correctly identify sickle cell</a:t>
            </a:r>
            <a:r>
              <a:rPr lang="en-US" sz="1200" dirty="0"/>
              <a:t>, </a:t>
            </a:r>
            <a:r>
              <a:rPr lang="en-US" sz="1200" b="1" dirty="0"/>
              <a:t>possibly due to class imbalance</a:t>
            </a:r>
            <a:r>
              <a:rPr lang="en-US" sz="1200" dirty="0"/>
              <a:t>.</a:t>
            </a: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Improvement is needed in capturing sickle cell instances.</a:t>
            </a:r>
            <a:endParaRPr lang="en-US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6AB25-205A-5451-9D9D-A6CC98D30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52400" y="1040393"/>
            <a:ext cx="87630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automates and improves cell classification accuracy.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learning reduces training data and time.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Ethical considerations and robust validation are essential.</a:t>
            </a:r>
            <a:br>
              <a:rPr lang="en-US" sz="1600" b="1">
                <a:latin typeface="Arial"/>
                <a:ea typeface="Arial"/>
                <a:cs typeface="Arial"/>
                <a:sym typeface="Arial"/>
              </a:rPr>
            </a:br>
            <a:endParaRPr sz="1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0" y="1040393"/>
            <a:ext cx="91440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Ashley-Koch, A., Yang, Q., &amp; Olney, R. S. (2000). Sickle hemoglobin (HB S) allele and sickle cell Disease: A HUGE review. American Journal of Epidemiology, 151(9), 839–845. </a:t>
            </a:r>
            <a:r>
              <a:rPr lang="en-US" sz="15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https://doi.org/10.1093/oxfordjournals.aje.a010288</a:t>
            </a:r>
            <a:endParaRPr sz="1500" b="1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Goswami, N. G., Goswami, A., </a:t>
            </a:r>
            <a:r>
              <a:rPr lang="en-US" sz="1500" b="1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Sampathila</a:t>
            </a:r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N., &amp; </a:t>
            </a:r>
            <a:r>
              <a:rPr lang="en-US" sz="1500" b="1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Bairy</a:t>
            </a:r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G. M. (2023). Sickle Cell Classification Using Deep Learning. 2023 3rd International Conference on Intelligent Technologies (CONIT), 1–6. </a:t>
            </a:r>
            <a:r>
              <a:rPr lang="en-US" sz="15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https://doi.org/10.1109/conit59222.2023.10205802</a:t>
            </a:r>
            <a:br>
              <a:rPr lang="en-US" sz="15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500" b="1" u="sng" dirty="0">
                <a:latin typeface="Arial"/>
                <a:ea typeface="Arial"/>
                <a:cs typeface="Arial"/>
              </a:rPr>
            </a:br>
            <a:r>
              <a:rPr lang="en-US" sz="1500" b="1" u="sng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[3] </a:t>
            </a:r>
            <a:r>
              <a:rPr lang="en-US" sz="1500" b="1" dirty="0">
                <a:solidFill>
                  <a:schemeClr val="tx1"/>
                </a:solidFill>
                <a:latin typeface="Arial"/>
                <a:ea typeface="Arial"/>
                <a:cs typeface="Times New Roman"/>
              </a:rPr>
              <a:t>Howard, A., Sandler, M., Chen, B., Wang, W., Chen, L., Tan, M., Chu, G., Vasudevan, V., Zhu, Y., Pang, R., Adam, H., &amp; Le, Q. (2019). Searching for MobileNetV3. </a:t>
            </a:r>
            <a:r>
              <a:rPr lang="en-US" sz="1500" b="1" i="1" dirty="0">
                <a:solidFill>
                  <a:schemeClr val="tx1"/>
                </a:solidFill>
                <a:latin typeface="Arial"/>
                <a:ea typeface="Arial"/>
                <a:cs typeface="Times New Roman"/>
              </a:rPr>
              <a:t>2021 IEEE/CVF International Conference on Computer Vision (ICCV)</a:t>
            </a:r>
            <a:r>
              <a:rPr lang="en-US" sz="1500" b="1" dirty="0">
                <a:solidFill>
                  <a:schemeClr val="tx1"/>
                </a:solidFill>
                <a:latin typeface="Arial"/>
                <a:ea typeface="Arial"/>
                <a:cs typeface="Times New Roman"/>
              </a:rPr>
              <a:t>, 1314–1324. </a:t>
            </a:r>
            <a:r>
              <a:rPr lang="en-US" sz="1500" b="1" dirty="0">
                <a:solidFill>
                  <a:schemeClr val="accent1">
                    <a:lumMod val="49000"/>
                  </a:schemeClr>
                </a:solidFill>
                <a:latin typeface="Arial"/>
                <a:ea typeface="Arial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https://doi.org/10.1109/iccv.2019.00140</a:t>
            </a:r>
            <a:br>
              <a:rPr lang="en-US" sz="1500" b="1" dirty="0">
                <a:solidFill>
                  <a:schemeClr val="tx1"/>
                </a:solidFill>
                <a:latin typeface="Arial"/>
                <a:ea typeface="Arial"/>
                <a:cs typeface="Times New Roman"/>
              </a:rPr>
            </a:br>
            <a:endParaRPr lang="en-US" sz="1500" b="1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endParaRPr lang="en-US" sz="1500" b="1" u="sng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3692525" y="12588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1"/>
          </p:nvPr>
        </p:nvSpPr>
        <p:spPr>
          <a:xfrm>
            <a:off x="0" y="72550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4000"/>
              <a:buFont typeface="Noto Sans Symbols"/>
              <a:buNone/>
            </a:pPr>
            <a:r>
              <a:rPr lang="en-US" sz="4000" b="1"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4000"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0" y="1843948"/>
            <a:ext cx="9144000" cy="31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4684"/>
                </a:solidFill>
              </a:rPr>
              <a:t>CONTENT</a:t>
            </a:r>
            <a:r>
              <a:rPr lang="en-US" sz="2000" b="1" i="0" u="none" strike="noStrike" cap="none" dirty="0">
                <a:solidFill>
                  <a:srgbClr val="00468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110B2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Introduction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Background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Methodology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Results</a:t>
            </a: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Discussion</a:t>
            </a:r>
            <a:endParaRPr dirty="0"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Conclusion</a:t>
            </a:r>
            <a:endParaRPr sz="2000" b="1" dirty="0">
              <a:solidFill>
                <a:srgbClr val="110B2F"/>
              </a:solidFill>
            </a:endParaRPr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110B2F"/>
              </a:buClr>
              <a:buSzPts val="2000"/>
              <a:buChar char="•"/>
            </a:pPr>
            <a:r>
              <a:rPr lang="en-US" sz="2000" b="1" dirty="0">
                <a:solidFill>
                  <a:srgbClr val="110B2F"/>
                </a:solidFill>
              </a:rPr>
              <a:t>References</a:t>
            </a:r>
            <a:endParaRPr sz="2000" b="1" dirty="0">
              <a:solidFill>
                <a:srgbClr val="110B2F"/>
              </a:solidFill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110B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0" y="1690046"/>
            <a:ext cx="9144000" cy="4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4684"/>
                </a:solidFill>
              </a:rPr>
              <a:t>INTRODUCTION</a:t>
            </a: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Sickle cell disease is an inherited condition caused by genetic mutations [1].</a:t>
            </a: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Sickle cell disease affects hemoglobin in red blood cells [1].</a:t>
            </a:r>
            <a:endParaRPr sz="15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Manual identification is time-consuming and error-prone [2].</a:t>
            </a: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4684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4684"/>
                </a:solidFill>
              </a:rPr>
              <a:t>                                            fig 1: Inheritance Of Sickle Cell Disease</a:t>
            </a:r>
            <a:endParaRPr sz="1500" b="1">
              <a:solidFill>
                <a:srgbClr val="004684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350" y="3566575"/>
            <a:ext cx="3853925" cy="24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0" y="1516348"/>
            <a:ext cx="91440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4684"/>
                </a:solidFill>
              </a:rPr>
              <a:t>BACKGROUND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AI techniques are promising in medical image analysis.</a:t>
            </a:r>
            <a:endParaRPr sz="15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Deep learning extracts features automatically from images.</a:t>
            </a:r>
            <a:endParaRPr sz="15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457200" indent="-323850">
              <a:buClr>
                <a:schemeClr val="dk1"/>
              </a:buClr>
              <a:buSzPts val="1500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Lightweight models like MobileNet_v3 are efficient and fast.</a:t>
            </a:r>
            <a:endParaRPr sz="15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0" y="1679900"/>
            <a:ext cx="9144000" cy="46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4684"/>
                </a:solidFill>
              </a:rPr>
              <a:t>METHODOLOGY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chemeClr val="dk1"/>
                </a:solidFill>
              </a:rPr>
              <a:t>Workflow involves training a custom MobileNetv3.</a:t>
            </a:r>
            <a:endParaRPr sz="1500" b="1" dirty="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13335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b="1" dirty="0"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13335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dk1"/>
                </a:solidFill>
              </a:rPr>
              <a:t>                                                                     Fig 2: Workflow</a:t>
            </a:r>
            <a:endParaRPr sz="1500" b="1" dirty="0">
              <a:solidFill>
                <a:schemeClr val="dk1"/>
              </a:solidFill>
            </a:endParaRPr>
          </a:p>
        </p:txBody>
      </p:sp>
      <p:pic>
        <p:nvPicPr>
          <p:cNvPr id="171" name="Google Shape;171;p18" title="Screenshot 2025-03-11 at 9.23.0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3538475"/>
            <a:ext cx="78105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0E29-D314-653E-75DD-91BA3DA4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0" y="990600"/>
            <a:ext cx="8151778" cy="625642"/>
          </a:xfrm>
        </p:spPr>
        <p:txBody>
          <a:bodyPr/>
          <a:lstStyle/>
          <a:p>
            <a:r>
              <a:rPr lang="en-US" b="1" dirty="0">
                <a:latin typeface="+mj-lt"/>
              </a:rPr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33DB6-DBBA-4BA8-C0EE-253206F8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660" y="1616242"/>
            <a:ext cx="7874540" cy="4774830"/>
          </a:xfrm>
        </p:spPr>
        <p:txBody>
          <a:bodyPr/>
          <a:lstStyle/>
          <a:p>
            <a:pPr marL="571500" indent="-457200">
              <a:buFont typeface="+mj-lt"/>
              <a:buAutoNum type="alphaLcPeriod"/>
            </a:pPr>
            <a:r>
              <a:rPr lang="en-US" sz="1400" b="1" dirty="0">
                <a:solidFill>
                  <a:schemeClr val="tx1"/>
                </a:solidFill>
              </a:rPr>
              <a:t>Dataset: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University College of London sickle cell dataset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1971 images</a:t>
            </a:r>
          </a:p>
          <a:p>
            <a:pPr marL="571500" lvl="1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lphaLcPeriod"/>
            </a:pPr>
            <a:r>
              <a:rPr lang="en-US" sz="1400" b="1" dirty="0">
                <a:solidFill>
                  <a:schemeClr val="tx1"/>
                </a:solidFill>
              </a:rPr>
              <a:t>Data preparation: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Converted from .tiff to jpeg format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Images were flipped horizontally and rotated to add variability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chemeClr val="tx1"/>
                </a:solidFill>
              </a:rPr>
              <a:t>75% for training, 25% for validation to ensure balanced data distribution</a:t>
            </a:r>
          </a:p>
          <a:p>
            <a:pPr marL="571500" lvl="1" indent="0"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571500" indent="-457200">
              <a:buFont typeface="+mj-lt"/>
              <a:buAutoNum type="alphaLcPeriod"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Model architecture: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1"/>
                </a:solidFill>
              </a:rPr>
              <a:t>Depthwise separable convolution for feature extraction with fewer parameter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1"/>
                </a:solidFill>
              </a:rPr>
              <a:t>Squeeze-Excitation blocks enhance important features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1"/>
                </a:solidFill>
              </a:rPr>
              <a:t>Swish activation to improve the gradient flow and non-linearity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1"/>
                </a:solidFill>
              </a:rPr>
              <a:t>Final classification 1280x2 outputs logits for binary 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tx1"/>
              </a:solidFill>
            </a:endParaRPr>
          </a:p>
          <a:p>
            <a:pPr marL="5715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571500" lvl="1" indent="0">
              <a:buNone/>
            </a:pP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53647-E9D8-FAB0-7819-0A172E900A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354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025A-786F-CB31-789C-E8A78B68C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371600"/>
            <a:ext cx="6858000" cy="593387"/>
          </a:xfrm>
        </p:spPr>
        <p:txBody>
          <a:bodyPr/>
          <a:lstStyle/>
          <a:p>
            <a:r>
              <a:rPr lang="en-US" b="1" dirty="0">
                <a:latin typeface="+mj-lt"/>
              </a:rPr>
              <a:t>Methodology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4957E-9160-7614-7662-5F9FB4EC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64987"/>
            <a:ext cx="7592438" cy="4280170"/>
          </a:xfrm>
        </p:spPr>
        <p:txBody>
          <a:bodyPr/>
          <a:lstStyle/>
          <a:p>
            <a:pPr marL="571500" indent="-457200">
              <a:buFont typeface="+mj-lt"/>
              <a:buAutoNum type="alphaLcPeriod"/>
            </a:pPr>
            <a:r>
              <a:rPr lang="en-US" sz="1400" b="1" dirty="0">
                <a:solidFill>
                  <a:schemeClr val="tx1"/>
                </a:solidFill>
              </a:rPr>
              <a:t>Training process: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Used </a:t>
            </a:r>
            <a:r>
              <a:rPr lang="en-US" sz="1200" i="1" dirty="0"/>
              <a:t>Adam optimizer </a:t>
            </a:r>
            <a:r>
              <a:rPr lang="en-US" sz="1200" b="1" dirty="0"/>
              <a:t>for adaptive learning rates, efficient convergence, and handling sparse gradients in deep networks like </a:t>
            </a:r>
            <a:r>
              <a:rPr lang="en-US" sz="1200" i="1" dirty="0"/>
              <a:t>MobileNetV3</a:t>
            </a:r>
            <a:r>
              <a:rPr lang="en-US" sz="1200" b="1" dirty="0"/>
              <a:t>, with </a:t>
            </a:r>
            <a:r>
              <a:rPr lang="en-US" sz="1200" i="1" dirty="0"/>
              <a:t>weight decay (1e-4) </a:t>
            </a:r>
            <a:r>
              <a:rPr lang="en-US" sz="1200" b="1" dirty="0"/>
              <a:t>for regularization.</a:t>
            </a:r>
          </a:p>
          <a:p>
            <a:pPr marL="571500" lvl="1" indent="0">
              <a:buNone/>
            </a:pPr>
            <a:endParaRPr lang="en-US" sz="1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Employed</a:t>
            </a:r>
            <a:r>
              <a:rPr lang="en-US" sz="1200" dirty="0"/>
              <a:t> </a:t>
            </a:r>
            <a:r>
              <a:rPr lang="en-US" sz="1200" b="1" dirty="0"/>
              <a:t>backpropagation</a:t>
            </a:r>
            <a:r>
              <a:rPr lang="en-US" sz="1200" i="1" dirty="0"/>
              <a:t> </a:t>
            </a:r>
            <a:r>
              <a:rPr lang="en-US" sz="1200" b="1" dirty="0"/>
              <a:t>to compute gradients for parameter updates during training.</a:t>
            </a:r>
          </a:p>
          <a:p>
            <a:pPr marL="571500" lvl="1" indent="0">
              <a:buNone/>
            </a:pPr>
            <a:endParaRPr lang="en-US" sz="12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Chose a </a:t>
            </a:r>
            <a:r>
              <a:rPr lang="en-US" sz="1200" i="1" dirty="0"/>
              <a:t>batch size of 32</a:t>
            </a:r>
            <a:r>
              <a:rPr lang="en-US" sz="1200" b="1" dirty="0"/>
              <a:t> to balance memory constraints and ensure stable gradient updates.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b="1" dirty="0"/>
              <a:t>Trained the model for </a:t>
            </a:r>
            <a:r>
              <a:rPr lang="en-US" sz="1200" i="1" dirty="0"/>
              <a:t>50 epochs </a:t>
            </a:r>
            <a:r>
              <a:rPr lang="en-US" sz="1200" b="1" dirty="0"/>
              <a:t>to allow convergence and enable effective learning rate scheduling.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1AA2-5921-F1C6-1BEE-2F2B04134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58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14300" y="1040393"/>
            <a:ext cx="8763000" cy="54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sz="2000" b="1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custom MobileNetv3 achieved </a:t>
            </a:r>
            <a:r>
              <a:rPr lang="en-US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74.32% </a:t>
            </a:r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and </a:t>
            </a:r>
            <a:r>
              <a:rPr lang="en-US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71.43% </a:t>
            </a:r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accuracy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</a:t>
            </a: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8458200" y="6477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736FF-466A-5242-675A-2869A3DC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10" y="2966934"/>
            <a:ext cx="4951379" cy="266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8E2B-A56A-578D-7FCF-46BB88E8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</a:rPr>
              <a:t>Classification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90AD-1D01-968F-B339-AA7134E9E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26D23-9A1E-1F58-C3E1-621BE8C21E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EE889-BE61-7CBF-0F8E-30AECF45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0" y="2590800"/>
            <a:ext cx="7417127" cy="29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752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620</Words>
  <Application>Microsoft Office PowerPoint</Application>
  <PresentationFormat>On-screen Show (4:3)</PresentationFormat>
  <Paragraphs>151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Sickle Cell Classification Using Deep Learning:</vt:lpstr>
      <vt:lpstr>PowerPoint Presentation</vt:lpstr>
      <vt:lpstr>PowerPoint Presentation</vt:lpstr>
      <vt:lpstr>PowerPoint Presentation</vt:lpstr>
      <vt:lpstr>PowerPoint Presentation</vt:lpstr>
      <vt:lpstr>Methodology</vt:lpstr>
      <vt:lpstr>Methodology (continued)</vt:lpstr>
      <vt:lpstr>RESULTS    The custom MobileNetv3 achieved 74.32% validation and 71.43% testing accuracy                                                             </vt:lpstr>
      <vt:lpstr>Classification Report</vt:lpstr>
      <vt:lpstr>Discussion</vt:lpstr>
      <vt:lpstr>CONCLUSION  Deep learning automates and improves cell classification accuracy.  Transfer learning reduces training data and time.  Ethical considerations and robust validation are essential. </vt:lpstr>
      <vt:lpstr>REFERENCES  [1] Ashley-Koch, A., Yang, Q., &amp; Olney, R. S. (2000). Sickle hemoglobin (HB S) allele and sickle cell Disease: A HUGE review. American Journal of Epidemiology, 151(9), 839–845. https://doi.org/10.1093/oxfordjournals.aje.a010288   [2] Goswami, N. G., Goswami, A., Sampathila, N., &amp; Bairy, G. M. (2023). Sickle Cell Classification Using Deep Learning. 2023 3rd International Conference on Intelligent Technologies (CONIT), 1–6. https://doi.org/10.1109/conit59222.2023.10205802  [3] Howard, A., Sandler, M., Chen, B., Wang, W., Chen, L., Tan, M., Chu, G., Vasudevan, V., Zhu, Y., Pang, R., Adam, H., &amp; Le, Q. (2019). Searching for MobileNetV3. 2021 IEEE/CVF International Conference on Computer Vision (ICCV), 1314–1324. https://doi.org/10.1109/iccv.2019.00140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Jordan Mozebo</cp:lastModifiedBy>
  <cp:revision>86</cp:revision>
  <dcterms:modified xsi:type="dcterms:W3CDTF">2025-05-07T18:06:49Z</dcterms:modified>
</cp:coreProperties>
</file>