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58"/>
  </p:notesMasterIdLst>
  <p:handoutMasterIdLst>
    <p:handoutMasterId r:id="rId59"/>
  </p:handoutMasterIdLst>
  <p:sldIdLst>
    <p:sldId id="1806" r:id="rId5"/>
    <p:sldId id="1962" r:id="rId6"/>
    <p:sldId id="1970" r:id="rId7"/>
    <p:sldId id="1973" r:id="rId8"/>
    <p:sldId id="1974" r:id="rId9"/>
    <p:sldId id="1967" r:id="rId10"/>
    <p:sldId id="1972" r:id="rId11"/>
    <p:sldId id="1990" r:id="rId12"/>
    <p:sldId id="1963" r:id="rId13"/>
    <p:sldId id="1819" r:id="rId14"/>
    <p:sldId id="2010" r:id="rId15"/>
    <p:sldId id="1965" r:id="rId16"/>
    <p:sldId id="1932" r:id="rId17"/>
    <p:sldId id="2007" r:id="rId18"/>
    <p:sldId id="1977" r:id="rId19"/>
    <p:sldId id="1988" r:id="rId20"/>
    <p:sldId id="2022" r:id="rId21"/>
    <p:sldId id="1969" r:id="rId22"/>
    <p:sldId id="1976" r:id="rId23"/>
    <p:sldId id="1989" r:id="rId24"/>
    <p:sldId id="1994" r:id="rId25"/>
    <p:sldId id="1982" r:id="rId26"/>
    <p:sldId id="2020" r:id="rId27"/>
    <p:sldId id="1984" r:id="rId28"/>
    <p:sldId id="1986" r:id="rId29"/>
    <p:sldId id="2021" r:id="rId30"/>
    <p:sldId id="2027" r:id="rId31"/>
    <p:sldId id="1998" r:id="rId32"/>
    <p:sldId id="2016" r:id="rId33"/>
    <p:sldId id="2017" r:id="rId34"/>
    <p:sldId id="2018" r:id="rId35"/>
    <p:sldId id="2023" r:id="rId36"/>
    <p:sldId id="2024" r:id="rId37"/>
    <p:sldId id="1978" r:id="rId38"/>
    <p:sldId id="1996" r:id="rId39"/>
    <p:sldId id="1995" r:id="rId40"/>
    <p:sldId id="2009" r:id="rId41"/>
    <p:sldId id="2012" r:id="rId42"/>
    <p:sldId id="2001" r:id="rId43"/>
    <p:sldId id="2011" r:id="rId44"/>
    <p:sldId id="2014" r:id="rId45"/>
    <p:sldId id="2013" r:id="rId46"/>
    <p:sldId id="1979" r:id="rId47"/>
    <p:sldId id="2002" r:id="rId48"/>
    <p:sldId id="2025" r:id="rId49"/>
    <p:sldId id="1950" r:id="rId50"/>
    <p:sldId id="2004" r:id="rId51"/>
    <p:sldId id="2005" r:id="rId52"/>
    <p:sldId id="2006" r:id="rId53"/>
    <p:sldId id="2019" r:id="rId54"/>
    <p:sldId id="2026" r:id="rId55"/>
    <p:sldId id="1834" r:id="rId56"/>
    <p:sldId id="1532" r:id="rId5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Steve Dower" initials="SD" lastIdx="8" clrIdx="4">
    <p:extLst>
      <p:ext uri="{19B8F6BF-5375-455C-9EA6-DF929625EA0E}">
        <p15:presenceInfo xmlns:p15="http://schemas.microsoft.com/office/powerpoint/2012/main" userId="S-1-5-21-2127521184-1604012920-1887927527-9530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8D4"/>
    <a:srgbClr val="D2D2D2"/>
    <a:srgbClr val="5B2D91"/>
    <a:srgbClr val="0178CF"/>
    <a:srgbClr val="E6E6E6"/>
    <a:srgbClr val="1A1A1A"/>
    <a:srgbClr val="FFFFFF"/>
    <a:srgbClr val="0078D4"/>
    <a:srgbClr val="107C1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44" autoAdjust="0"/>
    <p:restoredTop sz="89957" autoAdjust="0"/>
  </p:normalViewPr>
  <p:slideViewPr>
    <p:cSldViewPr snapToGrid="0">
      <p:cViewPr varScale="1">
        <p:scale>
          <a:sx n="90" d="100"/>
          <a:sy n="90" d="100"/>
        </p:scale>
        <p:origin x="66" y="23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10/27/2019 4:44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10/27/2019 4:44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10/27/2019 4:44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9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10/27/2019 4:44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4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10/27/2019 4:44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 userDrawn="1"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54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01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Session code here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7EF13E5E-A010-1D4C-A1B9-CCF1F30033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5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648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649" r:id="rId10"/>
    <p:sldLayoutId id="2147484645" r:id="rId11"/>
    <p:sldLayoutId id="2147484646" r:id="rId12"/>
    <p:sldLayoutId id="2147484647" r:id="rId13"/>
    <p:sldLayoutId id="2147484249" r:id="rId14"/>
    <p:sldLayoutId id="2147484640" r:id="rId15"/>
    <p:sldLayoutId id="2147484582" r:id="rId16"/>
    <p:sldLayoutId id="2147484641" r:id="rId17"/>
    <p:sldLayoutId id="2147484584" r:id="rId18"/>
    <p:sldLayoutId id="2147484583" r:id="rId19"/>
    <p:sldLayoutId id="2147484256" r:id="rId20"/>
    <p:sldLayoutId id="2147484257" r:id="rId21"/>
    <p:sldLayoutId id="2147484585" r:id="rId22"/>
    <p:sldLayoutId id="2147484299" r:id="rId23"/>
    <p:sldLayoutId id="2147484263" r:id="rId24"/>
  </p:sldLayoutIdLst>
  <p:transition>
    <p:push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quickstart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quickstart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quickstart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quickstart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sionbox.com/blog/detail/create-react-app-and-django/624/" TargetMode="External"/><Relationship Id="rId2" Type="http://schemas.openxmlformats.org/officeDocument/2006/relationships/hyperlink" Target="https://reactjs.org/docs/create-a-new-react-app.html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452-18F6-4F4D-B541-49744E4B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71783"/>
            <a:ext cx="6675120" cy="1661993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Creating a containerized 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Django + React + PostgreSQL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0DDA-D58B-433E-B8E3-A11E831885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312714"/>
            <a:ext cx="6675120" cy="15388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Dan Taylor</a:t>
            </a:r>
          </a:p>
          <a:p>
            <a:r>
              <a:rPr lang="en-US" b="1" dirty="0">
                <a:solidFill>
                  <a:schemeClr val="tx1"/>
                </a:solidFill>
              </a:rPr>
              <a:t>@</a:t>
            </a:r>
            <a:r>
              <a:rPr lang="en-US" b="1" dirty="0" err="1">
                <a:solidFill>
                  <a:schemeClr val="tx1"/>
                </a:solidFill>
              </a:rPr>
              <a:t>qubitron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Program Manager</a:t>
            </a:r>
          </a:p>
          <a:p>
            <a:r>
              <a:rPr lang="en-US" dirty="0">
                <a:solidFill>
                  <a:schemeClr val="tx1"/>
                </a:solidFill>
              </a:rPr>
              <a:t>Python Developer Tools</a:t>
            </a:r>
          </a:p>
        </p:txBody>
      </p:sp>
      <p:pic>
        <p:nvPicPr>
          <p:cNvPr id="18" name="MS logo white - EMF" descr="Microsoft logo white text version">
            <a:extLst>
              <a:ext uri="{FF2B5EF4-FFF2-40B4-BE49-F238E27FC236}">
                <a16:creationId xmlns:a16="http://schemas.microsoft.com/office/drawing/2014/main" id="{0119300E-E9EF-E348-8223-A95EF7B7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F75665-6D84-A94B-AECA-79AF69C86268}"/>
              </a:ext>
            </a:extLst>
          </p:cNvPr>
          <p:cNvSpPr txBox="1">
            <a:spLocks/>
          </p:cNvSpPr>
          <p:nvPr/>
        </p:nvSpPr>
        <p:spPr>
          <a:xfrm>
            <a:off x="9121129" y="5543820"/>
            <a:ext cx="2582957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chemeClr val="accent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DjangoCon 2019</a:t>
            </a:r>
          </a:p>
        </p:txBody>
      </p:sp>
    </p:spTree>
    <p:extLst>
      <p:ext uri="{BB962C8B-B14F-4D97-AF65-F5344CB8AC3E}">
        <p14:creationId xmlns:p14="http://schemas.microsoft.com/office/powerpoint/2010/main" val="1985850764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6914-2397-4271-99DD-7AD5C835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523" y="457200"/>
            <a:ext cx="10099259" cy="492624"/>
          </a:xfrm>
        </p:spPr>
        <p:txBody>
          <a:bodyPr/>
          <a:lstStyle/>
          <a:p>
            <a:r>
              <a:rPr lang="en-US" dirty="0"/>
              <a:t>Python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C6917-8556-4DFE-96C1-844FD0DF1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0409" y="1260360"/>
            <a:ext cx="6312977" cy="4395049"/>
          </a:xfrm>
        </p:spPr>
        <p:txBody>
          <a:bodyPr/>
          <a:lstStyle/>
          <a:p>
            <a:r>
              <a:rPr lang="en-US" dirty="0"/>
              <a:t>Adds Python support: IntelliSense, Debugging, Linting, Testing, Refactoring</a:t>
            </a:r>
          </a:p>
          <a:p>
            <a:endParaRPr lang="en-US" dirty="0"/>
          </a:p>
          <a:p>
            <a:r>
              <a:rPr lang="en-US" dirty="0"/>
              <a:t>Most popular extension on the VS Code Marketplace</a:t>
            </a:r>
          </a:p>
          <a:p>
            <a:endParaRPr lang="en-US" dirty="0"/>
          </a:p>
          <a:p>
            <a:r>
              <a:rPr lang="en-US" dirty="0"/>
              <a:t>Developed in the open on GitHub</a:t>
            </a:r>
          </a:p>
          <a:p>
            <a:endParaRPr lang="en-US" dirty="0"/>
          </a:p>
          <a:p>
            <a:r>
              <a:rPr lang="en-US" dirty="0"/>
              <a:t>New release every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E23E92-AE97-124C-B351-068D9DAE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3" y="322792"/>
            <a:ext cx="819114" cy="8159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7378B9-46CC-2747-ABD7-717C9BEF4FCB}"/>
              </a:ext>
            </a:extLst>
          </p:cNvPr>
          <p:cNvSpPr txBox="1">
            <a:spLocks/>
          </p:cNvSpPr>
          <p:nvPr/>
        </p:nvSpPr>
        <p:spPr>
          <a:xfrm>
            <a:off x="177112" y="444434"/>
            <a:ext cx="10099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198F04-91B8-4915-AD53-82CAB983C92D}"/>
              </a:ext>
            </a:extLst>
          </p:cNvPr>
          <p:cNvSpPr/>
          <p:nvPr/>
        </p:nvSpPr>
        <p:spPr>
          <a:xfrm>
            <a:off x="122868" y="6365931"/>
            <a:ext cx="4698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aka.ms/</a:t>
            </a:r>
            <a:r>
              <a:rPr lang="en-US" sz="1600" dirty="0" err="1"/>
              <a:t>pythonblog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174A-102D-4F35-99DF-76C5F7AE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" y="1276042"/>
            <a:ext cx="5472484" cy="1697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A82AA-F304-48BC-B4DB-6109C6FD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5259"/>
            <a:ext cx="5481334" cy="31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2035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FC0E-58B8-43A4-8152-AC4AC44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Remote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0EAA-2109-41C8-ABD1-9F8FBA0A2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4650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Unique architecture enables a fully featured “just like local” experience</a:t>
            </a:r>
          </a:p>
          <a:p>
            <a:r>
              <a:rPr lang="en-US" dirty="0">
                <a:solidFill>
                  <a:schemeClr val="tx1"/>
                </a:solidFill>
              </a:rPr>
              <a:t>Develop in Containers, WSL, and SSH workspaces</a:t>
            </a:r>
          </a:p>
          <a:p>
            <a:r>
              <a:rPr lang="en-US" dirty="0">
                <a:solidFill>
                  <a:schemeClr val="tx1"/>
                </a:solidFill>
              </a:rPr>
              <a:t>Released at </a:t>
            </a:r>
            <a:r>
              <a:rPr lang="en-US" dirty="0" err="1">
                <a:solidFill>
                  <a:schemeClr val="tx1"/>
                </a:solidFill>
              </a:rPr>
              <a:t>PyCon</a:t>
            </a:r>
            <a:r>
              <a:rPr lang="en-US" dirty="0">
                <a:solidFill>
                  <a:schemeClr val="tx1"/>
                </a:solidFill>
              </a:rPr>
              <a:t> in May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2F3BD-D1E0-4643-8F28-8BBB1DB5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05" y="3302038"/>
            <a:ext cx="2127688" cy="21215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BC4B0C-0188-4D11-ACA4-8D9092DAE228}"/>
              </a:ext>
            </a:extLst>
          </p:cNvPr>
          <p:cNvSpPr/>
          <p:nvPr/>
        </p:nvSpPr>
        <p:spPr>
          <a:xfrm>
            <a:off x="1619265" y="5662136"/>
            <a:ext cx="2592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/>
              <a:t>code.visualstudio.com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F9933-4281-4398-A191-4C5EEF53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13" y="3473834"/>
            <a:ext cx="6067024" cy="19352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2907B-70E3-4D3F-89A4-66604AAF0968}"/>
              </a:ext>
            </a:extLst>
          </p:cNvPr>
          <p:cNvSpPr/>
          <p:nvPr/>
        </p:nvSpPr>
        <p:spPr>
          <a:xfrm>
            <a:off x="6758516" y="5662136"/>
            <a:ext cx="348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/>
              <a:t>https://aka.ms/vscode-remote</a:t>
            </a:r>
          </a:p>
        </p:txBody>
      </p:sp>
    </p:spTree>
    <p:extLst>
      <p:ext uri="{BB962C8B-B14F-4D97-AF65-F5344CB8AC3E}">
        <p14:creationId xmlns:p14="http://schemas.microsoft.com/office/powerpoint/2010/main" val="3162796270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FC0E-58B8-43A4-8152-AC4AC44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this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0EAA-2109-41C8-ABD1-9F8FBA0A2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930033"/>
          </a:xfrm>
        </p:spPr>
        <p:txBody>
          <a:bodyPr/>
          <a:lstStyle/>
          <a:p>
            <a:r>
              <a:rPr lang="en-US" dirty="0"/>
              <a:t>Quickly create or switch between development environments</a:t>
            </a:r>
          </a:p>
          <a:p>
            <a:endParaRPr lang="en-US" dirty="0"/>
          </a:p>
          <a:p>
            <a:r>
              <a:rPr lang="en-US" dirty="0"/>
              <a:t>Others can replicate your development environment on another machine</a:t>
            </a:r>
          </a:p>
          <a:p>
            <a:endParaRPr lang="en-US" dirty="0"/>
          </a:p>
          <a:p>
            <a:r>
              <a:rPr lang="en-US" dirty="0"/>
              <a:t>Remote development capabilities in tools like </a:t>
            </a:r>
            <a:r>
              <a:rPr lang="en-US" b="1" dirty="0"/>
              <a:t>VS Code</a:t>
            </a:r>
            <a:r>
              <a:rPr lang="en-US" dirty="0"/>
              <a:t>, PyCharm, Vim</a:t>
            </a:r>
          </a:p>
        </p:txBody>
      </p:sp>
    </p:spTree>
    <p:extLst>
      <p:ext uri="{BB962C8B-B14F-4D97-AF65-F5344CB8AC3E}">
        <p14:creationId xmlns:p14="http://schemas.microsoft.com/office/powerpoint/2010/main" val="163239107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BA96E-587F-4A15-9122-F72EFBC5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72767-D3D9-48BE-8D5C-0CD959F6F2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r>
              <a:rPr lang="en-US" strike="sngStrike" dirty="0"/>
              <a:t>Background</a:t>
            </a:r>
          </a:p>
          <a:p>
            <a:r>
              <a:rPr lang="en-US" dirty="0"/>
              <a:t>Attaching to an existing container</a:t>
            </a:r>
          </a:p>
          <a:p>
            <a:r>
              <a:rPr lang="en-US" dirty="0"/>
              <a:t>Creating a new development container</a:t>
            </a:r>
          </a:p>
          <a:p>
            <a:r>
              <a:rPr lang="en-US" dirty="0"/>
              <a:t>Adding a React front-end</a:t>
            </a:r>
          </a:p>
          <a:p>
            <a:r>
              <a:rPr lang="en-US" dirty="0"/>
              <a:t>Building the production version</a:t>
            </a:r>
          </a:p>
        </p:txBody>
      </p:sp>
    </p:spTree>
    <p:extLst>
      <p:ext uri="{BB962C8B-B14F-4D97-AF65-F5344CB8AC3E}">
        <p14:creationId xmlns:p14="http://schemas.microsoft.com/office/powerpoint/2010/main" val="2487498751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F13E-1AC7-3B45-8738-F64F0F78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Attaching to an existing container </a:t>
            </a:r>
            <a:br>
              <a:rPr lang="en-US" dirty="0"/>
            </a:br>
            <a:r>
              <a:rPr lang="en-US" dirty="0"/>
              <a:t>with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578732872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2236-0209-4AFE-8B0B-204ECE2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 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FB70D-038C-40A9-A95B-1128E67F6A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4915508" cy="4653582"/>
          </a:xfrm>
        </p:spPr>
        <p:txBody>
          <a:bodyPr/>
          <a:lstStyle/>
          <a:p>
            <a:r>
              <a:rPr lang="en-US" dirty="0"/>
              <a:t>Open the extension activity bar</a:t>
            </a:r>
          </a:p>
          <a:p>
            <a:endParaRPr lang="en-US" dirty="0"/>
          </a:p>
          <a:p>
            <a:r>
              <a:rPr lang="en-US" dirty="0"/>
              <a:t>Install the Docker Extension</a:t>
            </a:r>
          </a:p>
          <a:p>
            <a:pPr lvl="1"/>
            <a:r>
              <a:rPr lang="en-US" dirty="0"/>
              <a:t>Create and manage docker containers from your host machine</a:t>
            </a:r>
          </a:p>
          <a:p>
            <a:endParaRPr lang="en-US" dirty="0"/>
          </a:p>
          <a:p>
            <a:r>
              <a:rPr lang="en-US" dirty="0"/>
              <a:t>Install the Remote-Containers Extension</a:t>
            </a:r>
          </a:p>
          <a:p>
            <a:pPr lvl="1"/>
            <a:r>
              <a:rPr lang="en-US" dirty="0"/>
              <a:t>Allows VS Code to create and run inside of dev containers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64B76-7765-4C72-8016-D031A766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16" y="2495717"/>
            <a:ext cx="5788617" cy="1215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F2890-B215-4845-B6EE-2B5DAB7B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79" y="1434370"/>
            <a:ext cx="6953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514D0-6C6E-4F12-970A-481C03B3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316" y="3859489"/>
            <a:ext cx="6069121" cy="11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68488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719F-4457-4CA6-B4A5-83BF0BAC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to this container with VS 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E780-0785-4F61-B136-FC39B95AD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r>
              <a:rPr lang="en-US" dirty="0"/>
              <a:t>Open docker activity bar</a:t>
            </a:r>
          </a:p>
          <a:p>
            <a:r>
              <a:rPr lang="en-US" dirty="0"/>
              <a:t>Right-click -&gt; Attach Visual Studio Code</a:t>
            </a:r>
          </a:p>
          <a:p>
            <a:r>
              <a:rPr lang="en-US" dirty="0"/>
              <a:t>Install Python extension into the attached container</a:t>
            </a:r>
          </a:p>
          <a:p>
            <a:r>
              <a:rPr lang="en-US" dirty="0"/>
              <a:t>Open folder and start working!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7BE62-6FF8-455A-8E11-7EB86FAE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65" y="3543150"/>
            <a:ext cx="3005991" cy="295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60D39-4077-4AE7-B95C-53FF36BF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0" y="3543150"/>
            <a:ext cx="619125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2428F-9138-4EDA-97B7-78CD264E0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253" y="3556001"/>
            <a:ext cx="3263647" cy="1210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4B53C-A903-4E2D-8F1D-53E1A75A6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253" y="4804936"/>
            <a:ext cx="3263647" cy="1482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46E86D-A6F8-4E53-AD3E-C45975794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197" y="3556001"/>
            <a:ext cx="4066694" cy="29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97554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EE21-A22D-4FE1-BBEE-DB6E6C0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and Debugging a Single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E4130-1EDE-47BD-9879-0F8CA5DF4B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016210"/>
          </a:xfrm>
        </p:spPr>
        <p:txBody>
          <a:bodyPr/>
          <a:lstStyle/>
          <a:p>
            <a:r>
              <a:rPr lang="en-US" dirty="0"/>
              <a:t>Right-click -&gt; Run Python File in Terminal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Debug &gt; Start Debugging, select Python File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C678B-AC42-4229-B428-DE34D554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0" y="2117397"/>
            <a:ext cx="4576389" cy="1015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E41F9-16EA-49E9-A66A-7783C624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0" y="4095134"/>
            <a:ext cx="3282494" cy="2168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67140-F342-4778-8DD2-D2E8A81E1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448" y="4095134"/>
            <a:ext cx="3620710" cy="18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6315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949-4D66-415D-8B3F-EEE3AF52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neat! But there’s still problems…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F8FDC-D5B3-43BE-AB33-168E0267A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r>
              <a:rPr lang="en-US" strike="sngStrike" dirty="0"/>
              <a:t>Have to remember all these docker commands</a:t>
            </a:r>
          </a:p>
          <a:p>
            <a:r>
              <a:rPr lang="en-US" strike="sngStrike" dirty="0"/>
              <a:t>Limited to only command line developer tools (git, </a:t>
            </a:r>
            <a:r>
              <a:rPr lang="en-US" strike="sngStrike" dirty="0" err="1"/>
              <a:t>pdb</a:t>
            </a:r>
            <a:r>
              <a:rPr lang="en-US" strike="sngStrike" dirty="0"/>
              <a:t>, vim)</a:t>
            </a:r>
          </a:p>
          <a:p>
            <a:r>
              <a:rPr lang="en-US" dirty="0"/>
              <a:t>Code will disappear as soon as the container stops</a:t>
            </a:r>
          </a:p>
          <a:p>
            <a:r>
              <a:rPr lang="en-US" dirty="0"/>
              <a:t>Can’t access web sites hosted 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010895155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F13E-1AC7-3B45-8738-F64F0F78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7210"/>
            <a:ext cx="9144000" cy="997196"/>
          </a:xfrm>
        </p:spPr>
        <p:txBody>
          <a:bodyPr/>
          <a:lstStyle/>
          <a:p>
            <a:r>
              <a:rPr lang="en-US" dirty="0"/>
              <a:t>Creating a new development container</a:t>
            </a:r>
            <a:br>
              <a:rPr lang="en-US" dirty="0"/>
            </a:br>
            <a:r>
              <a:rPr lang="en-US" dirty="0"/>
              <a:t>with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807077824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8AA8-4F39-4001-B2E9-31700934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app using Docker and Visual Studio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E906AE-6AD0-470D-BD11-50D905BE59B8}"/>
              </a:ext>
            </a:extLst>
          </p:cNvPr>
          <p:cNvGrpSpPr/>
          <p:nvPr/>
        </p:nvGrpSpPr>
        <p:grpSpPr>
          <a:xfrm>
            <a:off x="1148041" y="1301398"/>
            <a:ext cx="3805083" cy="5223389"/>
            <a:chOff x="5849479" y="1305002"/>
            <a:chExt cx="3805083" cy="52233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7147F9-1D26-47E5-9B40-4D022E77141B}"/>
                </a:ext>
              </a:extLst>
            </p:cNvPr>
            <p:cNvSpPr/>
            <p:nvPr/>
          </p:nvSpPr>
          <p:spPr bwMode="auto">
            <a:xfrm>
              <a:off x="5849479" y="2889548"/>
              <a:ext cx="3805083" cy="178947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2" descr="https://static.djangoproject.com/img/logos/django-logo-positive.png">
              <a:extLst>
                <a:ext uri="{FF2B5EF4-FFF2-40B4-BE49-F238E27FC236}">
                  <a16:creationId xmlns:a16="http://schemas.microsoft.com/office/drawing/2014/main" id="{28999504-8DBF-4E7C-AC58-C7CBC4024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261" y="3230216"/>
              <a:ext cx="1977756" cy="688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ACB84A-EC2E-4B50-9381-65FEF4814DB3}"/>
                </a:ext>
              </a:extLst>
            </p:cNvPr>
            <p:cNvSpPr txBox="1"/>
            <p:nvPr/>
          </p:nvSpPr>
          <p:spPr>
            <a:xfrm>
              <a:off x="6911921" y="6220614"/>
              <a:ext cx="177843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React Front End</a:t>
              </a:r>
            </a:p>
          </p:txBody>
        </p:sp>
        <p:pic>
          <p:nvPicPr>
            <p:cNvPr id="3074" name="Picture 2" descr="File:React-icon.svg">
              <a:extLst>
                <a:ext uri="{FF2B5EF4-FFF2-40B4-BE49-F238E27FC236}">
                  <a16:creationId xmlns:a16="http://schemas.microsoft.com/office/drawing/2014/main" id="{17397BAB-17FA-4E30-8A94-51A05CBD0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8285" y="5085328"/>
              <a:ext cx="1605708" cy="1135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1BC076-2543-4C67-855D-00A2AC9294AB}"/>
                </a:ext>
              </a:extLst>
            </p:cNvPr>
            <p:cNvSpPr txBox="1"/>
            <p:nvPr/>
          </p:nvSpPr>
          <p:spPr>
            <a:xfrm>
              <a:off x="6369684" y="4035325"/>
              <a:ext cx="314041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Django Rest Framework API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93CF59-3D85-4A2F-B2F9-05B7AF19E1B6}"/>
                </a:ext>
              </a:extLst>
            </p:cNvPr>
            <p:cNvCxnSpPr/>
            <p:nvPr/>
          </p:nvCxnSpPr>
          <p:spPr>
            <a:xfrm>
              <a:off x="7800356" y="4478745"/>
              <a:ext cx="0" cy="6056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utoShape 4" descr="https://azurecomcdn.azureedge.net/cvt-01b55c929b7808dd8c7823fb097c8764a8e7f14796189aeda0c6f24cf31dae1b/images/page/services/postgresql/hero-icon.svg">
              <a:extLst>
                <a:ext uri="{FF2B5EF4-FFF2-40B4-BE49-F238E27FC236}">
                  <a16:creationId xmlns:a16="http://schemas.microsoft.com/office/drawing/2014/main" id="{0DC25A5F-4FB2-4FC6-9350-47E7A1CC6A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58000" y="340419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8" name="Picture 6" descr="Image result for azure database for postgresql">
              <a:extLst>
                <a:ext uri="{FF2B5EF4-FFF2-40B4-BE49-F238E27FC236}">
                  <a16:creationId xmlns:a16="http://schemas.microsoft.com/office/drawing/2014/main" id="{22E70D23-B252-4288-A3EE-C76A1EC93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617" y="1305002"/>
              <a:ext cx="1130806" cy="113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B5B519C-D653-4C71-A9EF-16EE639C5B3D}"/>
                </a:ext>
              </a:extLst>
            </p:cNvPr>
            <p:cNvCxnSpPr>
              <a:cxnSpLocks/>
            </p:cNvCxnSpPr>
            <p:nvPr/>
          </p:nvCxnSpPr>
          <p:spPr>
            <a:xfrm>
              <a:off x="7752020" y="2571451"/>
              <a:ext cx="0" cy="4958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CEED45-3EC3-4D98-B49E-BE277F3E0E54}"/>
                </a:ext>
              </a:extLst>
            </p:cNvPr>
            <p:cNvSpPr txBox="1"/>
            <p:nvPr/>
          </p:nvSpPr>
          <p:spPr>
            <a:xfrm>
              <a:off x="8353372" y="1561392"/>
              <a:ext cx="130119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</a:t>
              </a:r>
            </a:p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67B21B-A907-4339-BAA9-A8D686199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97" y="1769216"/>
            <a:ext cx="4280115" cy="101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7CCE3-0D8B-48B7-9B83-2306928086FF}"/>
              </a:ext>
            </a:extLst>
          </p:cNvPr>
          <p:cNvSpPr txBox="1"/>
          <p:nvPr/>
        </p:nvSpPr>
        <p:spPr>
          <a:xfrm>
            <a:off x="7860995" y="3121223"/>
            <a:ext cx="26361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docs.docker.com/install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2EFC7-3E54-40BE-AA87-5DA48F27AD5B}"/>
              </a:ext>
            </a:extLst>
          </p:cNvPr>
          <p:cNvSpPr txBox="1"/>
          <p:nvPr/>
        </p:nvSpPr>
        <p:spPr>
          <a:xfrm>
            <a:off x="7931142" y="5909233"/>
            <a:ext cx="24958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code.visualstudio.com</a:t>
            </a:r>
          </a:p>
        </p:txBody>
      </p:sp>
      <p:pic>
        <p:nvPicPr>
          <p:cNvPr id="18" name="Picture 2" descr="Image result for visual studio code logo&quot;">
            <a:extLst>
              <a:ext uri="{FF2B5EF4-FFF2-40B4-BE49-F238E27FC236}">
                <a16:creationId xmlns:a16="http://schemas.microsoft.com/office/drawing/2014/main" id="{4C6D302D-B274-410D-8887-C56E3781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368" y="4225582"/>
            <a:ext cx="1423785" cy="14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7684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E7F1-7033-4191-8F26-3C68B190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dev container using VS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C18E-AA70-4009-9A48-780C4CDBC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877985"/>
          </a:xfrm>
        </p:spPr>
        <p:txBody>
          <a:bodyPr/>
          <a:lstStyle/>
          <a:p>
            <a:r>
              <a:rPr lang="en-US" dirty="0"/>
              <a:t>This is generally how you should set up a dev container project for continued development</a:t>
            </a:r>
          </a:p>
          <a:p>
            <a:endParaRPr lang="en-US" dirty="0"/>
          </a:p>
          <a:p>
            <a:r>
              <a:rPr lang="en-US" dirty="0"/>
              <a:t>Start from pre-configured development containers with runtimes, tools, and volume mapping set up</a:t>
            </a:r>
          </a:p>
          <a:p>
            <a:endParaRPr lang="en-US" dirty="0"/>
          </a:p>
          <a:p>
            <a:r>
              <a:rPr lang="en-US" dirty="0"/>
              <a:t>Uses compose for multi-container development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37289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E7F1-7033-4191-8F26-3C68B190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 new dev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C18E-AA70-4009-9A48-780C4CDBC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51413"/>
          </a:xfrm>
        </p:spPr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newcontainer</a:t>
            </a:r>
            <a:r>
              <a:rPr lang="en-US" dirty="0"/>
              <a:t> &amp;&amp; cd </a:t>
            </a:r>
            <a:r>
              <a:rPr lang="en-US" dirty="0" err="1"/>
              <a:t>newcontainer</a:t>
            </a:r>
            <a:r>
              <a:rPr lang="en-US" dirty="0"/>
              <a:t> &amp;&amp; code .</a:t>
            </a:r>
          </a:p>
          <a:p>
            <a:r>
              <a:rPr lang="en-US" dirty="0"/>
              <a:t>Run the </a:t>
            </a:r>
            <a:r>
              <a:rPr lang="en-US" b="1" dirty="0"/>
              <a:t>Add Development Container Configuration Files… </a:t>
            </a:r>
            <a:r>
              <a:rPr lang="en-US" dirty="0"/>
              <a:t>command</a:t>
            </a:r>
          </a:p>
          <a:p>
            <a:pPr lvl="1"/>
            <a:r>
              <a:rPr lang="en-US" dirty="0"/>
              <a:t>To run a command: use Ctrl-Shift-P or Command-Shift-P</a:t>
            </a:r>
          </a:p>
          <a:p>
            <a:r>
              <a:rPr lang="en-US" dirty="0"/>
              <a:t>Select Python 3 &amp; PostgreSQL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E4C604-DA45-45EB-8AEC-BBB77DD88CE5}"/>
              </a:ext>
            </a:extLst>
          </p:cNvPr>
          <p:cNvGrpSpPr/>
          <p:nvPr/>
        </p:nvGrpSpPr>
        <p:grpSpPr>
          <a:xfrm>
            <a:off x="330200" y="3753942"/>
            <a:ext cx="2184400" cy="2095528"/>
            <a:chOff x="368300" y="3524726"/>
            <a:chExt cx="2184400" cy="20955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F390CC-55DE-49E1-B7F8-648C2C62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390" y="3524726"/>
              <a:ext cx="1966310" cy="201516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F20493-F474-418E-8B6D-A72679A93EE0}"/>
                </a:ext>
              </a:extLst>
            </p:cNvPr>
            <p:cNvSpPr/>
            <p:nvPr/>
          </p:nvSpPr>
          <p:spPr bwMode="auto">
            <a:xfrm>
              <a:off x="368300" y="5066256"/>
              <a:ext cx="1028700" cy="553998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08D5C60-3605-4E66-96C9-92C696F6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79" y="3753942"/>
            <a:ext cx="5149069" cy="2380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F0E7D-C055-4067-BA03-4C06F684EA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109"/>
          <a:stretch/>
        </p:blipFill>
        <p:spPr>
          <a:xfrm>
            <a:off x="8474779" y="3753942"/>
            <a:ext cx="3130131" cy="2924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3062D-1DE8-435C-834F-86A3AF310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179" y="3700064"/>
            <a:ext cx="5149068" cy="24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61251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BA1-E7A6-444F-9B3F-0549ED3E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173E-2DC8-443C-833B-BA74455EC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r>
              <a:rPr lang="en-US" dirty="0"/>
              <a:t>Open the terminal</a:t>
            </a:r>
          </a:p>
          <a:p>
            <a:r>
              <a:rPr lang="en-US" dirty="0"/>
              <a:t>pip install Django (and save to requirements.txt)</a:t>
            </a:r>
          </a:p>
          <a:p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dirty="0" err="1"/>
              <a:t>mysite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5258-C213-4E20-A7E0-D29D0246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0" y="3129862"/>
            <a:ext cx="8557610" cy="34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91434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BA1-E7A6-444F-9B3F-0549ED3E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Django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173E-2DC8-443C-833B-BA74455EC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runserver</a:t>
            </a:r>
            <a:r>
              <a:rPr lang="en-US" dirty="0"/>
              <a:t> 0.0.0.0:8000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F01D8-A427-4EDA-B5C7-17A9483B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0" y="2032000"/>
            <a:ext cx="7381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40074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BA1-E7A6-444F-9B3F-0549ED3E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173E-2DC8-443C-833B-BA74455EC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430887"/>
          </a:xfrm>
        </p:spPr>
        <p:txBody>
          <a:bodyPr/>
          <a:lstStyle/>
          <a:p>
            <a:r>
              <a:rPr lang="en-US" dirty="0"/>
              <a:t>Forward port 8000 and browse!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4E774C-C54A-4290-8F75-6D3525AAB9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877437"/>
          </a:xfrm>
        </p:spPr>
        <p:txBody>
          <a:bodyPr/>
          <a:lstStyle/>
          <a:p>
            <a:r>
              <a:rPr lang="en-US" dirty="0"/>
              <a:t>Expose port in </a:t>
            </a:r>
            <a:r>
              <a:rPr lang="en-US" dirty="0" err="1"/>
              <a:t>devContainer.json</a:t>
            </a:r>
            <a:r>
              <a:rPr lang="en-US" dirty="0"/>
              <a:t> or docker-</a:t>
            </a:r>
            <a:r>
              <a:rPr lang="en-US" dirty="0" err="1"/>
              <a:t>compose.yml</a:t>
            </a:r>
            <a:r>
              <a:rPr lang="en-US" dirty="0"/>
              <a:t> for next container rebuild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447C0-A374-48CA-A633-D1AD560C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9" y="1910945"/>
            <a:ext cx="3544751" cy="72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4AF70-87CD-414E-9640-87F619715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11"/>
          <a:stretch/>
        </p:blipFill>
        <p:spPr>
          <a:xfrm>
            <a:off x="582749" y="2729528"/>
            <a:ext cx="3544751" cy="768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453297-AF2F-445C-9102-AEBCC89A2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49" y="3532600"/>
            <a:ext cx="4099312" cy="325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AB561A-A99B-4C3F-932A-103BAC6A3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270" y="2859134"/>
            <a:ext cx="4299333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50527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254B-CFA3-485B-AC62-C4EB28D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241F-B80F-4489-AA88-E1BD6E87E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397853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/>
              <a:t>Outside of the container: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git config --global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core.autocrlf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false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git config --global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user.email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en-US" dirty="0" err="1">
                <a:solidFill>
                  <a:srgbClr val="A31515"/>
                </a:solidFill>
                <a:latin typeface="Menlo"/>
              </a:rPr>
              <a:t>your.email@address</a:t>
            </a:r>
            <a:r>
              <a:rPr lang="en-US" altLang="en-US" dirty="0">
                <a:solidFill>
                  <a:srgbClr val="A31515"/>
                </a:solidFill>
                <a:latin typeface="Menlo"/>
              </a:rPr>
              <a:t>"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/>
              <a:t>VS Code copies your global .</a:t>
            </a:r>
            <a:r>
              <a:rPr lang="en-US" dirty="0" err="1"/>
              <a:t>gitconfig</a:t>
            </a:r>
            <a:r>
              <a:rPr lang="en-US" dirty="0"/>
              <a:t> into the container during create</a:t>
            </a:r>
          </a:p>
          <a:p>
            <a:endParaRPr lang="en-US" dirty="0"/>
          </a:p>
          <a:p>
            <a:r>
              <a:rPr lang="en-US" dirty="0"/>
              <a:t>Inside of the container: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Menlo"/>
              </a:rPr>
              <a:t>git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init</a:t>
            </a:r>
            <a:endParaRPr lang="en-US" altLang="en-US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29393409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1338-1414-4D6D-B665-9D1CD99F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debugger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365E-593A-4BA7-AD83-2C3D2F977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947952"/>
          </a:xfrm>
        </p:spPr>
        <p:txBody>
          <a:bodyPr/>
          <a:lstStyle/>
          <a:p>
            <a:r>
              <a:rPr lang="en-US" dirty="0"/>
              <a:t>Add configuration</a:t>
            </a:r>
          </a:p>
          <a:p>
            <a:r>
              <a:rPr lang="en-US" dirty="0"/>
              <a:t>Add 0.0.0.0:8000 to 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36579-B85C-4DAF-9023-E76189AD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0" y="2641600"/>
            <a:ext cx="2600325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89D3B-8CF8-48C1-BCD5-1A024431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0" y="3612078"/>
            <a:ext cx="4181475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673484-94FD-4CF5-B56B-F53D16B8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893" y="2477016"/>
            <a:ext cx="4916487" cy="35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5265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DFB9-402D-4117-8D69-C06928F7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</a:t>
            </a:r>
            <a:r>
              <a:rPr lang="en-US" dirty="0" err="1"/>
              <a:t>psql</a:t>
            </a:r>
            <a:r>
              <a:rPr lang="en-US" dirty="0"/>
              <a:t> command prompt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120F8-8521-49EB-B4D2-208882BFF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947952"/>
          </a:xfrm>
        </p:spPr>
        <p:txBody>
          <a:bodyPr/>
          <a:lstStyle/>
          <a:p>
            <a:r>
              <a:rPr lang="en-US" dirty="0"/>
              <a:t>Attach shell to the </a:t>
            </a:r>
            <a:r>
              <a:rPr lang="en-US" dirty="0" err="1"/>
              <a:t>postgres</a:t>
            </a:r>
            <a:r>
              <a:rPr lang="en-US" dirty="0"/>
              <a:t> container</a:t>
            </a:r>
          </a:p>
          <a:p>
            <a:r>
              <a:rPr lang="en-US" dirty="0" err="1"/>
              <a:t>psql</a:t>
            </a:r>
            <a:r>
              <a:rPr lang="en-US" dirty="0"/>
              <a:t> -U </a:t>
            </a:r>
            <a:r>
              <a:rPr lang="en-US" dirty="0" err="1"/>
              <a:t>postgres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2D9D5-80C0-46A8-AB6E-ADBABD32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1" y="2810108"/>
            <a:ext cx="3808920" cy="2207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EE3B25-4D74-4482-9238-1AD93D2C4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69" y="2805494"/>
            <a:ext cx="7854190" cy="306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0936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F9CA-3665-4526-B63A-5C782D28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REST API backend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B5BA-CBC2-4E6C-9A6F-CB98923C9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419671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djangorestframework</a:t>
            </a:r>
            <a:r>
              <a:rPr lang="en-US" dirty="0"/>
              <a:t> to requirements.txt</a:t>
            </a:r>
          </a:p>
          <a:p>
            <a:r>
              <a:rPr lang="en-US" dirty="0"/>
              <a:t>pip install –r requirements.txt</a:t>
            </a:r>
          </a:p>
          <a:p>
            <a:r>
              <a:rPr lang="en-US" dirty="0"/>
              <a:t>Django-admin </a:t>
            </a:r>
            <a:r>
              <a:rPr lang="en-US" dirty="0" err="1"/>
              <a:t>startapp</a:t>
            </a:r>
            <a:r>
              <a:rPr lang="en-US" dirty="0"/>
              <a:t> backend</a:t>
            </a:r>
          </a:p>
          <a:p>
            <a:endParaRPr lang="en-US" dirty="0"/>
          </a:p>
          <a:p>
            <a:r>
              <a:rPr lang="en-US" dirty="0"/>
              <a:t>Add API code by following the Django REST Framework tutorial:</a:t>
            </a:r>
          </a:p>
          <a:p>
            <a:r>
              <a:rPr lang="en-US" dirty="0">
                <a:hlinkClick r:id="rId2"/>
              </a:rPr>
              <a:t>https://www.django-rest-framework.org/tutorial/quickstart/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super user (and populate the users table):</a:t>
            </a:r>
          </a:p>
          <a:p>
            <a:pPr lvl="1"/>
            <a:r>
              <a:rPr lang="en-US" dirty="0"/>
              <a:t>python manage.py </a:t>
            </a:r>
            <a:r>
              <a:rPr lang="en-US" dirty="0" err="1"/>
              <a:t>createsuperuser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98592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ED2B-0D00-4EAC-B529-82F8F525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serialize users and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2119-A718-44B8-98E7-24C930FB1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In backend/serializers.py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2F1A1-7AE4-44C1-BE09-AB40BFF12540}"/>
              </a:ext>
            </a:extLst>
          </p:cNvPr>
          <p:cNvSpPr/>
          <p:nvPr/>
        </p:nvSpPr>
        <p:spPr>
          <a:xfrm>
            <a:off x="773427" y="2045789"/>
            <a:ext cx="85991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django.contrib.auth.models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User, Group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rest_framework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serializers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UserSerializer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serializers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HyperlinkedModelSerializer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Meta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model = User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fields = 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'username'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'email'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'groups'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GroupSerializer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serializers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HyperlinkedModelSerializer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Meta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model = Group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fields = 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FCC21-C646-4DE5-A0A8-4FA290D3B88F}"/>
              </a:ext>
            </a:extLst>
          </p:cNvPr>
          <p:cNvSpPr/>
          <p:nvPr/>
        </p:nvSpPr>
        <p:spPr>
          <a:xfrm>
            <a:off x="430527" y="6400800"/>
            <a:ext cx="8942074" cy="36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https://www.django-rest-framework.org/tutorial/quickstart/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60622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A1D-6C11-4F6B-874F-8B672C1A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0487-7F7D-4DA8-9FE2-D69C68C49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C28BB-4FE8-492C-A0CD-D23CAD6C7A10}"/>
              </a:ext>
            </a:extLst>
          </p:cNvPr>
          <p:cNvSpPr/>
          <p:nvPr/>
        </p:nvSpPr>
        <p:spPr bwMode="auto">
          <a:xfrm>
            <a:off x="1409668" y="3233312"/>
            <a:ext cx="1604271" cy="10313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Developer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F6A2E-E422-442B-805E-A79168D121C8}"/>
              </a:ext>
            </a:extLst>
          </p:cNvPr>
          <p:cNvSpPr/>
          <p:nvPr/>
        </p:nvSpPr>
        <p:spPr bwMode="auto">
          <a:xfrm>
            <a:off x="5399176" y="2887755"/>
            <a:ext cx="2308512" cy="202275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B7228-C124-4908-A56D-20B2ECE3F7F6}"/>
              </a:ext>
            </a:extLst>
          </p:cNvPr>
          <p:cNvSpPr/>
          <p:nvPr/>
        </p:nvSpPr>
        <p:spPr bwMode="auto">
          <a:xfrm>
            <a:off x="5984451" y="3641080"/>
            <a:ext cx="1152134" cy="996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27EA7-1FD9-41AB-AD60-BF2F4AF98193}"/>
              </a:ext>
            </a:extLst>
          </p:cNvPr>
          <p:cNvCxnSpPr/>
          <p:nvPr/>
        </p:nvCxnSpPr>
        <p:spPr>
          <a:xfrm>
            <a:off x="3576219" y="3748991"/>
            <a:ext cx="158904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445754-4AAB-417F-9DE5-2315124C4F92}"/>
              </a:ext>
            </a:extLst>
          </p:cNvPr>
          <p:cNvSpPr txBox="1"/>
          <p:nvPr/>
        </p:nvSpPr>
        <p:spPr>
          <a:xfrm>
            <a:off x="1879179" y="2147688"/>
            <a:ext cx="66524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04A8FF-A740-4709-A1C1-798A6478FF42}"/>
              </a:ext>
            </a:extLst>
          </p:cNvPr>
          <p:cNvCxnSpPr/>
          <p:nvPr/>
        </p:nvCxnSpPr>
        <p:spPr>
          <a:xfrm>
            <a:off x="7233818" y="4160517"/>
            <a:ext cx="158904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DDAB70-6A5F-4304-B5BE-E5756FDB5081}"/>
              </a:ext>
            </a:extLst>
          </p:cNvPr>
          <p:cNvSpPr txBox="1"/>
          <p:nvPr/>
        </p:nvSpPr>
        <p:spPr>
          <a:xfrm>
            <a:off x="8966277" y="4006628"/>
            <a:ext cx="13930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Does Things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5E292B51-38D6-4F2A-AF8B-6DEA022209A0}"/>
              </a:ext>
            </a:extLst>
          </p:cNvPr>
          <p:cNvSpPr txBox="1">
            <a:spLocks/>
          </p:cNvSpPr>
          <p:nvPr/>
        </p:nvSpPr>
        <p:spPr>
          <a:xfrm>
            <a:off x="586390" y="143437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benefit: if it works locally, it works in production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B5B67-3097-4198-A721-259AB3544584}"/>
              </a:ext>
            </a:extLst>
          </p:cNvPr>
          <p:cNvCxnSpPr>
            <a:cxnSpLocks/>
          </p:cNvCxnSpPr>
          <p:nvPr/>
        </p:nvCxnSpPr>
        <p:spPr>
          <a:xfrm>
            <a:off x="2211803" y="2561322"/>
            <a:ext cx="0" cy="53596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EF4B78-EA35-4DD3-B48D-E404C929B036}"/>
              </a:ext>
            </a:extLst>
          </p:cNvPr>
          <p:cNvSpPr txBox="1"/>
          <p:nvPr/>
        </p:nvSpPr>
        <p:spPr>
          <a:xfrm>
            <a:off x="3759636" y="2659391"/>
            <a:ext cx="111408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Build/Run</a:t>
            </a: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</a:t>
            </a: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758E78-7B3B-4B26-A852-A1EE94007FE7}"/>
              </a:ext>
            </a:extLst>
          </p:cNvPr>
          <p:cNvCxnSpPr/>
          <p:nvPr/>
        </p:nvCxnSpPr>
        <p:spPr>
          <a:xfrm>
            <a:off x="3576219" y="5903903"/>
            <a:ext cx="158904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8B15E1-D56D-4AE1-9389-3C02AB3F5B9A}"/>
              </a:ext>
            </a:extLst>
          </p:cNvPr>
          <p:cNvSpPr txBox="1"/>
          <p:nvPr/>
        </p:nvSpPr>
        <p:spPr>
          <a:xfrm>
            <a:off x="3726962" y="5154240"/>
            <a:ext cx="12421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20FA14-4BA1-46D4-866F-390CBAF92BD5}"/>
              </a:ext>
            </a:extLst>
          </p:cNvPr>
          <p:cNvSpPr/>
          <p:nvPr/>
        </p:nvSpPr>
        <p:spPr bwMode="auto">
          <a:xfrm>
            <a:off x="5399176" y="5344515"/>
            <a:ext cx="2308512" cy="1056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E04BE0-D0E3-4C67-9D91-35D89F8758A9}"/>
              </a:ext>
            </a:extLst>
          </p:cNvPr>
          <p:cNvCxnSpPr>
            <a:cxnSpLocks/>
          </p:cNvCxnSpPr>
          <p:nvPr/>
        </p:nvCxnSpPr>
        <p:spPr>
          <a:xfrm>
            <a:off x="7819696" y="6047577"/>
            <a:ext cx="100316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829BDC-887F-4510-B294-D71833F71346}"/>
              </a:ext>
            </a:extLst>
          </p:cNvPr>
          <p:cNvSpPr txBox="1"/>
          <p:nvPr/>
        </p:nvSpPr>
        <p:spPr>
          <a:xfrm>
            <a:off x="8966277" y="5893688"/>
            <a:ext cx="24477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Does the same things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DC8E6-1300-4CCB-BB7A-384C6BFB8F6B}"/>
              </a:ext>
            </a:extLst>
          </p:cNvPr>
          <p:cNvSpPr/>
          <p:nvPr/>
        </p:nvSpPr>
        <p:spPr>
          <a:xfrm>
            <a:off x="5380055" y="2489342"/>
            <a:ext cx="1208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412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ED2B-0D00-4EAC-B529-82F8F525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views that implement the APIs: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2119-A718-44B8-98E7-24C930FB1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In backend/views.py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2F1A1-7AE4-44C1-BE09-AB40BFF12540}"/>
              </a:ext>
            </a:extLst>
          </p:cNvPr>
          <p:cNvSpPr/>
          <p:nvPr/>
        </p:nvSpPr>
        <p:spPr>
          <a:xfrm>
            <a:off x="773427" y="2045789"/>
            <a:ext cx="85991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6D54-D779-4A5A-BA0F-93C1A3EA4E2A}"/>
              </a:ext>
            </a:extLst>
          </p:cNvPr>
          <p:cNvSpPr/>
          <p:nvPr/>
        </p:nvSpPr>
        <p:spPr>
          <a:xfrm>
            <a:off x="586390" y="1949381"/>
            <a:ext cx="855573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django.contrib.auth.models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User, Group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rest_framework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routers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backend.serializers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UserSerializer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GroupSerializer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UserViewSet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viewsets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ModelViewSet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API endpoint that allows users to be viewed or edited.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User.objects.all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date_joined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serializer_class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UserSerializer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GroupViewSet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viewsets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ModelViewSet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API endpoint that allows groups to be viewed or edited.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Group.objects.all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serializer_class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GroupSerializer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4BA59-4547-4EF6-B04A-3789A0671F17}"/>
              </a:ext>
            </a:extLst>
          </p:cNvPr>
          <p:cNvSpPr/>
          <p:nvPr/>
        </p:nvSpPr>
        <p:spPr>
          <a:xfrm>
            <a:off x="430527" y="6400800"/>
            <a:ext cx="8942074" cy="36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https://www.django-rest-framework.org/tutorial/quickstart/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50493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ED2B-0D00-4EAC-B529-82F8F525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url</a:t>
            </a:r>
            <a:r>
              <a:rPr lang="en-US" dirty="0"/>
              <a:t> routing rules: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2119-A718-44B8-98E7-24C930FB1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430887"/>
          </a:xfrm>
        </p:spPr>
        <p:txBody>
          <a:bodyPr/>
          <a:lstStyle/>
          <a:p>
            <a:r>
              <a:rPr lang="en-US" dirty="0"/>
              <a:t>Add backend/urls.py: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55F4E3-0836-4655-AE3C-C57A283898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43088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mysite</a:t>
            </a:r>
            <a:r>
              <a:rPr lang="en-US" dirty="0"/>
              <a:t>/urls.py: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2F1A1-7AE4-44C1-BE09-AB40BFF12540}"/>
              </a:ext>
            </a:extLst>
          </p:cNvPr>
          <p:cNvSpPr/>
          <p:nvPr/>
        </p:nvSpPr>
        <p:spPr>
          <a:xfrm>
            <a:off x="773427" y="2045789"/>
            <a:ext cx="85991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56D54-D779-4A5A-BA0F-93C1A3EA4E2A}"/>
              </a:ext>
            </a:extLst>
          </p:cNvPr>
          <p:cNvSpPr/>
          <p:nvPr/>
        </p:nvSpPr>
        <p:spPr>
          <a:xfrm>
            <a:off x="586390" y="1949381"/>
            <a:ext cx="8555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4BA59-4547-4EF6-B04A-3789A0671F17}"/>
              </a:ext>
            </a:extLst>
          </p:cNvPr>
          <p:cNvSpPr/>
          <p:nvPr/>
        </p:nvSpPr>
        <p:spPr>
          <a:xfrm>
            <a:off x="5182118" y="6476429"/>
            <a:ext cx="7131109" cy="36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Source*: </a:t>
            </a:r>
            <a:r>
              <a:rPr lang="en-US" dirty="0">
                <a:hlinkClick r:id="rId2"/>
              </a:rPr>
              <a:t>https://www.django-rest-framework.org/tutorial/quickstart/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4D672-399D-4A41-8642-0F7831F3011B}"/>
              </a:ext>
            </a:extLst>
          </p:cNvPr>
          <p:cNvSpPr/>
          <p:nvPr/>
        </p:nvSpPr>
        <p:spPr>
          <a:xfrm>
            <a:off x="586391" y="1865257"/>
            <a:ext cx="6479427" cy="470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path, include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rest_framework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routers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views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 create router for backend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api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apiRouter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routers.DefaultRouter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apiRouter.register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811F3F"/>
                </a:solidFill>
                <a:latin typeface="Consolas" panose="020B0609020204030204" pitchFamily="49" charset="0"/>
              </a:rPr>
              <a:t>'users</a:t>
            </a:r>
            <a:r>
              <a:rPr lang="en-US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views.UserViewSet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apiRouter.register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en-US" dirty="0" err="1">
                <a:solidFill>
                  <a:srgbClr val="811F3F"/>
                </a:solidFill>
                <a:latin typeface="Consolas" panose="020B0609020204030204" pitchFamily="49" charset="0"/>
              </a:rPr>
              <a:t>'groups</a:t>
            </a:r>
            <a:r>
              <a:rPr lang="en-US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views.GroupViewSet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urls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provided by the backend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path(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-auth/’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include(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rest_framework.urls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rest_framework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path(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include(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apiRouter.urls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3AF292-7975-4045-A1C7-4041C5DAB656}"/>
              </a:ext>
            </a:extLst>
          </p:cNvPr>
          <p:cNvSpPr/>
          <p:nvPr/>
        </p:nvSpPr>
        <p:spPr>
          <a:xfrm>
            <a:off x="6625065" y="1770064"/>
            <a:ext cx="6096000" cy="17220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path(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'admin/'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admin.site.urls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path(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include(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backend.urls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18163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11B1-D900-4CE4-B17E-A81491E9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9899-BE5E-4391-9491-0F791DF74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947952"/>
          </a:xfrm>
        </p:spPr>
        <p:txBody>
          <a:bodyPr/>
          <a:lstStyle/>
          <a:p>
            <a:r>
              <a:rPr lang="en-US" dirty="0"/>
              <a:t>Run the </a:t>
            </a:r>
            <a:r>
              <a:rPr lang="en-US" b="1" dirty="0"/>
              <a:t>Python: Configure Tests </a:t>
            </a:r>
            <a:r>
              <a:rPr lang="en-US" dirty="0"/>
              <a:t>command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F1000-98D9-4D5C-A970-D728BD42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12" y="2130547"/>
            <a:ext cx="574357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4C3E8-9B94-4ABC-A806-86B4A57B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12" y="3355948"/>
            <a:ext cx="4326573" cy="27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5784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ACEF-B4E0-4B39-9B6D-0B11B988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formatter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FB053-C7CF-406E-8BB0-D5C39E73D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Run the format document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A0212-7D58-427F-A5B7-B801D660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72" y="2238375"/>
            <a:ext cx="4229100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8C751-3572-4BF4-A2AD-41B68573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72" y="3534421"/>
            <a:ext cx="6782123" cy="14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6701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F13E-1AC7-3B45-8738-F64F0F78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dirty="0"/>
              <a:t>Adding a react front-end</a:t>
            </a:r>
          </a:p>
        </p:txBody>
      </p:sp>
    </p:spTree>
    <p:extLst>
      <p:ext uri="{BB962C8B-B14F-4D97-AF65-F5344CB8AC3E}">
        <p14:creationId xmlns:p14="http://schemas.microsoft.com/office/powerpoint/2010/main" val="3944720232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13C2-9831-4EEC-9B49-D611BDE5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node to the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6677B-7964-4C1F-B780-3FFA4AB19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89" y="1434370"/>
            <a:ext cx="11502691" cy="3163943"/>
          </a:xfrm>
        </p:spPr>
        <p:txBody>
          <a:bodyPr/>
          <a:lstStyle/>
          <a:p>
            <a:r>
              <a:rPr lang="en-US" dirty="0"/>
              <a:t>In .</a:t>
            </a:r>
            <a:r>
              <a:rPr lang="en-US" dirty="0" err="1"/>
              <a:t>devcontainer</a:t>
            </a:r>
            <a:r>
              <a:rPr lang="en-US" dirty="0"/>
              <a:t>/</a:t>
            </a:r>
            <a:r>
              <a:rPr lang="en-US" dirty="0" err="1"/>
              <a:t>Dockerfile</a:t>
            </a:r>
            <a:r>
              <a:rPr lang="en-US" dirty="0"/>
              <a:t>, add: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Install node for building front-ends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    &amp;&amp; apt-get -y install curl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gnupg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 \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    &amp;&amp; curl -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 https://deb.nodesource.com/setup_11.x  | bash - \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    &amp;&amp; apt-get -y install 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nodejs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 \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80157"/>
      </p:ext>
    </p:extLst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A89FC-5EFE-4CB2-8BC6-12622C9D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react 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0FDC-D04E-4509-8F73-9E62A91A6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r>
              <a:rPr lang="en-US" dirty="0"/>
              <a:t>From workspace root:</a:t>
            </a:r>
          </a:p>
          <a:p>
            <a:r>
              <a:rPr lang="en-US" dirty="0"/>
              <a:t>	</a:t>
            </a:r>
            <a:r>
              <a:rPr lang="en-US" dirty="0" err="1"/>
              <a:t>npx</a:t>
            </a:r>
            <a:r>
              <a:rPr lang="en-US" dirty="0"/>
              <a:t> create-react-app frontend</a:t>
            </a:r>
          </a:p>
          <a:p>
            <a:r>
              <a:rPr lang="en-US" dirty="0"/>
              <a:t>	cd frontend</a:t>
            </a:r>
          </a:p>
          <a:p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start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2B94E-11F1-4C1D-9C16-330B2A32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797" y="876300"/>
            <a:ext cx="2190750" cy="5524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ECA27E-3BE9-4195-8BA1-BE40119AA3B0}"/>
              </a:ext>
            </a:extLst>
          </p:cNvPr>
          <p:cNvCxnSpPr/>
          <p:nvPr/>
        </p:nvCxnSpPr>
        <p:spPr>
          <a:xfrm>
            <a:off x="6338454" y="2182091"/>
            <a:ext cx="75853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FB4123-7D1B-46D9-B607-667C2870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44" y="3638550"/>
            <a:ext cx="52197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8189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A89FC-5EFE-4CB2-8BC6-12622C9D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port 3000 for the node development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0FDC-D04E-4509-8F73-9E62A91A6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en-US" dirty="0"/>
              <a:t>Run the Forward Port from Container command: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to .</a:t>
            </a:r>
            <a:r>
              <a:rPr lang="en-US" dirty="0" err="1"/>
              <a:t>devcontainer</a:t>
            </a:r>
            <a:r>
              <a:rPr lang="en-US" dirty="0"/>
              <a:t>/docker-</a:t>
            </a:r>
            <a:r>
              <a:rPr lang="en-US" dirty="0" err="1"/>
              <a:t>compose.yml</a:t>
            </a:r>
            <a:r>
              <a:rPr lang="en-US" dirty="0"/>
              <a:t> for next build: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35CE2-1CC5-4A7C-94EB-2A4D6AC6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21647"/>
            <a:ext cx="6934200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8B60E7-7251-47A9-AFF7-593D5A33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061721"/>
            <a:ext cx="695325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E4CBE9-A780-4F76-B633-9C4E879C1A31}"/>
              </a:ext>
            </a:extLst>
          </p:cNvPr>
          <p:cNvSpPr/>
          <p:nvPr/>
        </p:nvSpPr>
        <p:spPr>
          <a:xfrm>
            <a:off x="800100" y="4562625"/>
            <a:ext cx="6096000" cy="11787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    -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3000:3000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23556"/>
      </p:ext>
    </p:extLst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A89FC-5EFE-4CB2-8BC6-12622C9D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code and reload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0FDC-D04E-4509-8F73-9E62A91A6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development server watches for changes and refreshes automatically: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C8B5D-BEBB-4D0F-A58C-814F551B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0" y="2368998"/>
            <a:ext cx="4545292" cy="30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29173"/>
      </p:ext>
    </p:extLst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A89FC-5EFE-4CB2-8BC6-12622C9D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Now let’s call the back-end API!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0FDC-D04E-4509-8F73-9E62A91A6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947952"/>
          </a:xfrm>
        </p:spPr>
        <p:txBody>
          <a:bodyPr/>
          <a:lstStyle/>
          <a:p>
            <a:r>
              <a:rPr lang="en-US" dirty="0"/>
              <a:t>First add to </a:t>
            </a:r>
            <a:r>
              <a:rPr lang="en-US" dirty="0" err="1"/>
              <a:t>package.json</a:t>
            </a:r>
            <a:r>
              <a:rPr lang="en-US" dirty="0"/>
              <a:t> to proxy back-end calls: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B255B2-76DB-4A10-A5D3-445E91ABEEDE}"/>
              </a:ext>
            </a:extLst>
          </p:cNvPr>
          <p:cNvSpPr/>
          <p:nvPr/>
        </p:nvSpPr>
        <p:spPr>
          <a:xfrm>
            <a:off x="710045" y="2216102"/>
            <a:ext cx="6096000" cy="11787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"proxy"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"http://localhost:8000"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0E8D7-9903-4B26-9E23-37E5C079E885}"/>
              </a:ext>
            </a:extLst>
          </p:cNvPr>
          <p:cNvSpPr/>
          <p:nvPr/>
        </p:nvSpPr>
        <p:spPr bwMode="auto">
          <a:xfrm>
            <a:off x="1282700" y="3956415"/>
            <a:ext cx="1681380" cy="10275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5B65F-BE88-47FF-BA78-49A80A8D8156}"/>
              </a:ext>
            </a:extLst>
          </p:cNvPr>
          <p:cNvSpPr/>
          <p:nvPr/>
        </p:nvSpPr>
        <p:spPr bwMode="auto">
          <a:xfrm>
            <a:off x="3923983" y="3956415"/>
            <a:ext cx="1681381" cy="10275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</a:t>
            </a: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C2FC7-6656-4F12-A561-6F005EEDD296}"/>
              </a:ext>
            </a:extLst>
          </p:cNvPr>
          <p:cNvSpPr/>
          <p:nvPr/>
        </p:nvSpPr>
        <p:spPr bwMode="auto">
          <a:xfrm>
            <a:off x="6565267" y="3967433"/>
            <a:ext cx="1663350" cy="10164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Django API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01CF01-D1F4-4A8A-BEBC-3F46F12C7C5C}"/>
              </a:ext>
            </a:extLst>
          </p:cNvPr>
          <p:cNvCxnSpPr/>
          <p:nvPr/>
        </p:nvCxnSpPr>
        <p:spPr>
          <a:xfrm>
            <a:off x="3060915" y="4470170"/>
            <a:ext cx="69713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981CA-277B-4E31-9EA2-4FAD1D1F0B81}"/>
              </a:ext>
            </a:extLst>
          </p:cNvPr>
          <p:cNvCxnSpPr/>
          <p:nvPr/>
        </p:nvCxnSpPr>
        <p:spPr>
          <a:xfrm>
            <a:off x="5747085" y="4470170"/>
            <a:ext cx="69713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6479D4-CCA1-4D01-953E-A7D84E8BB98C}"/>
              </a:ext>
            </a:extLst>
          </p:cNvPr>
          <p:cNvSpPr txBox="1"/>
          <p:nvPr/>
        </p:nvSpPr>
        <p:spPr>
          <a:xfrm>
            <a:off x="5841098" y="4060423"/>
            <a:ext cx="4424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99295945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A1D-6C11-4F6B-874F-8B672C1A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benefit: easily acquire dev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0487-7F7D-4DA8-9FE2-D69C68C49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C28BB-4FE8-492C-A0CD-D23CAD6C7A10}"/>
              </a:ext>
            </a:extLst>
          </p:cNvPr>
          <p:cNvSpPr/>
          <p:nvPr/>
        </p:nvSpPr>
        <p:spPr bwMode="auto">
          <a:xfrm>
            <a:off x="1409668" y="3614730"/>
            <a:ext cx="1604271" cy="10313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Developer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F6A2E-E422-442B-805E-A79168D121C8}"/>
              </a:ext>
            </a:extLst>
          </p:cNvPr>
          <p:cNvSpPr/>
          <p:nvPr/>
        </p:nvSpPr>
        <p:spPr bwMode="auto">
          <a:xfrm>
            <a:off x="5399176" y="3424098"/>
            <a:ext cx="2014314" cy="202275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B7228-C124-4908-A56D-20B2ECE3F7F6}"/>
              </a:ext>
            </a:extLst>
          </p:cNvPr>
          <p:cNvSpPr/>
          <p:nvPr/>
        </p:nvSpPr>
        <p:spPr bwMode="auto">
          <a:xfrm>
            <a:off x="5984451" y="4177423"/>
            <a:ext cx="1152134" cy="996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27EA7-1FD9-41AB-AD60-BF2F4AF98193}"/>
              </a:ext>
            </a:extLst>
          </p:cNvPr>
          <p:cNvCxnSpPr/>
          <p:nvPr/>
        </p:nvCxnSpPr>
        <p:spPr>
          <a:xfrm>
            <a:off x="3576219" y="4296679"/>
            <a:ext cx="1589040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445754-4AAB-417F-9DE5-2315124C4F92}"/>
              </a:ext>
            </a:extLst>
          </p:cNvPr>
          <p:cNvSpPr txBox="1"/>
          <p:nvPr/>
        </p:nvSpPr>
        <p:spPr>
          <a:xfrm>
            <a:off x="1914445" y="2486965"/>
            <a:ext cx="5947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04A8FF-A740-4709-A1C1-798A6478FF42}"/>
              </a:ext>
            </a:extLst>
          </p:cNvPr>
          <p:cNvCxnSpPr>
            <a:cxnSpLocks/>
          </p:cNvCxnSpPr>
          <p:nvPr/>
        </p:nvCxnSpPr>
        <p:spPr>
          <a:xfrm flipV="1">
            <a:off x="7294032" y="3954012"/>
            <a:ext cx="1019285" cy="62131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5E292B51-38D6-4F2A-AF8B-6DEA022209A0}"/>
              </a:ext>
            </a:extLst>
          </p:cNvPr>
          <p:cNvSpPr txBox="1">
            <a:spLocks/>
          </p:cNvSpPr>
          <p:nvPr/>
        </p:nvSpPr>
        <p:spPr>
          <a:xfrm>
            <a:off x="586390" y="143437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Orchestrate multiple containers using docker compose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B5B67-3097-4198-A721-259AB3544584}"/>
              </a:ext>
            </a:extLst>
          </p:cNvPr>
          <p:cNvCxnSpPr>
            <a:cxnSpLocks/>
          </p:cNvCxnSpPr>
          <p:nvPr/>
        </p:nvCxnSpPr>
        <p:spPr>
          <a:xfrm>
            <a:off x="2211803" y="2942740"/>
            <a:ext cx="0" cy="53596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EF4B78-EA35-4DD3-B48D-E404C929B036}"/>
              </a:ext>
            </a:extLst>
          </p:cNvPr>
          <p:cNvSpPr txBox="1"/>
          <p:nvPr/>
        </p:nvSpPr>
        <p:spPr>
          <a:xfrm>
            <a:off x="3709077" y="3207079"/>
            <a:ext cx="121520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Build/Run</a:t>
            </a: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Containers</a:t>
            </a: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Locally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B6228E-501A-437B-8F28-2BB16A26AE21}"/>
              </a:ext>
            </a:extLst>
          </p:cNvPr>
          <p:cNvSpPr/>
          <p:nvPr/>
        </p:nvSpPr>
        <p:spPr bwMode="auto">
          <a:xfrm>
            <a:off x="8592056" y="3224794"/>
            <a:ext cx="2308512" cy="1056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590DC-9691-434D-9878-2D4501522AA3}"/>
              </a:ext>
            </a:extLst>
          </p:cNvPr>
          <p:cNvSpPr/>
          <p:nvPr/>
        </p:nvSpPr>
        <p:spPr bwMode="auto">
          <a:xfrm>
            <a:off x="8592056" y="5111184"/>
            <a:ext cx="2308512" cy="1056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FEEB5-64DC-49A0-9A06-1FA398BA96D2}"/>
              </a:ext>
            </a:extLst>
          </p:cNvPr>
          <p:cNvCxnSpPr>
            <a:cxnSpLocks/>
          </p:cNvCxnSpPr>
          <p:nvPr/>
        </p:nvCxnSpPr>
        <p:spPr>
          <a:xfrm>
            <a:off x="7301992" y="4798739"/>
            <a:ext cx="943374" cy="62489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1EA7497-73C4-43C2-9F03-24426C1550C8}"/>
              </a:ext>
            </a:extLst>
          </p:cNvPr>
          <p:cNvSpPr/>
          <p:nvPr/>
        </p:nvSpPr>
        <p:spPr>
          <a:xfrm>
            <a:off x="6616855" y="2322113"/>
            <a:ext cx="2313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docker-</a:t>
            </a: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compose.yml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65067"/>
      </p:ext>
    </p:extLst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20E-3534-44E8-9A29-F5106FC5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some react code in frontend/</a:t>
            </a:r>
            <a:r>
              <a:rPr lang="en-US" dirty="0" err="1"/>
              <a:t>src</a:t>
            </a:r>
            <a:r>
              <a:rPr lang="en-US" dirty="0"/>
              <a:t>/App.js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6ED4D-090B-457B-9F89-A810774E6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2185214"/>
          </a:xfrm>
        </p:spPr>
        <p:txBody>
          <a:bodyPr/>
          <a:lstStyle/>
          <a:p>
            <a:r>
              <a:rPr lang="en-US" dirty="0"/>
              <a:t>Create initial state: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Fetch users from the back-end: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1567-2AA2-40D7-9C33-2FDA199E24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430887"/>
          </a:xfrm>
        </p:spPr>
        <p:txBody>
          <a:bodyPr/>
          <a:lstStyle/>
          <a:p>
            <a:r>
              <a:rPr lang="en-US" dirty="0"/>
              <a:t>Render the list of users: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8E10E-405D-435E-9311-BF3F9BF94FFD}"/>
              </a:ext>
            </a:extLst>
          </p:cNvPr>
          <p:cNvSpPr/>
          <p:nvPr/>
        </p:nvSpPr>
        <p:spPr>
          <a:xfrm>
            <a:off x="785257" y="1964217"/>
            <a:ext cx="6096000" cy="9071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store users in a new variable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setUsers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([]);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3D934-7FDB-4040-9442-2A7C5BF2E93E}"/>
              </a:ext>
            </a:extLst>
          </p:cNvPr>
          <p:cNvSpPr/>
          <p:nvPr/>
        </p:nvSpPr>
        <p:spPr>
          <a:xfrm>
            <a:off x="5510783" y="1901253"/>
            <a:ext cx="6096000" cy="11787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A3601-0071-4F5B-8AF5-4F6E6C8B18E7}"/>
              </a:ext>
            </a:extLst>
          </p:cNvPr>
          <p:cNvSpPr/>
          <p:nvPr/>
        </p:nvSpPr>
        <p:spPr>
          <a:xfrm>
            <a:off x="584200" y="3592339"/>
            <a:ext cx="6096000" cy="22652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fetchData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/users'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fetchData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}, []);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4454"/>
      </p:ext>
    </p:extLst>
  </p:cSld>
  <p:clrMapOvr>
    <a:masterClrMapping/>
  </p:clrMapOvr>
  <p:transition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A89FC-5EFE-4CB2-8BC6-12622C9D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build of the frontend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0FDC-D04E-4509-8F73-9E62A91A6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r>
              <a:rPr lang="en-US" dirty="0"/>
              <a:t>Build a static build of the front-end using:</a:t>
            </a:r>
          </a:p>
          <a:p>
            <a:r>
              <a:rPr lang="en-US" dirty="0"/>
              <a:t>    </a:t>
            </a:r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endParaRPr lang="en-US" dirty="0"/>
          </a:p>
          <a:p>
            <a:r>
              <a:rPr lang="en-US" dirty="0"/>
              <a:t>Generates an optimized version of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9B2A5-8762-465F-AC20-31315D59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713" y="1649813"/>
            <a:ext cx="2933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21661"/>
      </p:ext>
    </p:extLst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A89FC-5EFE-4CB2-8BC6-12622C9D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to render front-end from build folder: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0FDC-D04E-4509-8F73-9E62A91A6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947952"/>
          </a:xfrm>
        </p:spPr>
        <p:txBody>
          <a:bodyPr/>
          <a:lstStyle/>
          <a:p>
            <a:r>
              <a:rPr lang="en-US" dirty="0"/>
              <a:t>backend/views.py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8B29F6-E952-4D59-8DED-9FB6C309B2FA}"/>
              </a:ext>
            </a:extLst>
          </p:cNvPr>
          <p:cNvSpPr/>
          <p:nvPr/>
        </p:nvSpPr>
        <p:spPr>
          <a:xfrm>
            <a:off x="470355" y="2039884"/>
            <a:ext cx="11134555" cy="3123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 View to return the static front-end code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settings.REACT_APP_DIR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'build'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'index.html'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        Please build the front-end using cd frontend &amp;&amp;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install &amp;&amp;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run build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           """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501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4B170-AEAF-4A43-9E8E-C09B73033039}"/>
              </a:ext>
            </a:extLst>
          </p:cNvPr>
          <p:cNvSpPr/>
          <p:nvPr/>
        </p:nvSpPr>
        <p:spPr>
          <a:xfrm>
            <a:off x="180107" y="6006800"/>
            <a:ext cx="8319655" cy="635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https://reactjs.org/docs/create-a-new-react-app.html</a:t>
            </a:r>
            <a:endParaRPr lang="en-US" dirty="0"/>
          </a:p>
          <a:p>
            <a:r>
              <a:rPr lang="en-US" dirty="0">
                <a:hlinkClick r:id="rId3"/>
              </a:rPr>
              <a:t>https://www.fusionbox.com/blog/detail/create-react-app-and-django/624/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46036"/>
      </p:ext>
    </p:extLst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F13E-1AC7-3B45-8738-F64F0F78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dirty="0"/>
              <a:t>Building it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1134412551"/>
      </p:ext>
    </p:extLst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0BFF-3091-4D41-AC3C-330DEC18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production </a:t>
            </a:r>
            <a:r>
              <a:rPr lang="en-US" dirty="0" err="1"/>
              <a:t>dockerfiles</a:t>
            </a:r>
            <a:r>
              <a:rPr lang="en-US" dirty="0"/>
              <a:t> to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93C87-C7CA-418D-873C-A0C9E9EF1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964162"/>
          </a:xfrm>
        </p:spPr>
        <p:txBody>
          <a:bodyPr/>
          <a:lstStyle/>
          <a:p>
            <a:r>
              <a:rPr lang="en-US" dirty="0"/>
              <a:t>Re-open folder locally to leave the dev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Production files: </a:t>
            </a:r>
            <a:r>
              <a:rPr lang="en-US" dirty="0" err="1"/>
              <a:t>Dockerfile</a:t>
            </a:r>
            <a:r>
              <a:rPr lang="en-US" dirty="0"/>
              <a:t>, uwsgi.ini, </a:t>
            </a:r>
            <a:r>
              <a:rPr lang="en-US" dirty="0" err="1"/>
              <a:t>nginx.conf</a:t>
            </a:r>
            <a:r>
              <a:rPr lang="en-US" dirty="0"/>
              <a:t>, docker-</a:t>
            </a:r>
            <a:r>
              <a:rPr lang="en-US" dirty="0" err="1"/>
              <a:t>compose.yml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a .env file to store secrets!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8899C-97AF-4F03-9A92-F6B80CCF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958974"/>
            <a:ext cx="3940776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6723"/>
      </p:ext>
    </p:extLst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0B48-2183-44DA-AD86-5700D7F2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.env file for secrets/connection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9D96B-62AE-47AE-A356-20F999B1B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Environment variables set during run/build – add to .</a:t>
            </a:r>
            <a:r>
              <a:rPr lang="en-US" dirty="0" err="1"/>
              <a:t>gitignore</a:t>
            </a:r>
            <a:r>
              <a:rPr lang="en-US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2F79A-F7F4-4B2A-98D8-54D91076E110}"/>
              </a:ext>
            </a:extLst>
          </p:cNvPr>
          <p:cNvSpPr/>
          <p:nvPr/>
        </p:nvSpPr>
        <p:spPr>
          <a:xfrm>
            <a:off x="725183" y="2111811"/>
            <a:ext cx="7932964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DB_ENGINE=</a:t>
            </a:r>
            <a:r>
              <a:rPr lang="en-US" dirty="0" err="1"/>
              <a:t>django.db.backends.postgresql</a:t>
            </a:r>
            <a:endParaRPr lang="en-US" dirty="0"/>
          </a:p>
          <a:p>
            <a:r>
              <a:rPr lang="en-US" dirty="0"/>
              <a:t>DB_USER=</a:t>
            </a:r>
            <a:r>
              <a:rPr lang="en-US" dirty="0" err="1"/>
              <a:t>postgres@djangocon</a:t>
            </a:r>
            <a:endParaRPr lang="en-US" dirty="0"/>
          </a:p>
          <a:p>
            <a:r>
              <a:rPr lang="en-US" dirty="0"/>
              <a:t>DB_NAME=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/>
              <a:t>DB_HOST=djangocon.postgres.database.azure.com</a:t>
            </a:r>
          </a:p>
          <a:p>
            <a:r>
              <a:rPr lang="en-US" dirty="0"/>
              <a:t>DB_PASSWORD=&lt; PASSWORD &gt;</a:t>
            </a:r>
          </a:p>
          <a:p>
            <a:endParaRPr lang="en-US" dirty="0"/>
          </a:p>
          <a:p>
            <a:r>
              <a:rPr lang="en-US" dirty="0"/>
              <a:t># Un-comment to upload static files to Azure storage / use CDN</a:t>
            </a:r>
          </a:p>
          <a:p>
            <a:r>
              <a:rPr lang="en-US" dirty="0"/>
              <a:t>PUBLIC_URL=https://djangosample.azureedge.net</a:t>
            </a:r>
          </a:p>
          <a:p>
            <a:r>
              <a:rPr lang="en-US" dirty="0"/>
              <a:t>AZURE_ACCOUNT_NAME=</a:t>
            </a:r>
            <a:r>
              <a:rPr lang="en-US" dirty="0" err="1"/>
              <a:t>djangosamplestatic</a:t>
            </a:r>
            <a:endParaRPr lang="en-US" dirty="0"/>
          </a:p>
          <a:p>
            <a:r>
              <a:rPr lang="en-US" dirty="0"/>
              <a:t>AZURE_ACCOUNT_KEY=&lt; KEY &gt;</a:t>
            </a:r>
          </a:p>
          <a:p>
            <a:r>
              <a:rPr lang="en-US" dirty="0"/>
              <a:t>AZURE_CONTAINER=static</a:t>
            </a:r>
          </a:p>
          <a:p>
            <a:endParaRPr lang="en-US" dirty="0"/>
          </a:p>
          <a:p>
            <a:r>
              <a:rPr lang="en-US" dirty="0"/>
              <a:t># Settings for Azure App Service</a:t>
            </a:r>
          </a:p>
          <a:p>
            <a:r>
              <a:rPr lang="en-US" dirty="0"/>
              <a:t>WEBSITES_PORT=8000</a:t>
            </a:r>
          </a:p>
        </p:txBody>
      </p:sp>
    </p:spTree>
    <p:extLst>
      <p:ext uri="{BB962C8B-B14F-4D97-AF65-F5344CB8AC3E}">
        <p14:creationId xmlns:p14="http://schemas.microsoft.com/office/powerpoint/2010/main" val="1061039316"/>
      </p:ext>
    </p:extLst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D77F-2AEC-40B0-AFD8-A782774E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148441"/>
            <a:ext cx="11018520" cy="553998"/>
          </a:xfrm>
        </p:spPr>
        <p:txBody>
          <a:bodyPr/>
          <a:lstStyle/>
          <a:p>
            <a:r>
              <a:rPr lang="en-US" dirty="0"/>
              <a:t>Production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B6B8F-3949-4376-AD82-1BA947805C41}"/>
              </a:ext>
            </a:extLst>
          </p:cNvPr>
          <p:cNvSpPr/>
          <p:nvPr/>
        </p:nvSpPr>
        <p:spPr>
          <a:xfrm>
            <a:off x="586739" y="800249"/>
            <a:ext cx="83316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node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nodebuild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frontend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nodebuild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env.sample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nodebuild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export $(grep -v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'^#'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env.sample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&amp;&amp;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install &amp;&amp;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run build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tiangolo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uwsgi-nginx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8000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 Indicate where uwsgi.ini lives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UWSGI_INI uwsgi.ini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 Using pip: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requirements.txt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python3 -m pip install -r requirements.txt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--from=0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nodebuild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/build /app/frontend/build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export $(grep -v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'^#'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env.sample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|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&amp;&amp; python3 manage.py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noinput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24711"/>
      </p:ext>
    </p:extLst>
  </p:cSld>
  <p:clrMapOvr>
    <a:masterClrMapping/>
  </p:clrMapOvr>
  <p:transition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D77F-2AEC-40B0-AFD8-A782774E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148441"/>
            <a:ext cx="11018520" cy="553998"/>
          </a:xfrm>
        </p:spPr>
        <p:txBody>
          <a:bodyPr/>
          <a:lstStyle/>
          <a:p>
            <a:r>
              <a:rPr lang="en-US" dirty="0"/>
              <a:t>uwgi.ini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6EA19-491A-42CB-BCB6-982F77D01698}"/>
              </a:ext>
            </a:extLst>
          </p:cNvPr>
          <p:cNvSpPr/>
          <p:nvPr/>
        </p:nvSpPr>
        <p:spPr>
          <a:xfrm>
            <a:off x="586740" y="787010"/>
            <a:ext cx="39193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uwsgi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exampleapp.wsgi:application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1000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true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threads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2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processes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4</a:t>
            </a:r>
          </a:p>
        </p:txBody>
      </p:sp>
    </p:spTree>
    <p:extLst>
      <p:ext uri="{BB962C8B-B14F-4D97-AF65-F5344CB8AC3E}">
        <p14:creationId xmlns:p14="http://schemas.microsoft.com/office/powerpoint/2010/main" val="3623711685"/>
      </p:ext>
    </p:extLst>
  </p:cSld>
  <p:clrMapOvr>
    <a:masterClrMapping/>
  </p:clrMapOvr>
  <p:transition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D77F-2AEC-40B0-AFD8-A782774E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148441"/>
            <a:ext cx="11018520" cy="553998"/>
          </a:xfrm>
        </p:spPr>
        <p:txBody>
          <a:bodyPr/>
          <a:lstStyle/>
          <a:p>
            <a:r>
              <a:rPr lang="en-US" dirty="0" err="1"/>
              <a:t>nginx.conf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6EA19-491A-42CB-BCB6-982F77D01698}"/>
              </a:ext>
            </a:extLst>
          </p:cNvPr>
          <p:cNvSpPr/>
          <p:nvPr/>
        </p:nvSpPr>
        <p:spPr>
          <a:xfrm>
            <a:off x="586739" y="787010"/>
            <a:ext cx="9697291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nginx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worker_processes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1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/var/log/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/error.log warn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/var/run/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nginx.pid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events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worker_connections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1024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http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include      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mime.types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application/octet-stream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log_format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main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remote_addr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- $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remote_user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[$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time_local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] "$request" 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'$status $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body_bytes_sent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"$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http_referer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'"$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http_user_agent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"$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http_x_forwarded_for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"'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access_log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/var/log/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nginx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/access.log  main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keepalive_timeout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65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server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listen 8000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location /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include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uwsgi_params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uwsgi_pass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unix:///tmp/uwsgi.sock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location /static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alias /app/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staticfiles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daemon off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24715"/>
      </p:ext>
    </p:extLst>
  </p:cSld>
  <p:clrMapOvr>
    <a:masterClrMapping/>
  </p:clrMapOvr>
  <p:transition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EB91-20C6-4817-8744-6108813C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(Optionally) Add a CDN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94DD-7A02-4D69-882C-EFD28570E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868478"/>
          </a:xfrm>
        </p:spPr>
        <p:txBody>
          <a:bodyPr/>
          <a:lstStyle/>
          <a:p>
            <a:r>
              <a:rPr lang="en-US" dirty="0"/>
              <a:t>Create a storage account</a:t>
            </a:r>
          </a:p>
          <a:p>
            <a:r>
              <a:rPr lang="en-US" dirty="0"/>
              <a:t>Connect it to a CDN</a:t>
            </a:r>
          </a:p>
          <a:p>
            <a:r>
              <a:rPr lang="en-US" dirty="0"/>
              <a:t>Set the storage variables in .env</a:t>
            </a:r>
          </a:p>
          <a:p>
            <a:r>
              <a:rPr lang="en-US" dirty="0"/>
              <a:t>In requirements.txt, add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django</a:t>
            </a:r>
            <a:r>
              <a:rPr lang="en-US" sz="2000" dirty="0"/>
              <a:t>-storages[azure]</a:t>
            </a:r>
          </a:p>
          <a:p>
            <a:r>
              <a:rPr lang="en-US" dirty="0"/>
              <a:t>In settings.py: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98052-BEAF-4448-ACF4-C80F671D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09" y="1330041"/>
            <a:ext cx="4293486" cy="29303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8766BA-5771-4EDE-AC49-0AF9E26CBF56}"/>
              </a:ext>
            </a:extLst>
          </p:cNvPr>
          <p:cNvSpPr/>
          <p:nvPr/>
        </p:nvSpPr>
        <p:spPr>
          <a:xfrm>
            <a:off x="922675" y="4407177"/>
            <a:ext cx="11018520" cy="1993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 Configure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django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-storages from environment variables if account name is set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'AZURE_ACCOUNT_NAME'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os.environ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DEFAULT_FILE_STORAGE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storages.backends.azure_storage.AzureStorage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STATICFILES_STORAGE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storages.backends.azure_storage.AzureStorage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AZURE_ACCOUNT_NAME=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os.environ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'AZURE_ACCOUNT_NAME'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AZURE_ACCOUNT_KEY=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os.environ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'AZURE_ACCOUNT_KEY'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AZURE_CONTAINER=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os.environ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'AZURE_CONTAINER'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7355101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949-4D66-415D-8B3F-EEE3AF52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container boundary causes issues for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F8FDC-D5B3-43BE-AB33-168E0267A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r>
              <a:rPr lang="en-US" dirty="0"/>
              <a:t>Re-build the container every time you make a code change</a:t>
            </a:r>
          </a:p>
          <a:p>
            <a:r>
              <a:rPr lang="en-US" dirty="0"/>
              <a:t>Auto-complete may not work if Python or packages not installed locally</a:t>
            </a:r>
          </a:p>
          <a:p>
            <a:r>
              <a:rPr lang="en-US" dirty="0"/>
              <a:t>Debugger not set up to run the app in the container</a:t>
            </a:r>
          </a:p>
          <a:p>
            <a:r>
              <a:rPr lang="en-US" dirty="0"/>
              <a:t>Testing framework not installed in container can’t run the app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0D62AC-69BD-4C36-AB72-454EFC1B5FC2}"/>
              </a:ext>
            </a:extLst>
          </p:cNvPr>
          <p:cNvGrpSpPr/>
          <p:nvPr/>
        </p:nvGrpSpPr>
        <p:grpSpPr>
          <a:xfrm>
            <a:off x="905973" y="3580180"/>
            <a:ext cx="6003822" cy="2820620"/>
            <a:chOff x="1409668" y="3207079"/>
            <a:chExt cx="6003822" cy="28206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5A194C-136F-45FA-9853-93D811C085AD}"/>
                </a:ext>
              </a:extLst>
            </p:cNvPr>
            <p:cNvSpPr/>
            <p:nvPr/>
          </p:nvSpPr>
          <p:spPr bwMode="auto">
            <a:xfrm>
              <a:off x="1409668" y="3614730"/>
              <a:ext cx="1604271" cy="1031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Developer Tools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E95906-F7EB-4C3F-A13D-9ABD954C3DAB}"/>
                </a:ext>
              </a:extLst>
            </p:cNvPr>
            <p:cNvSpPr/>
            <p:nvPr/>
          </p:nvSpPr>
          <p:spPr bwMode="auto">
            <a:xfrm>
              <a:off x="5399176" y="3424098"/>
              <a:ext cx="2014314" cy="202275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DF9608-02B3-4347-AD22-31C8A4198E4B}"/>
                </a:ext>
              </a:extLst>
            </p:cNvPr>
            <p:cNvSpPr/>
            <p:nvPr/>
          </p:nvSpPr>
          <p:spPr bwMode="auto">
            <a:xfrm>
              <a:off x="5984451" y="4177423"/>
              <a:ext cx="1152134" cy="9963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5A898F8-15F3-4861-8400-4CA0702206DA}"/>
                </a:ext>
              </a:extLst>
            </p:cNvPr>
            <p:cNvCxnSpPr/>
            <p:nvPr/>
          </p:nvCxnSpPr>
          <p:spPr>
            <a:xfrm>
              <a:off x="3576219" y="4296679"/>
              <a:ext cx="15890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28197B-A90C-4C8E-982C-57E058543653}"/>
                </a:ext>
              </a:extLst>
            </p:cNvPr>
            <p:cNvSpPr txBox="1"/>
            <p:nvPr/>
          </p:nvSpPr>
          <p:spPr>
            <a:xfrm>
              <a:off x="3709077" y="3207079"/>
              <a:ext cx="1215205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Build/Run</a:t>
              </a:r>
            </a:p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Containers</a:t>
              </a:r>
            </a:p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Locally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FEDF71-742B-45D6-AF86-D874C9164D79}"/>
                </a:ext>
              </a:extLst>
            </p:cNvPr>
            <p:cNvCxnSpPr>
              <a:cxnSpLocks/>
            </p:cNvCxnSpPr>
            <p:nvPr/>
          </p:nvCxnSpPr>
          <p:spPr>
            <a:xfrm>
              <a:off x="3576219" y="5727067"/>
              <a:ext cx="1237081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601AB2-00C6-46B1-BCFF-59B1CD05D8B8}"/>
                </a:ext>
              </a:extLst>
            </p:cNvPr>
            <p:cNvSpPr txBox="1"/>
            <p:nvPr/>
          </p:nvSpPr>
          <p:spPr>
            <a:xfrm>
              <a:off x="3935966" y="4637467"/>
              <a:ext cx="76142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Edit</a:t>
              </a:r>
            </a:p>
            <a:p>
              <a:r>
                <a:rPr lang="en-US" sz="2000" dirty="0">
                  <a:solidFill>
                    <a:srgbClr val="C00000"/>
                  </a:solidFill>
                </a:rPr>
                <a:t>Debug</a:t>
              </a:r>
            </a:p>
            <a:p>
              <a:r>
                <a:rPr lang="en-US" sz="2000" dirty="0">
                  <a:solidFill>
                    <a:srgbClr val="C00000"/>
                  </a:solidFill>
                </a:rPr>
                <a:t>Test</a:t>
              </a:r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4D1AF530-F501-4E03-A3BC-BAA22E81DEE9}"/>
                </a:ext>
              </a:extLst>
            </p:cNvPr>
            <p:cNvSpPr/>
            <p:nvPr/>
          </p:nvSpPr>
          <p:spPr bwMode="auto">
            <a:xfrm rot="2700000">
              <a:off x="4775585" y="5426435"/>
              <a:ext cx="601264" cy="601264"/>
            </a:xfrm>
            <a:prstGeom prst="plus">
              <a:avLst>
                <a:gd name="adj" fmla="val 47482"/>
              </a:avLst>
            </a:prstGeom>
            <a:solidFill>
              <a:schemeClr val="accent2"/>
            </a:solidFill>
            <a:ln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19059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5CB7-D14B-4EF9-8417-3F011B2E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(Bonus) Deploy to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7C004-19C5-4032-BBCF-268BF422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1434370"/>
            <a:ext cx="3832509" cy="20673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50CA-CD7A-40D0-A0D9-8BB51323B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r>
              <a:rPr lang="en-US" dirty="0"/>
              <a:t>Install the Azure App Service extension</a:t>
            </a:r>
          </a:p>
          <a:p>
            <a:r>
              <a:rPr lang="en-US" dirty="0"/>
              <a:t>Run the </a:t>
            </a:r>
            <a:r>
              <a:rPr lang="en-US" b="1" dirty="0"/>
              <a:t>Azure: Sign In </a:t>
            </a:r>
            <a:r>
              <a:rPr lang="en-US" dirty="0"/>
              <a:t>command</a:t>
            </a:r>
          </a:p>
          <a:p>
            <a:r>
              <a:rPr lang="en-US" dirty="0"/>
              <a:t>Push the image to a container registry</a:t>
            </a:r>
          </a:p>
          <a:p>
            <a:r>
              <a:rPr lang="en-US" dirty="0"/>
              <a:t>Deploy image to Azure App Service</a:t>
            </a:r>
          </a:p>
          <a:p>
            <a:r>
              <a:rPr lang="en-US" dirty="0"/>
              <a:t>Upload .env file to apply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CA013-475E-4236-A677-8BC17D2D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0" y="4076498"/>
            <a:ext cx="2271965" cy="2694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93004-5358-40BA-8D83-D162654B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79" y="4076499"/>
            <a:ext cx="5547321" cy="175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B6702-6EE6-4216-9629-D95B530F5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724" y="4076498"/>
            <a:ext cx="3195785" cy="27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72853"/>
      </p:ext>
    </p:extLst>
  </p:cSld>
  <p:clrMapOvr>
    <a:masterClrMapping/>
  </p:clrMapOvr>
  <p:transition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BA96E-587F-4A15-9122-F72EFBC5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72767-D3D9-48BE-8D5C-0CD959F6F2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r>
              <a:rPr lang="en-US" strike="sngStrike" dirty="0"/>
              <a:t>Background</a:t>
            </a:r>
          </a:p>
          <a:p>
            <a:r>
              <a:rPr lang="en-US" strike="sngStrike" dirty="0"/>
              <a:t>Attaching to an existing container</a:t>
            </a:r>
          </a:p>
          <a:p>
            <a:r>
              <a:rPr lang="en-US" strike="sngStrike" dirty="0"/>
              <a:t>Creating a new development container</a:t>
            </a:r>
          </a:p>
          <a:p>
            <a:r>
              <a:rPr lang="en-US" strike="sngStrike" dirty="0"/>
              <a:t>Adding a React front-end</a:t>
            </a:r>
          </a:p>
          <a:p>
            <a:r>
              <a:rPr lang="en-US" strike="sngStrike" dirty="0"/>
              <a:t>Building the production version</a:t>
            </a:r>
          </a:p>
        </p:txBody>
      </p:sp>
    </p:spTree>
    <p:extLst>
      <p:ext uri="{BB962C8B-B14F-4D97-AF65-F5344CB8AC3E}">
        <p14:creationId xmlns:p14="http://schemas.microsoft.com/office/powerpoint/2010/main" val="2013273243"/>
      </p:ext>
    </p:extLst>
  </p:cSld>
  <p:clrMapOvr>
    <a:masterClrMapping/>
  </p:clrMapOvr>
  <p:transition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9746-EE05-49F8-A7FC-975A24B5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 for the latest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ED8F-98AD-4246-81B4-676385A0D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62870"/>
          </a:xfrm>
        </p:spPr>
        <p:txBody>
          <a:bodyPr/>
          <a:lstStyle/>
          <a:p>
            <a:r>
              <a:rPr lang="en-US" dirty="0"/>
              <a:t>For information and updates, visit our blog at:</a:t>
            </a:r>
          </a:p>
          <a:p>
            <a:r>
              <a:rPr lang="en-US" sz="4800" b="1" dirty="0"/>
              <a:t>	aka.ms/</a:t>
            </a:r>
            <a:r>
              <a:rPr lang="en-US" sz="4800" b="1" dirty="0" err="1"/>
              <a:t>pythonblog</a:t>
            </a:r>
            <a:endParaRPr lang="en-US" sz="3200" dirty="0"/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Code + slides: </a:t>
            </a:r>
            <a:r>
              <a:rPr lang="en-US" sz="3200" b="1" dirty="0"/>
              <a:t>aka.ms/</a:t>
            </a:r>
            <a:r>
              <a:rPr lang="en-US" sz="3200" b="1" dirty="0" err="1"/>
              <a:t>djangocon-devcontainer</a:t>
            </a:r>
            <a:endParaRPr lang="en-US" sz="3200" b="1" dirty="0"/>
          </a:p>
          <a:p>
            <a:endParaRPr lang="en-US" sz="3200" dirty="0"/>
          </a:p>
          <a:p>
            <a:r>
              <a:rPr lang="en-US" sz="3200" dirty="0"/>
              <a:t>Follow us on twitter: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qubitron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pythonvscode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5021186"/>
      </p:ext>
    </p:extLst>
  </p:cSld>
  <p:clrMapOvr>
    <a:masterClrMapping/>
  </p:clrMapOvr>
  <p:transition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A1D-6C11-4F6B-874F-8B672C1A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i="1" dirty="0"/>
              <a:t>inside</a:t>
            </a:r>
            <a:r>
              <a:rPr lang="en-US" dirty="0"/>
              <a:t> of containers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C28BB-4FE8-492C-A0CD-D23CAD6C7A10}"/>
              </a:ext>
            </a:extLst>
          </p:cNvPr>
          <p:cNvSpPr/>
          <p:nvPr/>
        </p:nvSpPr>
        <p:spPr bwMode="auto">
          <a:xfrm>
            <a:off x="2192336" y="3125757"/>
            <a:ext cx="1198171" cy="5388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Editor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F6A2E-E422-442B-805E-A79168D121C8}"/>
              </a:ext>
            </a:extLst>
          </p:cNvPr>
          <p:cNvSpPr/>
          <p:nvPr/>
        </p:nvSpPr>
        <p:spPr bwMode="auto">
          <a:xfrm>
            <a:off x="4623916" y="2585035"/>
            <a:ext cx="3690744" cy="283858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B7228-C124-4908-A56D-20B2ECE3F7F6}"/>
              </a:ext>
            </a:extLst>
          </p:cNvPr>
          <p:cNvSpPr/>
          <p:nvPr/>
        </p:nvSpPr>
        <p:spPr bwMode="auto">
          <a:xfrm>
            <a:off x="6904010" y="3520646"/>
            <a:ext cx="1152134" cy="722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27EA7-1FD9-41AB-AD60-BF2F4AF98193}"/>
              </a:ext>
            </a:extLst>
          </p:cNvPr>
          <p:cNvCxnSpPr>
            <a:cxnSpLocks/>
          </p:cNvCxnSpPr>
          <p:nvPr/>
        </p:nvCxnSpPr>
        <p:spPr>
          <a:xfrm>
            <a:off x="3519377" y="3446272"/>
            <a:ext cx="1290991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445754-4AAB-417F-9DE5-2315124C4F92}"/>
              </a:ext>
            </a:extLst>
          </p:cNvPr>
          <p:cNvSpPr txBox="1"/>
          <p:nvPr/>
        </p:nvSpPr>
        <p:spPr>
          <a:xfrm>
            <a:off x="4623916" y="2196718"/>
            <a:ext cx="11410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Dockerfile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04A8FF-A740-4709-A1C1-798A6478FF42}"/>
              </a:ext>
            </a:extLst>
          </p:cNvPr>
          <p:cNvCxnSpPr>
            <a:cxnSpLocks/>
          </p:cNvCxnSpPr>
          <p:nvPr/>
        </p:nvCxnSpPr>
        <p:spPr>
          <a:xfrm>
            <a:off x="8161809" y="3665008"/>
            <a:ext cx="769539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DDAB70-6A5F-4304-B5BE-E5756FDB5081}"/>
              </a:ext>
            </a:extLst>
          </p:cNvPr>
          <p:cNvSpPr txBox="1"/>
          <p:nvPr/>
        </p:nvSpPr>
        <p:spPr>
          <a:xfrm>
            <a:off x="8931348" y="3510734"/>
            <a:ext cx="13930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Does Things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D0EF41-6A67-4606-8267-72D8B46D6D1A}"/>
              </a:ext>
            </a:extLst>
          </p:cNvPr>
          <p:cNvSpPr/>
          <p:nvPr/>
        </p:nvSpPr>
        <p:spPr bwMode="auto">
          <a:xfrm>
            <a:off x="4810369" y="3176305"/>
            <a:ext cx="1532136" cy="877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Editor 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5DD74A-3AF5-4F8C-A738-5203F3909B6F}"/>
              </a:ext>
            </a:extLst>
          </p:cNvPr>
          <p:cNvCxnSpPr>
            <a:cxnSpLocks/>
          </p:cNvCxnSpPr>
          <p:nvPr/>
        </p:nvCxnSpPr>
        <p:spPr>
          <a:xfrm>
            <a:off x="6469288" y="3664623"/>
            <a:ext cx="314284" cy="15388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B62236-E91E-48E3-9CFF-43836D81DC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Some portion of the IDE is running inside of the container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3F25F-23A9-475C-A26B-5B127C28C607}"/>
              </a:ext>
            </a:extLst>
          </p:cNvPr>
          <p:cNvSpPr/>
          <p:nvPr/>
        </p:nvSpPr>
        <p:spPr bwMode="auto">
          <a:xfrm>
            <a:off x="4810368" y="4403341"/>
            <a:ext cx="2082349" cy="877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 Dependencies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5D39C7-D767-49F5-9F4C-8BC7E5D87448}"/>
              </a:ext>
            </a:extLst>
          </p:cNvPr>
          <p:cNvCxnSpPr>
            <a:cxnSpLocks/>
          </p:cNvCxnSpPr>
          <p:nvPr/>
        </p:nvCxnSpPr>
        <p:spPr>
          <a:xfrm>
            <a:off x="5444099" y="4053769"/>
            <a:ext cx="0" cy="32632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53422-9705-400E-BF75-9D03473284CB}"/>
              </a:ext>
            </a:extLst>
          </p:cNvPr>
          <p:cNvSpPr/>
          <p:nvPr/>
        </p:nvSpPr>
        <p:spPr bwMode="auto">
          <a:xfrm>
            <a:off x="6897994" y="2868262"/>
            <a:ext cx="1146857" cy="57184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E1181E-BBE6-47A9-8B43-5CDBEC422DA4}"/>
              </a:ext>
            </a:extLst>
          </p:cNvPr>
          <p:cNvCxnSpPr>
            <a:cxnSpLocks/>
          </p:cNvCxnSpPr>
          <p:nvPr/>
        </p:nvCxnSpPr>
        <p:spPr>
          <a:xfrm flipV="1">
            <a:off x="6469288" y="3302751"/>
            <a:ext cx="314284" cy="20798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89928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949-4D66-415D-8B3F-EEE3AF52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low-tech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F8FDC-D5B3-43BE-AB33-168E0267A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016210"/>
          </a:xfrm>
        </p:spPr>
        <p:txBody>
          <a:bodyPr/>
          <a:lstStyle/>
          <a:p>
            <a:r>
              <a:rPr lang="en-US" dirty="0"/>
              <a:t>docker run -it --name python-</a:t>
            </a:r>
            <a:r>
              <a:rPr lang="en-US" dirty="0" err="1"/>
              <a:t>devbox</a:t>
            </a:r>
            <a:r>
              <a:rPr lang="en-US" dirty="0"/>
              <a:t> python bash</a:t>
            </a:r>
          </a:p>
          <a:p>
            <a:endParaRPr lang="en-US" dirty="0"/>
          </a:p>
          <a:p>
            <a:r>
              <a:rPr lang="en-US" dirty="0"/>
              <a:t>apt-get update</a:t>
            </a:r>
          </a:p>
          <a:p>
            <a:r>
              <a:rPr lang="en-US" dirty="0"/>
              <a:t>apt-get install vim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51C4-636E-46A2-BA43-28E9A8265D80}"/>
              </a:ext>
            </a:extLst>
          </p:cNvPr>
          <p:cNvSpPr txBox="1"/>
          <p:nvPr/>
        </p:nvSpPr>
        <p:spPr>
          <a:xfrm>
            <a:off x="4154214" y="6400800"/>
            <a:ext cx="55864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Containerized Debian development environment!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7EDE5-FD5C-49EC-B167-BFE23171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214" y="2460731"/>
            <a:ext cx="7859109" cy="3868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1482A-DE94-47B3-8703-A4DE5AF79B04}"/>
              </a:ext>
            </a:extLst>
          </p:cNvPr>
          <p:cNvSpPr txBox="1"/>
          <p:nvPr/>
        </p:nvSpPr>
        <p:spPr>
          <a:xfrm>
            <a:off x="9359901" y="2838203"/>
            <a:ext cx="76142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Edit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Run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Debug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BB4748-FE55-4E9F-8FCD-9F3620208FDD}"/>
              </a:ext>
            </a:extLst>
          </p:cNvPr>
          <p:cNvCxnSpPr/>
          <p:nvPr/>
        </p:nvCxnSpPr>
        <p:spPr>
          <a:xfrm flipH="1">
            <a:off x="7873340" y="2961418"/>
            <a:ext cx="1294411" cy="0"/>
          </a:xfrm>
          <a:prstGeom prst="straightConnector1">
            <a:avLst/>
          </a:prstGeom>
          <a:ln>
            <a:solidFill>
              <a:schemeClr val="bg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3963BF-C74D-409E-97E7-79C04D0CC98B}"/>
              </a:ext>
            </a:extLst>
          </p:cNvPr>
          <p:cNvCxnSpPr/>
          <p:nvPr/>
        </p:nvCxnSpPr>
        <p:spPr>
          <a:xfrm flipH="1">
            <a:off x="7873340" y="3299868"/>
            <a:ext cx="1294411" cy="0"/>
          </a:xfrm>
          <a:prstGeom prst="straightConnector1">
            <a:avLst/>
          </a:prstGeom>
          <a:ln>
            <a:solidFill>
              <a:schemeClr val="bg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0A869D-BA4F-4F15-85FF-A5D87332B1C3}"/>
              </a:ext>
            </a:extLst>
          </p:cNvPr>
          <p:cNvCxnSpPr>
            <a:cxnSpLocks/>
          </p:cNvCxnSpPr>
          <p:nvPr/>
        </p:nvCxnSpPr>
        <p:spPr>
          <a:xfrm flipH="1">
            <a:off x="8520545" y="3584876"/>
            <a:ext cx="647207" cy="0"/>
          </a:xfrm>
          <a:prstGeom prst="straightConnector1">
            <a:avLst/>
          </a:prstGeom>
          <a:ln>
            <a:solidFill>
              <a:schemeClr val="bg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11961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949-4D66-415D-8B3F-EEE3AF52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neat! But there’s problems…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F8FDC-D5B3-43BE-AB33-168E0267A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r>
              <a:rPr lang="en-US" dirty="0"/>
              <a:t>Have to remember all these docker commands</a:t>
            </a:r>
          </a:p>
          <a:p>
            <a:r>
              <a:rPr lang="en-US" dirty="0"/>
              <a:t>Limited to only command line developer tools (git, </a:t>
            </a:r>
            <a:r>
              <a:rPr lang="en-US" dirty="0" err="1"/>
              <a:t>pdb</a:t>
            </a:r>
            <a:r>
              <a:rPr lang="en-US" dirty="0"/>
              <a:t>, vim)</a:t>
            </a:r>
          </a:p>
          <a:p>
            <a:r>
              <a:rPr lang="en-US" dirty="0"/>
              <a:t>Code will disappear as soon as the container stops</a:t>
            </a:r>
          </a:p>
          <a:p>
            <a:r>
              <a:rPr lang="en-US" dirty="0"/>
              <a:t>Can’t access web sites hosted 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8105756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06E2BC-0989-BD41-AF1E-1A12CCF7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39" y="431157"/>
            <a:ext cx="9343643" cy="553998"/>
          </a:xfrm>
        </p:spPr>
        <p:txBody>
          <a:bodyPr/>
          <a:lstStyle/>
          <a:p>
            <a:r>
              <a:rPr lang="en-US" dirty="0">
                <a:solidFill>
                  <a:srgbClr val="0178CF"/>
                </a:solidFill>
              </a:rPr>
              <a:t>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AF833-BA35-8B48-8ADC-19DAFA64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507" y="2135594"/>
            <a:ext cx="1922131" cy="1153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3EA3A-4B8A-B647-BA6E-7B75FB2E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71" y="3550145"/>
            <a:ext cx="1937509" cy="1153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77047-1F4C-AB40-A307-5509972C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922" y="4978891"/>
            <a:ext cx="1922131" cy="11532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F992CF-8AD6-CA41-AB00-88AF7F0C4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94" y="1283612"/>
            <a:ext cx="5767717" cy="37270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83929C-4994-CC4E-9CCD-9CA296176A13}"/>
              </a:ext>
            </a:extLst>
          </p:cNvPr>
          <p:cNvSpPr/>
          <p:nvPr/>
        </p:nvSpPr>
        <p:spPr>
          <a:xfrm>
            <a:off x="546463" y="4903048"/>
            <a:ext cx="54262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Free, cross-platform, open source</a:t>
            </a:r>
          </a:p>
          <a:p>
            <a:r>
              <a:rPr lang="en-US" sz="2800" dirty="0"/>
              <a:t>Fast and lightweight</a:t>
            </a:r>
          </a:p>
          <a:p>
            <a:r>
              <a:rPr lang="en-US" sz="2800" dirty="0"/>
              <a:t>Rich extension ecosystem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9A40E-230B-B14E-AB3E-81CBEA18BA04}"/>
              </a:ext>
            </a:extLst>
          </p:cNvPr>
          <p:cNvSpPr/>
          <p:nvPr/>
        </p:nvSpPr>
        <p:spPr>
          <a:xfrm>
            <a:off x="9429649" y="2450623"/>
            <a:ext cx="2769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IntelliSense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33882-E3B5-6C47-B16B-E51AB232F05D}"/>
              </a:ext>
            </a:extLst>
          </p:cNvPr>
          <p:cNvSpPr/>
          <p:nvPr/>
        </p:nvSpPr>
        <p:spPr>
          <a:xfrm>
            <a:off x="9429649" y="3814228"/>
            <a:ext cx="2769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Debugging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ACF203-1321-074F-A272-985D8AD64854}"/>
              </a:ext>
            </a:extLst>
          </p:cNvPr>
          <p:cNvSpPr/>
          <p:nvPr/>
        </p:nvSpPr>
        <p:spPr>
          <a:xfrm>
            <a:off x="9429649" y="5293920"/>
            <a:ext cx="2769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Source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6DC53-F44D-8849-949C-011BAA944529}"/>
              </a:ext>
            </a:extLst>
          </p:cNvPr>
          <p:cNvSpPr/>
          <p:nvPr/>
        </p:nvSpPr>
        <p:spPr>
          <a:xfrm>
            <a:off x="6096000" y="1220128"/>
            <a:ext cx="6055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Built-in JavaScript/TypeScript support</a:t>
            </a:r>
          </a:p>
        </p:txBody>
      </p:sp>
      <p:pic>
        <p:nvPicPr>
          <p:cNvPr id="1026" name="Picture 2" descr="Image result for visual studio code logo&quot;">
            <a:extLst>
              <a:ext uri="{FF2B5EF4-FFF2-40B4-BE49-F238E27FC236}">
                <a16:creationId xmlns:a16="http://schemas.microsoft.com/office/drawing/2014/main" id="{ADCCE963-D52B-44AA-B138-0AFAB89B6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4" y="176722"/>
            <a:ext cx="1062868" cy="106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3268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1C374665AF2A4699970CCB977D12D2" ma:contentTypeVersion="9" ma:contentTypeDescription="Create a new document." ma:contentTypeScope="" ma:versionID="386e5d94d8f623cf8cd4505c9f8494b0">
  <xsd:schema xmlns:xsd="http://www.w3.org/2001/XMLSchema" xmlns:xs="http://www.w3.org/2001/XMLSchema" xmlns:p="http://schemas.microsoft.com/office/2006/metadata/properties" xmlns:ns3="3b2816dd-2856-4aa1-8a8f-e3c7903b81e4" xmlns:ns4="c5708b29-14a6-47f1-813f-aa353efdd28c" targetNamespace="http://schemas.microsoft.com/office/2006/metadata/properties" ma:root="true" ma:fieldsID="ba63446c9d3cd9530dc8f7f4474c7e4f" ns3:_="" ns4:_="">
    <xsd:import namespace="3b2816dd-2856-4aa1-8a8f-e3c7903b81e4"/>
    <xsd:import namespace="c5708b29-14a6-47f1-813f-aa353efdd2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816dd-2856-4aa1-8a8f-e3c7903b81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08b29-14a6-47f1-813f-aa353efdd2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3b2816dd-2856-4aa1-8a8f-e3c7903b81e4">alispe@microsoft.com</LastSharedByUser>
    <SharedWithUsers xmlns="3b2816dd-2856-4aa1-8a8f-e3c7903b81e4">
      <UserInfo>
        <DisplayName>Haishi Bai</DisplayName>
        <AccountId>1677</AccountId>
        <AccountType/>
      </UserInfo>
    </SharedWithUsers>
    <LastSharedByTime xmlns="3b2816dd-2856-4aa1-8a8f-e3c7903b81e4">2018-03-23T07:19:24+00:00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ED7955-7FB6-4663-B333-6D0DC4526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2816dd-2856-4aa1-8a8f-e3c7903b81e4"/>
    <ds:schemaRef ds:uri="c5708b29-14a6-47f1-813f-aa353efdd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3b2816dd-2856-4aa1-8a8f-e3c7903b81e4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17414</TotalTime>
  <Words>2969</Words>
  <Application>Microsoft Office PowerPoint</Application>
  <PresentationFormat>Widescreen</PresentationFormat>
  <Paragraphs>451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5-50195_Microsoft_Build_Template</vt:lpstr>
      <vt:lpstr>Creating a containerized  Django + React + PostgreSQL development environment</vt:lpstr>
      <vt:lpstr>Building an app using Docker and Visual Studio Code</vt:lpstr>
      <vt:lpstr>Developing with containers</vt:lpstr>
      <vt:lpstr>Additional benefit: easily acquire dev dependencies</vt:lpstr>
      <vt:lpstr>Tradeoff: container boundary causes issues for tools</vt:lpstr>
      <vt:lpstr>Developing inside of containers</vt:lpstr>
      <vt:lpstr>A low-tech example…</vt:lpstr>
      <vt:lpstr>That’s neat! But there’s problems…</vt:lpstr>
      <vt:lpstr>Visual Studio Code</vt:lpstr>
      <vt:lpstr>Python Extension</vt:lpstr>
      <vt:lpstr>Visual Studio Code Remote</vt:lpstr>
      <vt:lpstr>Benefits of this approach</vt:lpstr>
      <vt:lpstr>Steps</vt:lpstr>
      <vt:lpstr>Attaching to an existing container  with Visual Studio Code</vt:lpstr>
      <vt:lpstr>Install Visual Studio Code Extensions</vt:lpstr>
      <vt:lpstr>Attach to this container with VS Code!</vt:lpstr>
      <vt:lpstr>Running and Debugging a Single File</vt:lpstr>
      <vt:lpstr>That’s neat! But there’s still problems…</vt:lpstr>
      <vt:lpstr>Creating a new development container with Visual Studio Code</vt:lpstr>
      <vt:lpstr>Create a new dev container using VS Code</vt:lpstr>
      <vt:lpstr>Steps to create a new dev container</vt:lpstr>
      <vt:lpstr>Create a Django app</vt:lpstr>
      <vt:lpstr>Create a Django app</vt:lpstr>
      <vt:lpstr>Run the app</vt:lpstr>
      <vt:lpstr>Setting up git</vt:lpstr>
      <vt:lpstr>Configure debugger</vt:lpstr>
      <vt:lpstr>Open a psql command prompt</vt:lpstr>
      <vt:lpstr>Add REST API backend</vt:lpstr>
      <vt:lpstr>Add code to serialize users and groups</vt:lpstr>
      <vt:lpstr>Add views that implement the APIs:</vt:lpstr>
      <vt:lpstr>Add url routing rules:</vt:lpstr>
      <vt:lpstr>Configure Tests</vt:lpstr>
      <vt:lpstr>Add a formatter</vt:lpstr>
      <vt:lpstr>Adding a react front-end</vt:lpstr>
      <vt:lpstr>Add node to the container</vt:lpstr>
      <vt:lpstr>Create a new react app</vt:lpstr>
      <vt:lpstr>Forward port 3000 for the node development server</vt:lpstr>
      <vt:lpstr>Edit code and reload</vt:lpstr>
      <vt:lpstr>Now let’s call the back-end API!</vt:lpstr>
      <vt:lpstr>Add some react code in frontend/src/App.js</vt:lpstr>
      <vt:lpstr>Create a build of the frontend</vt:lpstr>
      <vt:lpstr>Add code to render front-end from build folder:</vt:lpstr>
      <vt:lpstr>Building it for production</vt:lpstr>
      <vt:lpstr>Add production dockerfiles to workspace</vt:lpstr>
      <vt:lpstr>.env file for secrets/connection strings</vt:lpstr>
      <vt:lpstr>Production Dockerfile</vt:lpstr>
      <vt:lpstr>uwgi.ini</vt:lpstr>
      <vt:lpstr>nginx.conf</vt:lpstr>
      <vt:lpstr>(Optionally) Add a CDN</vt:lpstr>
      <vt:lpstr>(Bonus) Deploy to Azure</vt:lpstr>
      <vt:lpstr>Steps</vt:lpstr>
      <vt:lpstr>Follow us for the latest updates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&lt;Presentations title&gt;</dc:title>
  <dc:subject>Microsoft Build</dc:subject>
  <dc:creator>&lt;Speaker Name&gt;</dc:creator>
  <cp:keywords>Microsoft Build</cp:keywords>
  <dc:description/>
  <cp:lastModifiedBy>Dan Taylor (VS)</cp:lastModifiedBy>
  <cp:revision>65</cp:revision>
  <dcterms:created xsi:type="dcterms:W3CDTF">2018-02-03T21:16:38Z</dcterms:created>
  <dcterms:modified xsi:type="dcterms:W3CDTF">2019-10-27T23:47:42Z</dcterms:modified>
  <cp:category>Microsoft Build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0x010100EA1C374665AF2A4699970CCB977D12D2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20;#Washington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19;#Seattle|54f46ed2-c77e-4a59-b182-a4171fdb0d11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TaxKeyword">
    <vt:lpwstr>42;#Microsoft Build|98156d08-f86c-467a-ad79-de9e9c534df7</vt:lpwstr>
  </property>
  <property fmtid="{D5CDD505-2E9C-101B-9397-08002B2CF9AE}" pid="21" name="Event Name">
    <vt:lpwstr>45;#Build|58542b36-5bf5-46a6-a53f-a41fb7a73785</vt:lpwstr>
  </property>
  <property fmtid="{D5CDD505-2E9C-101B-9397-08002B2CF9AE}" pid="22" name="Audience1">
    <vt:lpwstr/>
  </property>
</Properties>
</file>