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302" r:id="rId2"/>
    <p:sldId id="303" r:id="rId3"/>
    <p:sldId id="257" r:id="rId4"/>
    <p:sldId id="300" r:id="rId5"/>
    <p:sldId id="280" r:id="rId6"/>
    <p:sldId id="299" r:id="rId7"/>
    <p:sldId id="281" r:id="rId8"/>
    <p:sldId id="301" r:id="rId9"/>
    <p:sldId id="282" r:id="rId10"/>
    <p:sldId id="296" r:id="rId11"/>
    <p:sldId id="298" r:id="rId12"/>
    <p:sldId id="291" r:id="rId13"/>
    <p:sldId id="304" r:id="rId14"/>
    <p:sldId id="295" r:id="rId15"/>
    <p:sldId id="294" r:id="rId16"/>
    <p:sldId id="293" r:id="rId17"/>
    <p:sldId id="292" r:id="rId18"/>
    <p:sldId id="283" r:id="rId19"/>
    <p:sldId id="284" r:id="rId20"/>
    <p:sldId id="286" r:id="rId21"/>
    <p:sldId id="287" r:id="rId22"/>
    <p:sldId id="288" r:id="rId23"/>
    <p:sldId id="290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1" autoAdjust="0"/>
    <p:restoredTop sz="79953" autoAdjust="0"/>
  </p:normalViewPr>
  <p:slideViewPr>
    <p:cSldViewPr snapToGrid="0" showGuides="1">
      <p:cViewPr varScale="1">
        <p:scale>
          <a:sx n="74" d="100"/>
          <a:sy n="74" d="100"/>
        </p:scale>
        <p:origin x="96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9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“When inventor meets IOT”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//…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welcome, to the era of IOT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 (JTAG)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direct value to team, by example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Shared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Contract Identified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Work Selection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Project ramp (remote site visits, project acclimate, Arduino explore)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identification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Bare metal investigation, ESP32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Revisioning formalization &amp; team sharing (GitHub)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Project &amp; documentation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Schematics &amp; project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Board architecture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forward 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7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DTECTS Board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Ergsense, Contract Work 2017</a:t>
            </a:r>
          </a:p>
          <a:p>
            <a:pPr algn="r"/>
            <a:r>
              <a:rPr lang="en-US" dirty="0"/>
              <a:t>Justin Reina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D3E10F2-8CD0-4E5B-BC44-7816720C1F4C}"/>
              </a:ext>
            </a:extLst>
          </p:cNvPr>
          <p:cNvSpPr txBox="1"/>
          <p:nvPr/>
        </p:nvSpPr>
        <p:spPr>
          <a:xfrm>
            <a:off x="6607593" y="1805006"/>
            <a:ext cx="448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schematic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 Net Name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Non-modularized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 Cleanup</a:t>
            </a:r>
            <a:endParaRPr lang="en-US" sz="4400" dirty="0"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DF3C5-6BAE-43D5-9F54-A88CBD26A09E}"/>
              </a:ext>
            </a:extLst>
          </p:cNvPr>
          <p:cNvSpPr/>
          <p:nvPr/>
        </p:nvSpPr>
        <p:spPr>
          <a:xfrm>
            <a:off x="9583858" y="4425671"/>
            <a:ext cx="1754702" cy="1515643"/>
          </a:xfrm>
          <a:prstGeom prst="roundRect">
            <a:avLst>
              <a:gd name="adj" fmla="val 678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7518" t="-63726" r="-73271" b="-66708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0E3D96-0326-48A3-A678-E8FFC82FA1F9}"/>
              </a:ext>
            </a:extLst>
          </p:cNvPr>
          <p:cNvCxnSpPr>
            <a:cxnSpLocks/>
          </p:cNvCxnSpPr>
          <p:nvPr/>
        </p:nvCxnSpPr>
        <p:spPr>
          <a:xfrm>
            <a:off x="5743575" y="2705100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A016E9-BC05-4619-A2D7-33B1F5C56592}"/>
              </a:ext>
            </a:extLst>
          </p:cNvPr>
          <p:cNvGrpSpPr/>
          <p:nvPr/>
        </p:nvGrpSpPr>
        <p:grpSpPr>
          <a:xfrm>
            <a:off x="2095499" y="1533525"/>
            <a:ext cx="3524251" cy="5069697"/>
            <a:chOff x="2095499" y="1533525"/>
            <a:chExt cx="3524251" cy="506969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EA9522-DD76-4838-8E1B-B879BE304CFE}"/>
                </a:ext>
              </a:extLst>
            </p:cNvPr>
            <p:cNvSpPr/>
            <p:nvPr/>
          </p:nvSpPr>
          <p:spPr>
            <a:xfrm>
              <a:off x="2095499" y="1533525"/>
              <a:ext cx="3524251" cy="4629150"/>
            </a:xfrm>
            <a:prstGeom prst="roundRect">
              <a:avLst>
                <a:gd name="adj" fmla="val 678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9416" t="-12533" r="-79956" b="-96658"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1CE1D7-FC9E-4ED3-A7C1-75BA90F9DF03}"/>
                </a:ext>
              </a:extLst>
            </p:cNvPr>
            <p:cNvSpPr txBox="1"/>
            <p:nvPr/>
          </p:nvSpPr>
          <p:spPr>
            <a:xfrm>
              <a:off x="2592925" y="6233890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DTECTS 0.3C (2016)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22EE57-938E-4370-80EA-ACD40A2F2FC6}"/>
              </a:ext>
            </a:extLst>
          </p:cNvPr>
          <p:cNvGrpSpPr/>
          <p:nvPr/>
        </p:nvGrpSpPr>
        <p:grpSpPr>
          <a:xfrm>
            <a:off x="6519327" y="1533525"/>
            <a:ext cx="4168993" cy="2895977"/>
            <a:chOff x="6519327" y="1533525"/>
            <a:chExt cx="4168993" cy="28959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D0A0FA-19D2-4D0C-8FA2-91CC7B43BAB7}"/>
                </a:ext>
              </a:extLst>
            </p:cNvPr>
            <p:cNvSpPr/>
            <p:nvPr/>
          </p:nvSpPr>
          <p:spPr>
            <a:xfrm>
              <a:off x="6519327" y="1533525"/>
              <a:ext cx="4168993" cy="2530475"/>
            </a:xfrm>
            <a:prstGeom prst="roundRect">
              <a:avLst>
                <a:gd name="adj" fmla="val 6780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3444" t="-27185" r="-47659" b="-29874"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9DC648-D826-45C9-A957-9654FB25919E}"/>
                </a:ext>
              </a:extLst>
            </p:cNvPr>
            <p:cNvSpPr txBox="1"/>
            <p:nvPr/>
          </p:nvSpPr>
          <p:spPr>
            <a:xfrm>
              <a:off x="7187440" y="4060170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DTECTS 1.0C (2017)</a:t>
              </a:r>
            </a:p>
          </p:txBody>
        </p:sp>
      </p:grp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7AA04C8-574A-42A5-BC21-89AE4E6F3F47}"/>
              </a:ext>
            </a:extLst>
          </p:cNvPr>
          <p:cNvSpPr/>
          <p:nvPr/>
        </p:nvSpPr>
        <p:spPr>
          <a:xfrm rot="3540344">
            <a:off x="9509603" y="4134085"/>
            <a:ext cx="493243" cy="105848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1E6EAF-66F4-4825-880D-27388A747EB8}"/>
              </a:ext>
            </a:extLst>
          </p:cNvPr>
          <p:cNvSpPr txBox="1">
            <a:spLocks/>
          </p:cNvSpPr>
          <p:nvPr/>
        </p:nvSpPr>
        <p:spPr>
          <a:xfrm>
            <a:off x="12512699" y="178904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“How you started the discussion, how do we move past Arduino?”</a:t>
            </a:r>
          </a:p>
          <a:p>
            <a:r>
              <a:rPr lang="en-US" dirty="0"/>
              <a:t>“As long as I’m involved we’re in idea generation. This happens”</a:t>
            </a:r>
          </a:p>
          <a:p>
            <a:endParaRPr lang="en-US" dirty="0"/>
          </a:p>
          <a:p>
            <a:r>
              <a:rPr lang="en-US" dirty="0"/>
              <a:t>Roadmap established without path to market</a:t>
            </a:r>
          </a:p>
          <a:p>
            <a:pPr lvl="1"/>
            <a:r>
              <a:rPr lang="en-US" dirty="0"/>
              <a:t>Focus &amp; clarity needed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88024-C344-4B45-9C3A-1324045659CB}"/>
              </a:ext>
            </a:extLst>
          </p:cNvPr>
          <p:cNvSpPr txBox="1"/>
          <p:nvPr/>
        </p:nvSpPr>
        <p:spPr>
          <a:xfrm>
            <a:off x="3024007" y="2927467"/>
            <a:ext cx="61439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“How do we move past Arduino?”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6B4D7-9B3C-479C-B073-497249ED83C7}"/>
              </a:ext>
            </a:extLst>
          </p:cNvPr>
          <p:cNvSpPr txBox="1"/>
          <p:nvPr/>
        </p:nvSpPr>
        <p:spPr>
          <a:xfrm>
            <a:off x="2134461" y="2573523"/>
            <a:ext cx="7923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“As long as I’m involved, we’re in idea generation. This happens”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7EA2D8-AF83-4E31-90DB-84403D4E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Digital Tracking of Electrical Current &amp; Transducers Solution </a:t>
            </a:r>
            <a:r>
              <a:rPr lang="en-US" b="1" dirty="0"/>
              <a:t>(DTECTS)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The edge analytics solution, for continuous commissioning and monitoring of fault detection for electric motor &amp; power transformer assets</a:t>
            </a:r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Embedded Design Work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</a:t>
            </a:r>
          </a:p>
          <a:p>
            <a:pPr lvl="1"/>
            <a:r>
              <a:rPr lang="en-US" dirty="0"/>
              <a:t>Firmware Architecture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Stabilization</a:t>
            </a:r>
          </a:p>
          <a:p>
            <a:pPr lvl="1"/>
            <a:r>
              <a:rPr lang="en-US" dirty="0"/>
              <a:t>Design Simplification</a:t>
            </a:r>
          </a:p>
          <a:p>
            <a:pPr lvl="1"/>
            <a:r>
              <a:rPr lang="en-US" dirty="0"/>
              <a:t>Path to Market</a:t>
            </a:r>
          </a:p>
        </p:txBody>
      </p:sp>
    </p:spTree>
    <p:extLst>
      <p:ext uri="{BB962C8B-B14F-4D97-AF65-F5344CB8AC3E}">
        <p14:creationId xmlns:p14="http://schemas.microsoft.com/office/powerpoint/2010/main" val="3903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Path identification</a:t>
            </a:r>
          </a:p>
          <a:p>
            <a:pPr lvl="1"/>
            <a:r>
              <a:rPr lang="en-US" dirty="0"/>
              <a:t>Bare-metal investigate</a:t>
            </a:r>
          </a:p>
          <a:p>
            <a:pPr lvl="1"/>
            <a:r>
              <a:rPr lang="en-US" dirty="0"/>
              <a:t>Standardized design practices?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Standardization</a:t>
            </a:r>
          </a:p>
          <a:p>
            <a:pPr lvl="1"/>
            <a:r>
              <a:rPr lang="en-US" dirty="0"/>
              <a:t>Revisioning (multiple repositories)</a:t>
            </a:r>
          </a:p>
          <a:p>
            <a:pPr lvl="1"/>
            <a:r>
              <a:rPr lang="en-US" dirty="0"/>
              <a:t>Schematics (modularization, consistency)</a:t>
            </a:r>
          </a:p>
          <a:p>
            <a:pPr lvl="1"/>
            <a:r>
              <a:rPr lang="en-US" dirty="0"/>
              <a:t>Board (features, design flexibility)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a Path Forward</a:t>
            </a:r>
          </a:p>
          <a:p>
            <a:pPr lvl="1"/>
            <a:r>
              <a:rPr lang="en-US" dirty="0"/>
              <a:t>Standardization &amp; Organization</a:t>
            </a:r>
          </a:p>
          <a:p>
            <a:pPr lvl="1"/>
            <a:r>
              <a:rPr lang="en-US" dirty="0"/>
              <a:t>Clarity of Communications &amp;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Features Added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Jumpers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4B131-81B1-4E4E-8E3B-F6E7360D48EA}"/>
              </a:ext>
            </a:extLst>
          </p:cNvPr>
          <p:cNvSpPr/>
          <p:nvPr/>
        </p:nvSpPr>
        <p:spPr>
          <a:xfrm>
            <a:off x="7590730" y="1451113"/>
            <a:ext cx="2773181" cy="320333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258" r="-16667" b="-3628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47CB2-726B-40E0-B489-C19B42E6FDCE}"/>
              </a:ext>
            </a:extLst>
          </p:cNvPr>
          <p:cNvSpPr/>
          <p:nvPr/>
        </p:nvSpPr>
        <p:spPr>
          <a:xfrm rot="19586404">
            <a:off x="6798316" y="3201474"/>
            <a:ext cx="2864405" cy="72136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F3A24-E010-42DC-B0A8-C0466906FFC7}"/>
              </a:ext>
            </a:extLst>
          </p:cNvPr>
          <p:cNvSpPr/>
          <p:nvPr/>
        </p:nvSpPr>
        <p:spPr>
          <a:xfrm>
            <a:off x="8710870" y="1543591"/>
            <a:ext cx="1764090" cy="128089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B6953B-3A45-4F86-B849-F73505B9D537}"/>
              </a:ext>
            </a:extLst>
          </p:cNvPr>
          <p:cNvSpPr txBox="1">
            <a:spLocks/>
          </p:cNvSpPr>
          <p:nvPr/>
        </p:nvSpPr>
        <p:spPr>
          <a:xfrm>
            <a:off x="2589211" y="145111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</a:t>
            </a:r>
          </a:p>
          <a:p>
            <a:pPr lvl="1"/>
            <a:r>
              <a:rPr lang="en-US" b="1" dirty="0"/>
              <a:t>Jumpers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90AE53-6D11-41D4-AB9A-1C8592FB9E5D}"/>
              </a:ext>
            </a:extLst>
          </p:cNvPr>
          <p:cNvSpPr txBox="1">
            <a:spLocks/>
          </p:cNvSpPr>
          <p:nvPr/>
        </p:nvSpPr>
        <p:spPr>
          <a:xfrm>
            <a:off x="2589211" y="145111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</a:t>
            </a:r>
          </a:p>
          <a:p>
            <a:pPr lvl="1"/>
            <a:r>
              <a:rPr lang="en-US" dirty="0"/>
              <a:t>Jumpers	</a:t>
            </a:r>
          </a:p>
          <a:p>
            <a:pPr lvl="1"/>
            <a:r>
              <a:rPr lang="en-US" b="1" dirty="0"/>
              <a:t>Serial Port</a:t>
            </a:r>
          </a:p>
          <a:p>
            <a:pPr lvl="1"/>
            <a:r>
              <a:rPr lang="en-US" dirty="0"/>
              <a:t>JTAG Port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0E7A6-2142-40F2-9A2C-569620533CB7}"/>
              </a:ext>
            </a:extLst>
          </p:cNvPr>
          <p:cNvSpPr txBox="1"/>
          <p:nvPr/>
        </p:nvSpPr>
        <p:spPr>
          <a:xfrm>
            <a:off x="7922383" y="474692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DTECTS 1.0 (2017)</a:t>
            </a:r>
          </a:p>
        </p:txBody>
      </p:sp>
    </p:spTree>
    <p:extLst>
      <p:ext uri="{BB962C8B-B14F-4D97-AF65-F5344CB8AC3E}">
        <p14:creationId xmlns:p14="http://schemas.microsoft.com/office/powerpoint/2010/main" val="24814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0" animBg="1"/>
      <p:bldP spid="9" grpId="0"/>
      <p:bldP spid="9" grpId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704</TotalTime>
  <Words>1283</Words>
  <Application>Microsoft Office PowerPoint</Application>
  <PresentationFormat>Widescreen</PresentationFormat>
  <Paragraphs>327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Wisp</vt:lpstr>
      <vt:lpstr>DTECTS Board Design</vt:lpstr>
      <vt:lpstr>PowerPoint Presentation</vt:lpstr>
      <vt:lpstr>Digital Tracking of Electrical Current &amp; Transducers Solution (DTECTS)</vt:lpstr>
      <vt:lpstr>Customer Request</vt:lpstr>
      <vt:lpstr>Feather Opportunities</vt:lpstr>
      <vt:lpstr>Work Performed</vt:lpstr>
      <vt:lpstr>Design Procedure (2)</vt:lpstr>
      <vt:lpstr>Features Added</vt:lpstr>
      <vt:lpstr>Development Methodology (3)</vt:lpstr>
      <vt:lpstr>Development Methodology (3)</vt:lpstr>
      <vt:lpstr>DTECTS Project Layout</vt:lpstr>
      <vt:lpstr>DTECTS Schematic</vt:lpstr>
      <vt:lpstr>DTECTS Schematic Cleanup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92</cp:revision>
  <dcterms:created xsi:type="dcterms:W3CDTF">2018-07-25T19:01:16Z</dcterms:created>
  <dcterms:modified xsi:type="dcterms:W3CDTF">2018-07-26T17:49:59Z</dcterms:modified>
</cp:coreProperties>
</file>