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302" r:id="rId2"/>
    <p:sldId id="303" r:id="rId3"/>
    <p:sldId id="257" r:id="rId4"/>
    <p:sldId id="300" r:id="rId5"/>
    <p:sldId id="280" r:id="rId6"/>
    <p:sldId id="299" r:id="rId7"/>
    <p:sldId id="281" r:id="rId8"/>
    <p:sldId id="301" r:id="rId9"/>
    <p:sldId id="282" r:id="rId10"/>
    <p:sldId id="296" r:id="rId11"/>
    <p:sldId id="298" r:id="rId12"/>
    <p:sldId id="291" r:id="rId13"/>
    <p:sldId id="295" r:id="rId14"/>
    <p:sldId id="294" r:id="rId15"/>
    <p:sldId id="293" r:id="rId16"/>
    <p:sldId id="292" r:id="rId17"/>
    <p:sldId id="283" r:id="rId18"/>
    <p:sldId id="284" r:id="rId19"/>
    <p:sldId id="286" r:id="rId20"/>
    <p:sldId id="287" r:id="rId21"/>
    <p:sldId id="288" r:id="rId22"/>
    <p:sldId id="290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7" autoAdjust="0"/>
    <p:restoredTop sz="95545" autoAdjust="0"/>
  </p:normalViewPr>
  <p:slideViewPr>
    <p:cSldViewPr snapToGrid="0" showGuides="1">
      <p:cViewPr>
        <p:scale>
          <a:sx n="100" d="100"/>
          <a:sy n="100" d="100"/>
        </p:scale>
        <p:origin x="-1579" y="-2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39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9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3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Uniform naming schema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Consistent, uniform symbols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Complete silkscreen &amp; outline markup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6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part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Clean selection and placement for external I/O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flexibility for future expansion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3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6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“When inventor meets IOT”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//…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welcome, to the era of IOT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22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</a:t>
            </a:r>
            <a:r>
              <a:rPr lang="en-US" dirty="0" err="1"/>
              <a:t>PlatformIO</a:t>
            </a:r>
            <a:r>
              <a:rPr lang="en-US" dirty="0"/>
              <a:t>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 (JTAG)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direct value to team, by example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Shared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Contract Identified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Work Selection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2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feather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 (DTECTS)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simple motor interface to monitor performance, detect status &amp; alert</a:t>
            </a:r>
            <a:r>
              <a:rPr lang="en-US" baseline="0" dirty="0"/>
              <a:t> on performance error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Includes wireless interfaces, multiple sensing options, battery &amp; web interfaces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Feather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Selected for ability</a:t>
            </a:r>
            <a:r>
              <a:rPr lang="en-US" baseline="0" dirty="0"/>
              <a:t> to express ideas, test viability and begin PoC development by upper </a:t>
            </a:r>
            <a:r>
              <a:rPr lang="en-US" baseline="0" dirty="0" err="1"/>
              <a:t>mgmt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Allowed Tomm to generate working unit with market prospect quickly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Enabled generation by one person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Feather Benefits for DTECTS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Wide range of reference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Clean IO interface for DTECTS socket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Simple operating conditions (power, stable IO)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Highly Debuggable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Project ramp (remote site visits, project acclimate, Arduino explore)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identification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Bare metal investigation, ESP32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…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Revisioning formalization &amp; team sharing (GitHub)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Project &amp; documentation standardization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Schematics &amp; project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Board architecture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forward to product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8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Needs Identification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In-person</a:t>
            </a:r>
            <a:r>
              <a:rPr lang="en-US" baseline="0" dirty="0"/>
              <a:t> visits, hands on time with DUT to establish scope &amp; path forward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Time on the seat trying things that were known to not succeed, in order to communicate this (ESP, Hand Re-work, PCB Design Selections, Comm Interfaces)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Clear Scope with Doc of Ideas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Present ideas with articulation, PoC when possible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Firmware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Time</a:t>
            </a:r>
            <a:r>
              <a:rPr lang="en-US" baseline="0" dirty="0"/>
              <a:t> Spent: Espressif VM, ESP-SDK Ramp &amp; Feather Deployment (JTAG)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Focused on path to market and only stepped in</a:t>
            </a:r>
            <a:r>
              <a:rPr lang="en-US" baseline="0" dirty="0"/>
              <a:t> on request (Arduino) or for path (ESP)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Focused on tangible results, shared with customer and asked for decision on next steps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Board Development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EAGLE Ramp, Existing Design Port, Revision Proposal, Revision Generation &amp; Release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Contract Completion &amp; Transfer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HW: Project</a:t>
            </a:r>
            <a:r>
              <a:rPr lang="en-US" baseline="0" dirty="0"/>
              <a:t> &amp; Board Revision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FW: OTM spec w/path to use (c</a:t>
            </a:r>
            <a:r>
              <a:rPr lang="en-US" dirty="0"/>
              <a:t>omplete VM w/next steps &amp; design support)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Design:</a:t>
            </a:r>
            <a:r>
              <a:rPr lang="en-US" baseline="0" dirty="0"/>
              <a:t>  Clear organization &amp; repo integration, </a:t>
            </a:r>
            <a:r>
              <a:rPr lang="en-US" dirty="0"/>
              <a:t>Identification</a:t>
            </a:r>
            <a:r>
              <a:rPr lang="en-US" baseline="0" dirty="0"/>
              <a:t> of OTM, Python &amp; JavaScript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7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8462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DTECTS Board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Ergsense, Contract Work 2017</a:t>
            </a:r>
          </a:p>
          <a:p>
            <a:pPr algn="r"/>
            <a:r>
              <a:rPr lang="en-US" dirty="0"/>
              <a:t>Justin Reina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Revision Control</a:t>
            </a:r>
          </a:p>
          <a:p>
            <a:r>
              <a:rPr lang="en-US" dirty="0"/>
              <a:t>Clear segmentation of work with external team repository</a:t>
            </a:r>
          </a:p>
        </p:txBody>
      </p:sp>
    </p:spTree>
    <p:extLst>
      <p:ext uri="{BB962C8B-B14F-4D97-AF65-F5344CB8AC3E}">
        <p14:creationId xmlns:p14="http://schemas.microsoft.com/office/powerpoint/2010/main" val="368740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46AE83E-17F4-4D13-ABBA-F8E23DA6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8F2C2-3164-4BBF-A507-E98838837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Project Layout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154C6-58F8-4FF2-B86D-2EFA14C9F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43FC4-D2F5-4DD5-A8CD-87D9CC86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9E7A4-B5DA-4D3A-AC64-726013C6C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0D61EE-A5F1-4070-8296-7866D29E9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5E55BF-84EE-42ED-9039-EAA44245C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51E9C7-C721-4110-A942-9BB79431C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39DAD9-07B0-42C7-816B-A5ECC8FC7E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3E9ECA-B057-42C0-BEDF-459FFC2DD1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6ADF-AEBA-4F81-840C-988CCBFD0B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399820-2F2C-4C24-B553-FD8DDD4C92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18CE08-DA1F-4C16-8DDB-4F3BB4F9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965E29-8F82-4B33-95D2-473C5CDF8B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Schematic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4A378-7E02-4685-8CE3-43A808F6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3" y="1240439"/>
            <a:ext cx="7170244" cy="49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Library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9FE0C-189B-460A-A9AC-9D01098A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3" y="1518368"/>
            <a:ext cx="7954268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Board Design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Board Layout (Reference)</a:t>
            </a:r>
            <a:endParaRPr lang="en-US" sz="4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041E-ED81-4387-A3A0-ECF198D6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35" y="1509276"/>
            <a:ext cx="6646130" cy="44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Firmware (Reference)</a:t>
            </a:r>
            <a:endParaRPr lang="en-US" sz="4400" dirty="0"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C338A-A877-44DB-BB5C-C03AC80D2BF2}"/>
              </a:ext>
            </a:extLst>
          </p:cNvPr>
          <p:cNvSpPr/>
          <p:nvPr/>
        </p:nvSpPr>
        <p:spPr>
          <a:xfrm>
            <a:off x="2072640" y="1700046"/>
            <a:ext cx="9289252" cy="4346645"/>
          </a:xfrm>
          <a:prstGeom prst="roundRect">
            <a:avLst>
              <a:gd name="adj" fmla="val 351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  <a:effectLst>
            <a:outerShdw blurRad="152400" dist="25400" dir="27000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1E6EAF-66F4-4825-880D-27388A747EB8}"/>
              </a:ext>
            </a:extLst>
          </p:cNvPr>
          <p:cNvSpPr txBox="1">
            <a:spLocks/>
          </p:cNvSpPr>
          <p:nvPr/>
        </p:nvSpPr>
        <p:spPr>
          <a:xfrm>
            <a:off x="12512699" y="1789043"/>
            <a:ext cx="9079327" cy="506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“How you started the discussion, how do we move past Arduino?”</a:t>
            </a:r>
          </a:p>
          <a:p>
            <a:r>
              <a:rPr lang="en-US" dirty="0"/>
              <a:t>“As long as I’m involved we’re in idea generation. This happens”</a:t>
            </a:r>
          </a:p>
          <a:p>
            <a:endParaRPr lang="en-US" dirty="0"/>
          </a:p>
          <a:p>
            <a:r>
              <a:rPr lang="en-US" dirty="0"/>
              <a:t>Roadmap established without path to market</a:t>
            </a:r>
          </a:p>
          <a:p>
            <a:pPr lvl="1"/>
            <a:r>
              <a:rPr lang="en-US" dirty="0"/>
              <a:t>Focus &amp; clarity needed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88024-C344-4B45-9C3A-1324045659CB}"/>
              </a:ext>
            </a:extLst>
          </p:cNvPr>
          <p:cNvSpPr txBox="1"/>
          <p:nvPr/>
        </p:nvSpPr>
        <p:spPr>
          <a:xfrm>
            <a:off x="3024007" y="2927467"/>
            <a:ext cx="61439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“How do we move past Arduino?”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6B4D7-9B3C-479C-B073-497249ED83C7}"/>
              </a:ext>
            </a:extLst>
          </p:cNvPr>
          <p:cNvSpPr txBox="1"/>
          <p:nvPr/>
        </p:nvSpPr>
        <p:spPr>
          <a:xfrm>
            <a:off x="2134461" y="2573523"/>
            <a:ext cx="79230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“As long as I’m involved, we’re in idea generation. This happens”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7EA2D8-AF83-4E31-90DB-84403D4E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Feather - A complete line of development boards from Adafruit that are both standalone and stackable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84620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Digital Tracking of Electrical Current &amp; Transducers Solution </a:t>
            </a:r>
            <a:r>
              <a:rPr lang="en-US" b="1" dirty="0"/>
              <a:t>(DTECTS)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The edge analytics solution, for continuous commissioning and monitoring of fault detection </a:t>
            </a:r>
            <a:r>
              <a:rPr lang="en-US" dirty="0" err="1"/>
              <a:t>forf</a:t>
            </a:r>
            <a:r>
              <a:rPr lang="en-US" dirty="0"/>
              <a:t> electric motor &amp; power transformer assets</a:t>
            </a:r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Novel embedded device work with esteemed peer</a:t>
            </a:r>
          </a:p>
          <a:p>
            <a:pPr lvl="1"/>
            <a:r>
              <a:rPr lang="en-US" dirty="0"/>
              <a:t>DTECTS for Ergsense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Stabilization &amp; path forward</a:t>
            </a:r>
          </a:p>
          <a:p>
            <a:pPr lvl="1"/>
            <a:r>
              <a:rPr lang="en-US" dirty="0"/>
              <a:t>Firmware Architecture &amp; Path to Market</a:t>
            </a:r>
          </a:p>
          <a:p>
            <a:pPr lvl="1"/>
            <a:r>
              <a:rPr lang="en-US" dirty="0"/>
              <a:t>Board Revisions</a:t>
            </a:r>
          </a:p>
          <a:p>
            <a:pPr lvl="1"/>
            <a:r>
              <a:rPr lang="en-US" dirty="0"/>
              <a:t>Feature Integration &amp; Design Simplification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Cross-compatible platform spanning several vendors, use cases &amp; solutions</a:t>
            </a:r>
          </a:p>
          <a:p>
            <a:pPr lvl="1"/>
            <a:r>
              <a:rPr lang="en-US" dirty="0"/>
              <a:t>Picture of Hats or Feather options</a:t>
            </a:r>
          </a:p>
          <a:p>
            <a:pPr lvl="1"/>
            <a:r>
              <a:rPr lang="en-US" dirty="0"/>
              <a:t>What feature or family do you need, they’ve got it w/example</a:t>
            </a:r>
          </a:p>
          <a:p>
            <a:r>
              <a:rPr lang="en-US" dirty="0"/>
              <a:t>A leading expression platform at present</a:t>
            </a:r>
          </a:p>
          <a:p>
            <a:pPr lvl="1"/>
            <a:r>
              <a:rPr lang="en-US" dirty="0"/>
              <a:t>Enables idea generation and investigation by large audience</a:t>
            </a:r>
          </a:p>
          <a:p>
            <a:pPr lvl="1"/>
            <a:r>
              <a:rPr lang="en-US" dirty="0"/>
              <a:t>Like the DTECTS platform with Ergsense, enabling real-time monitoring of electrical motors</a:t>
            </a:r>
          </a:p>
          <a:p>
            <a:pPr lvl="1"/>
            <a:r>
              <a:rPr lang="en-US" dirty="0"/>
              <a:t>With academic physics experimentation, chemistry monitoring or computer science embedded user interfaces for example</a:t>
            </a:r>
          </a:p>
          <a:p>
            <a:pPr lvl="1"/>
            <a:r>
              <a:rPr lang="en-US" dirty="0"/>
              <a:t>In industry with PoC examination &amp; formulation (e.g. grain moisture detection)</a:t>
            </a:r>
          </a:p>
          <a:p>
            <a:r>
              <a:rPr lang="en-US" dirty="0"/>
              <a:t>This platform genre is maturing</a:t>
            </a:r>
          </a:p>
          <a:p>
            <a:pPr lvl="1"/>
            <a:r>
              <a:rPr lang="en-US" dirty="0"/>
              <a:t>Integration into later stages of product design &amp; release</a:t>
            </a:r>
          </a:p>
          <a:p>
            <a:pPr lvl="1"/>
            <a:r>
              <a:rPr lang="en-US" dirty="0"/>
              <a:t>Arduino, Feather, Particle,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09A5-49C1-4088-8A82-6305D423F75D}"/>
              </a:ext>
            </a:extLst>
          </p:cNvPr>
          <p:cNvSpPr txBox="1"/>
          <p:nvPr/>
        </p:nvSpPr>
        <p:spPr>
          <a:xfrm>
            <a:off x="6448098" y="6117021"/>
            <a:ext cx="537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"At its core, the Adafruit Feather is a complete ecosystem of products - and the best way to get your project flying” </a:t>
            </a:r>
            <a:r>
              <a:rPr lang="en-US" sz="1400" dirty="0">
                <a:hlinkClick r:id="rId3"/>
              </a:rPr>
              <a:t>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Work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Path identification</a:t>
            </a:r>
          </a:p>
          <a:p>
            <a:pPr lvl="1"/>
            <a:r>
              <a:rPr lang="en-US" dirty="0"/>
              <a:t>Bare-metal investigate</a:t>
            </a:r>
          </a:p>
          <a:p>
            <a:pPr lvl="1"/>
            <a:r>
              <a:rPr lang="en-US" dirty="0"/>
              <a:t>Standardized design practices?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Design Standardization</a:t>
            </a:r>
          </a:p>
          <a:p>
            <a:pPr lvl="1"/>
            <a:r>
              <a:rPr lang="en-US" dirty="0"/>
              <a:t>Revisioning (multiple repositories)</a:t>
            </a:r>
          </a:p>
          <a:p>
            <a:pPr lvl="1"/>
            <a:r>
              <a:rPr lang="en-US" dirty="0"/>
              <a:t>Schematics (modularization, consistency)</a:t>
            </a:r>
          </a:p>
          <a:p>
            <a:pPr lvl="1"/>
            <a:r>
              <a:rPr lang="en-US" dirty="0"/>
              <a:t>Board (features, design flexibility)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Secure a Path Forward</a:t>
            </a:r>
          </a:p>
          <a:p>
            <a:pPr lvl="1"/>
            <a:r>
              <a:rPr lang="en-US" dirty="0"/>
              <a:t>Standardization &amp; Organization</a:t>
            </a:r>
          </a:p>
          <a:p>
            <a:pPr lvl="1"/>
            <a:r>
              <a:rPr lang="en-US" dirty="0"/>
              <a:t>Clarity of Communications &amp; Media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Features Added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Jumpers</a:t>
            </a:r>
          </a:p>
          <a:p>
            <a:pPr lvl="1"/>
            <a:r>
              <a:rPr lang="en-US" dirty="0"/>
              <a:t>Serial Port</a:t>
            </a:r>
          </a:p>
          <a:p>
            <a:pPr lvl="1"/>
            <a:r>
              <a:rPr lang="en-US" dirty="0"/>
              <a:t>JTAG Port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Organized Schematics</a:t>
            </a:r>
          </a:p>
          <a:p>
            <a:pPr lvl="1"/>
            <a:r>
              <a:rPr lang="en-US" dirty="0"/>
              <a:t>Unified Library</a:t>
            </a:r>
          </a:p>
          <a:p>
            <a:pPr lvl="1"/>
            <a:r>
              <a:rPr lang="en-US" dirty="0"/>
              <a:t>Board Modularization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4B131-81B1-4E4E-8E3B-F6E7360D48EA}"/>
              </a:ext>
            </a:extLst>
          </p:cNvPr>
          <p:cNvSpPr/>
          <p:nvPr/>
        </p:nvSpPr>
        <p:spPr>
          <a:xfrm>
            <a:off x="7590730" y="1451113"/>
            <a:ext cx="2773181" cy="320333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258" r="-16667" b="-3628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47CB2-726B-40E0-B489-C19B42E6FDCE}"/>
              </a:ext>
            </a:extLst>
          </p:cNvPr>
          <p:cNvSpPr/>
          <p:nvPr/>
        </p:nvSpPr>
        <p:spPr>
          <a:xfrm rot="19586404">
            <a:off x="6798316" y="3201474"/>
            <a:ext cx="2864405" cy="72136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CF3A24-E010-42DC-B0A8-C0466906FFC7}"/>
              </a:ext>
            </a:extLst>
          </p:cNvPr>
          <p:cNvSpPr/>
          <p:nvPr/>
        </p:nvSpPr>
        <p:spPr>
          <a:xfrm>
            <a:off x="8710870" y="1543591"/>
            <a:ext cx="1764090" cy="128089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B6953B-3A45-4F86-B849-F73505B9D537}"/>
              </a:ext>
            </a:extLst>
          </p:cNvPr>
          <p:cNvSpPr txBox="1">
            <a:spLocks/>
          </p:cNvSpPr>
          <p:nvPr/>
        </p:nvSpPr>
        <p:spPr>
          <a:xfrm>
            <a:off x="2589211" y="1451113"/>
            <a:ext cx="9079327" cy="50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</a:t>
            </a:r>
          </a:p>
          <a:p>
            <a:pPr lvl="1"/>
            <a:r>
              <a:rPr lang="en-US" b="1" dirty="0"/>
              <a:t>Jumpers</a:t>
            </a:r>
          </a:p>
          <a:p>
            <a:pPr lvl="1"/>
            <a:r>
              <a:rPr lang="en-US" dirty="0"/>
              <a:t>Serial Port</a:t>
            </a:r>
          </a:p>
          <a:p>
            <a:pPr lvl="1"/>
            <a:r>
              <a:rPr lang="en-US" dirty="0"/>
              <a:t>JTAG Port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Organized Schematics</a:t>
            </a:r>
          </a:p>
          <a:p>
            <a:pPr lvl="1"/>
            <a:r>
              <a:rPr lang="en-US" dirty="0"/>
              <a:t>Unified Library</a:t>
            </a:r>
          </a:p>
          <a:p>
            <a:pPr lvl="1"/>
            <a:r>
              <a:rPr lang="en-US" dirty="0"/>
              <a:t>Board Modularization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90AE53-6D11-41D4-AB9A-1C8592FB9E5D}"/>
              </a:ext>
            </a:extLst>
          </p:cNvPr>
          <p:cNvSpPr txBox="1">
            <a:spLocks/>
          </p:cNvSpPr>
          <p:nvPr/>
        </p:nvSpPr>
        <p:spPr>
          <a:xfrm>
            <a:off x="2589211" y="1451113"/>
            <a:ext cx="9079327" cy="50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</a:t>
            </a:r>
          </a:p>
          <a:p>
            <a:pPr lvl="1"/>
            <a:r>
              <a:rPr lang="en-US" dirty="0"/>
              <a:t>Jumpers	</a:t>
            </a:r>
          </a:p>
          <a:p>
            <a:pPr lvl="1"/>
            <a:r>
              <a:rPr lang="en-US" b="1" dirty="0"/>
              <a:t>Serial Port</a:t>
            </a:r>
          </a:p>
          <a:p>
            <a:pPr lvl="1"/>
            <a:r>
              <a:rPr lang="en-US" dirty="0"/>
              <a:t>JTAG Port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Organized Schematics</a:t>
            </a:r>
          </a:p>
          <a:p>
            <a:pPr lvl="1"/>
            <a:r>
              <a:rPr lang="en-US" dirty="0"/>
              <a:t>Unified Library</a:t>
            </a:r>
          </a:p>
          <a:p>
            <a:pPr lvl="1"/>
            <a:r>
              <a:rPr lang="en-US" dirty="0"/>
              <a:t>Board 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4814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8" grpId="0" animBg="1"/>
      <p:bldP spid="9" grpId="0"/>
      <p:bldP spid="9" grpId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672</TotalTime>
  <Words>1245</Words>
  <Application>Microsoft Office PowerPoint</Application>
  <PresentationFormat>Widescreen</PresentationFormat>
  <Paragraphs>310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Wisp</vt:lpstr>
      <vt:lpstr>DTECTS Board Design</vt:lpstr>
      <vt:lpstr>PowerPoint Presentation</vt:lpstr>
      <vt:lpstr>Digital Tracking of Electrical Current &amp; Transducers Solution (DTECTS)</vt:lpstr>
      <vt:lpstr>Customer Request</vt:lpstr>
      <vt:lpstr>Feather Opportunities</vt:lpstr>
      <vt:lpstr>Work Performed</vt:lpstr>
      <vt:lpstr>Design Procedure (2)</vt:lpstr>
      <vt:lpstr>Features Added</vt:lpstr>
      <vt:lpstr>Development Methodology (3)</vt:lpstr>
      <vt:lpstr>Development Methodology (3)</vt:lpstr>
      <vt:lpstr>DTECTS Project Layout</vt:lpstr>
      <vt:lpstr>DTECTS Schematic</vt:lpstr>
      <vt:lpstr>DTECTS Library</vt:lpstr>
      <vt:lpstr>DTECTS Board Design</vt:lpstr>
      <vt:lpstr>Board Layout (Reference)</vt:lpstr>
      <vt:lpstr>Firmware (Reference)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86</cp:revision>
  <dcterms:created xsi:type="dcterms:W3CDTF">2018-07-25T19:01:16Z</dcterms:created>
  <dcterms:modified xsi:type="dcterms:W3CDTF">2018-07-26T17:18:11Z</dcterms:modified>
</cp:coreProperties>
</file>