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7" r:id="rId2"/>
    <p:sldId id="259" r:id="rId3"/>
    <p:sldId id="300" r:id="rId4"/>
    <p:sldId id="280" r:id="rId5"/>
    <p:sldId id="299" r:id="rId6"/>
    <p:sldId id="281" r:id="rId7"/>
    <p:sldId id="301" r:id="rId8"/>
    <p:sldId id="282" r:id="rId9"/>
    <p:sldId id="296" r:id="rId10"/>
    <p:sldId id="298" r:id="rId11"/>
    <p:sldId id="291" r:id="rId12"/>
    <p:sldId id="295" r:id="rId13"/>
    <p:sldId id="294" r:id="rId14"/>
    <p:sldId id="293" r:id="rId15"/>
    <p:sldId id="292" r:id="rId16"/>
    <p:sldId id="283" r:id="rId17"/>
    <p:sldId id="284" r:id="rId18"/>
    <p:sldId id="286" r:id="rId19"/>
    <p:sldId id="287" r:id="rId20"/>
    <p:sldId id="288" r:id="rId21"/>
    <p:sldId id="290" r:id="rId22"/>
    <p:sldId id="28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7" autoAdjust="0"/>
    <p:restoredTop sz="59672" autoAdjust="0"/>
  </p:normalViewPr>
  <p:slideViewPr>
    <p:cSldViewPr snapToGrid="0" showGuides="1">
      <p:cViewPr varScale="1">
        <p:scale>
          <a:sx n="51" d="100"/>
          <a:sy n="51" d="100"/>
        </p:scale>
        <p:origin x="1531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3" d="2"/>
        <a:sy n="3" d="2"/>
      </p:scale>
      <p:origin x="0" y="-898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5" Type="http://schemas.openxmlformats.org/officeDocument/2006/relationships/slide" Target="slides/slide22.xml"/><Relationship Id="rId4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2C202-6B9D-433D-94D3-48C0EF1495AE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AABB-628C-496F-B0CB-A3FDC087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 Contents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1 Challenges &amp; </a:t>
            </a:r>
            <a:r>
              <a:rPr lang="en-US" dirty="0"/>
              <a:t>Needs                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2 Design Procedure                     (2)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3 Development Methodology     (3)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4 Overcome Challenges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5 Deliverable &amp; Results               (2)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6 Learnings &amp; Growths	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7 Outcomes                   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8 Procedure (M)            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9 Pivotal Value Statement (M)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Total  (13)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 Focus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 big, with goal for description of full picture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completion, </a:t>
            </a:r>
            <a:r>
              <a:rPr lang="en-US" sz="1200" b="0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revise down to meet ‘Rules’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Rules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min / slide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45 min presentation -&gt; 15 slides max</a:t>
            </a:r>
          </a:p>
          <a:p>
            <a:pPr marL="0" indent="0">
              <a:buFontTx/>
              <a:buNone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758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Clear segmentation and modularization of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Uniform, consistent layout</a:t>
            </a:r>
          </a:p>
          <a:p>
            <a:pPr marL="171450" indent="-171450">
              <a:buFontTx/>
              <a:buChar char="-"/>
            </a:pPr>
            <a:r>
              <a:rPr lang="en-US" dirty="0"/>
              <a:t>Clear labelling with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33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Clear segmentation and modularization of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Uniform, consistent layout</a:t>
            </a:r>
          </a:p>
          <a:p>
            <a:pPr marL="171450" indent="-171450">
              <a:buFontTx/>
              <a:buChar char="-"/>
            </a:pPr>
            <a:r>
              <a:rPr lang="en-US" dirty="0"/>
              <a:t>Clear labelling with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13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Uniform naming schema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Consistent, uniform symbols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Complete silkscreen &amp; outline markup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69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Clear segmentation and modularization of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Consistent part selection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Clean selection and placement for external I/O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Design flexibility for future expansion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33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63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36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Unmet customer needs</a:t>
            </a:r>
          </a:p>
          <a:p>
            <a:pPr marL="171450" indent="-171450">
              <a:buFontTx/>
              <a:buChar char="-"/>
            </a:pPr>
            <a:r>
              <a:rPr lang="en-US" dirty="0"/>
              <a:t>Work scope identification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Espressif</a:t>
            </a:r>
          </a:p>
          <a:p>
            <a:pPr marL="171450" indent="-171450">
              <a:buFontTx/>
              <a:buChar char="-"/>
            </a:pPr>
            <a:r>
              <a:rPr lang="en-US" dirty="0"/>
              <a:t>Satisfying ambitious, abstract design needs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89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Schematics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Documentation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Espressif bare-metal scope</a:t>
            </a:r>
          </a:p>
          <a:p>
            <a:pPr marL="171450" indent="-171450">
              <a:buFontTx/>
              <a:buChar char="-"/>
            </a:pPr>
            <a:r>
              <a:rPr lang="en-US" dirty="0"/>
              <a:t>Roadmap establish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Procedure Reference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GitHub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02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Communication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Needs Identification &amp; Customer Relations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Translation of Ambitions to Marketable Results</a:t>
            </a:r>
          </a:p>
          <a:p>
            <a:pPr marL="171450" indent="-171450">
              <a:buFontTx/>
              <a:buChar char="-"/>
            </a:pPr>
            <a:r>
              <a:rPr lang="en-US" dirty="0"/>
              <a:t>EAGLE Ramp</a:t>
            </a:r>
          </a:p>
          <a:p>
            <a:pPr marL="171450" indent="-171450">
              <a:buFontTx/>
              <a:buChar char="-"/>
            </a:pPr>
            <a:r>
              <a:rPr lang="en-US" dirty="0"/>
              <a:t>Espressif Exposure &amp; Practice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Relationships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1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Strengthened relations with Tomm</a:t>
            </a:r>
          </a:p>
          <a:p>
            <a:pPr marL="171450" indent="-171450">
              <a:buFontTx/>
              <a:buChar char="-"/>
            </a:pPr>
            <a:r>
              <a:rPr lang="en-US" dirty="0"/>
              <a:t>Tyler Brown Opportunity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Billy Keogh Opportunity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Jmr Opportunity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Mentor &amp; Network relations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Xylem &amp; Ergsense relations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42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Shows Tomm as a unique customer, a blend of opportunity and of complication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When management signs up for more than they can handle</a:t>
            </a:r>
          </a:p>
          <a:p>
            <a:pPr marL="171450" indent="-171450">
              <a:buFontTx/>
              <a:buChar char="-"/>
            </a:pPr>
            <a:r>
              <a:rPr lang="en-US" dirty="0"/>
              <a:t>Manager in engineering shoes</a:t>
            </a:r>
          </a:p>
          <a:p>
            <a:pPr marL="171450" indent="-171450">
              <a:buFontTx/>
              <a:buChar char="-"/>
            </a:pPr>
            <a:r>
              <a:rPr lang="en-US" dirty="0"/>
              <a:t>When a project goes from idea expression into product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97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Frame, sketch w/vision</a:t>
            </a:r>
            <a:r>
              <a:rPr lang="en-US" baseline="0" dirty="0"/>
              <a:t> &amp; intent, draft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Source control &amp; procedure!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Help from experience (Tomm, Terry, Father)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Describe</a:t>
            </a:r>
            <a:r>
              <a:rPr lang="en-US" baseline="0" dirty="0"/>
              <a:t> procedure of PPT Generation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selection &amp; outline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customer meeting (Tomm)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mentor advise (Tom, Father)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outline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find template</a:t>
            </a:r>
          </a:p>
          <a:p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12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Board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Fab &amp; Validate</a:t>
            </a:r>
          </a:p>
          <a:p>
            <a:pPr marL="171450" indent="-171450">
              <a:buFontTx/>
              <a:buChar char="-"/>
            </a:pPr>
            <a:r>
              <a:rPr lang="en-US" dirty="0"/>
              <a:t>Firmware</a:t>
            </a:r>
          </a:p>
          <a:p>
            <a:pPr marL="171450" indent="-171450">
              <a:buFontTx/>
              <a:buChar char="-"/>
            </a:pPr>
            <a:r>
              <a:rPr lang="en-US" dirty="0"/>
              <a:t>Rapid Prototyping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039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*Integrate Tomm Notes</a:t>
            </a:r>
          </a:p>
          <a:p>
            <a:r>
              <a:rPr lang="en-US" dirty="0"/>
              <a:t>*Form</a:t>
            </a:r>
            <a:r>
              <a:rPr lang="en-US" baseline="0" dirty="0"/>
              <a:t> rules &amp; presentation target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36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Summary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dirty="0">
                <a:solidFill>
                  <a:schemeClr val="tx1"/>
                </a:solidFill>
              </a:rPr>
              <a:t>Identification of Needs &amp;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</a:rPr>
              <a:t>Challenges</a:t>
            </a:r>
          </a:p>
          <a:p>
            <a:pPr marL="171450" indent="-171450">
              <a:buFontTx/>
              <a:buChar char="-"/>
            </a:pPr>
            <a:endParaRPr lang="en-US" sz="1200" b="0" i="0" u="none" strike="noStrike" kern="1200" baseline="0" dirty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dirty="0"/>
              <a:t>Topics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Stabilized Firmware Architecture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OTM evaluate, path option identifications (Arduino, Python, OTM(C/C++), </a:t>
            </a:r>
            <a:r>
              <a:rPr lang="en-US" dirty="0" err="1"/>
              <a:t>PlatformIO</a:t>
            </a:r>
            <a:r>
              <a:rPr lang="en-US" dirty="0"/>
              <a:t>, Lua, JavaScript)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Revisions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PoC Progression, Arduino towards release</a:t>
            </a:r>
          </a:p>
          <a:p>
            <a:pPr marL="171450" indent="-171450">
              <a:buFontTx/>
              <a:buChar char="-"/>
            </a:pPr>
            <a:r>
              <a:rPr lang="en-US" dirty="0"/>
              <a:t>Feature Integration</a:t>
            </a:r>
          </a:p>
          <a:p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Features Proposed</a:t>
            </a:r>
          </a:p>
          <a:p>
            <a:pPr marL="171450" indent="-171450">
              <a:buFontTx/>
              <a:buChar char="-"/>
            </a:pPr>
            <a:r>
              <a:rPr lang="en-US" dirty="0"/>
              <a:t>Debug Port (JTAG)</a:t>
            </a:r>
          </a:p>
          <a:p>
            <a:pPr marL="171450" indent="-171450">
              <a:buFontTx/>
              <a:buChar char="-"/>
            </a:pPr>
            <a:r>
              <a:rPr lang="en-US" dirty="0"/>
              <a:t>Serial Port &amp; Module</a:t>
            </a:r>
          </a:p>
          <a:p>
            <a:pPr marL="171450" indent="-171450">
              <a:buFontTx/>
              <a:buChar char="-"/>
            </a:pPr>
            <a:r>
              <a:rPr lang="en-US" dirty="0"/>
              <a:t>Jumpers</a:t>
            </a:r>
          </a:p>
          <a:p>
            <a:endParaRPr lang="en-US" dirty="0"/>
          </a:p>
          <a:p>
            <a:r>
              <a:rPr lang="en-US" dirty="0"/>
              <a:t>Presentation Focus Points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Opportunity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Success &amp; Deliverable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Network &amp; Relationships</a:t>
            </a:r>
          </a:p>
          <a:p>
            <a:pPr marL="171450" indent="-171450">
              <a:buFontTx/>
              <a:buChar char="-"/>
            </a:pPr>
            <a:r>
              <a:rPr lang="en-US" dirty="0"/>
              <a:t>Learnings and Growth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Points to Share</a:t>
            </a:r>
          </a:p>
          <a:p>
            <a:pPr marL="171450" indent="-171450">
              <a:buFontTx/>
              <a:buChar char="-"/>
            </a:pPr>
            <a:r>
              <a:rPr lang="en-US" dirty="0"/>
              <a:t>Success of work</a:t>
            </a:r>
          </a:p>
          <a:p>
            <a:pPr marL="171450" indent="-171450">
              <a:buFontTx/>
              <a:buChar char="-"/>
            </a:pPr>
            <a:r>
              <a:rPr lang="en-US" dirty="0"/>
              <a:t>Highlight Hardware Experience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direct value to team, by example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dirty="0"/>
              <a:t>Shared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Contract Identified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Work Selection</a:t>
            </a:r>
          </a:p>
          <a:p>
            <a:pPr marL="0" lvl="0" indent="0">
              <a:buFontTx/>
              <a:buNone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225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What it is</a:t>
            </a:r>
          </a:p>
          <a:p>
            <a:pPr marL="171450" indent="-171450">
              <a:buFontTx/>
              <a:buChar char="-"/>
            </a:pPr>
            <a:r>
              <a:rPr lang="en-US" dirty="0"/>
              <a:t>Who uses it</a:t>
            </a:r>
          </a:p>
          <a:p>
            <a:pPr marL="171450" indent="-171450">
              <a:buFontTx/>
              <a:buChar char="-"/>
            </a:pPr>
            <a:r>
              <a:rPr lang="en-US" dirty="0"/>
              <a:t>Where it is going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Tomm Product Description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Tomm picked feather &amp; motion established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it brought to Tomm’s project (DTECTS)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Tomm Product Description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A simple motor interface to monitor performance, detect status &amp; alert</a:t>
            </a:r>
            <a:r>
              <a:rPr lang="en-US" baseline="0" dirty="0"/>
              <a:t> on performance error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Includes wireless interfaces, multiple sensing options, battery &amp; web interfaces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Feather Selection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Selected for ability</a:t>
            </a:r>
            <a:r>
              <a:rPr lang="en-US" baseline="0" dirty="0"/>
              <a:t> to express ideas, test viability and begin PoC development by upper </a:t>
            </a:r>
            <a:r>
              <a:rPr lang="en-US" baseline="0" dirty="0" err="1"/>
              <a:t>mgmt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Allowed Tomm to generate working unit with market prospect quickly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Enabled generation by one person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Feather Benefits for DTECTS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Wide range of reference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Clean IO interface for DTECTS socket integration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Simple operating conditions (power, stable IO)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Highly Debuggable</a:t>
            </a:r>
          </a:p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9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Project ramp (remote site visits, project acclimate, Arduino explore)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Path identification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Bare metal investigation, ESP32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…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Revisioning formalization &amp; team sharing (GitHub)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Project &amp; documentation standardization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Schematics &amp; project standardize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Board architecture standardize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Path forward to product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85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Needs Identification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Time</a:t>
            </a:r>
            <a:r>
              <a:rPr lang="en-US" baseline="0" dirty="0"/>
              <a:t> Spent: 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In-person</a:t>
            </a:r>
            <a:r>
              <a:rPr lang="en-US" baseline="0" dirty="0"/>
              <a:t> visits, hands on time with DUT to establish scope &amp; path forward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Time on the seat trying things that were known to not succeed, in order to communicate this (ESP, Hand Re-work, PCB Design Selections, Comm Interfaces)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Clear Scope with Doc of Ideas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Present ideas with articulation, PoC when possible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Firmware Development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Time</a:t>
            </a:r>
            <a:r>
              <a:rPr lang="en-US" baseline="0" dirty="0"/>
              <a:t> Spent: Espressif VM, ESP-SDK Ramp &amp; Feather Deployment (JTAG)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Focused on path to market and only stepped in</a:t>
            </a:r>
            <a:r>
              <a:rPr lang="en-US" baseline="0" dirty="0"/>
              <a:t> on request (Arduino) or for path (ESP)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Focused on tangible results, shared with customer and asked for decision on next steps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Board Development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Time</a:t>
            </a:r>
            <a:r>
              <a:rPr lang="en-US" baseline="0" dirty="0"/>
              <a:t> Spent: EAGLE Ramp, Existing Design Port, Revision Proposal, Revision Generation &amp; Release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Contract Completion &amp; Transfer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HW: Project</a:t>
            </a:r>
            <a:r>
              <a:rPr lang="en-US" baseline="0" dirty="0"/>
              <a:t> &amp; Board Revision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FW: OTM spec w/path to use (c</a:t>
            </a:r>
            <a:r>
              <a:rPr lang="en-US" dirty="0"/>
              <a:t>omplete VM w/next steps &amp; design support)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Design:</a:t>
            </a:r>
            <a:r>
              <a:rPr lang="en-US" baseline="0" dirty="0"/>
              <a:t>  Clear organization &amp; repo integration, </a:t>
            </a:r>
            <a:r>
              <a:rPr lang="en-US" dirty="0"/>
              <a:t>Identification</a:t>
            </a:r>
            <a:r>
              <a:rPr lang="en-US" baseline="0" dirty="0"/>
              <a:t> of OTM, Python &amp; JavaScript options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1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77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Documentation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Presentation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Embedded Systems Development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Code Syntax (share examples from code)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example_pwm_tc.c</a:t>
            </a:r>
            <a:r>
              <a:rPr lang="en-US" dirty="0"/>
              <a:t> reference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Development Validation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PoC Form</a:t>
            </a:r>
          </a:p>
          <a:p>
            <a:pPr marL="171450" indent="-171450">
              <a:buFontTx/>
              <a:buChar char="-"/>
            </a:pPr>
            <a:r>
              <a:rPr lang="en-US" dirty="0"/>
              <a:t>Schematic Examples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Content Transfer to Ergsense</a:t>
            </a:r>
          </a:p>
          <a:p>
            <a:pPr marL="171450" indent="-171450">
              <a:buFontTx/>
              <a:buChar char="-"/>
            </a:pPr>
            <a:r>
              <a:rPr lang="en-US" dirty="0"/>
              <a:t>Revision Control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59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Documentation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Presentation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Embedded Systems Development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Code Syntax (share examples from code)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example_pwm_tc.c</a:t>
            </a:r>
            <a:r>
              <a:rPr lang="en-US" dirty="0"/>
              <a:t> reference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Development Validation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PoC Form</a:t>
            </a:r>
          </a:p>
          <a:p>
            <a:pPr marL="171450" indent="-171450">
              <a:buFontTx/>
              <a:buChar char="-"/>
            </a:pPr>
            <a:r>
              <a:rPr lang="en-US" dirty="0"/>
              <a:t>Schematic Examples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Content Transfer to Ergsense</a:t>
            </a:r>
          </a:p>
          <a:p>
            <a:pPr marL="171450" indent="-171450">
              <a:buFontTx/>
              <a:buChar char="-"/>
            </a:pPr>
            <a:r>
              <a:rPr lang="en-US" dirty="0"/>
              <a:t>Revision Control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93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feather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feath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8DA0-1CA0-4A30-AF03-FD8FCDB2DB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  <a:r>
              <a:rPr lang="en-US" baseline="0" dirty="0"/>
              <a:t> Slide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4DD1B-1AB3-4B40-A7D0-AB1114F67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31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546AE83E-17F4-4D13-ABBA-F8E23DA67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A8F2C2-3164-4BBF-A507-E98838837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DTECTS Project Layout</a:t>
            </a:r>
            <a:endParaRPr lang="en-US" sz="4400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5154C6-58F8-4FF2-B86D-2EFA14C9F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E43FC4-D2F5-4DD5-A8CD-87D9CC86ED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E9E7A4-B5DA-4D3A-AC64-726013C6C6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0D61EE-A5F1-4070-8296-7866D29E97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D5E55BF-84EE-42ED-9039-EAA44245C4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E51E9C7-C721-4110-A942-9BB79431CA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F39DAD9-07B0-42C7-816B-A5ECC8FC7E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3E9ECA-B057-42C0-BEDF-459FFC2DD1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0166ADF-AEBA-4F81-840C-988CCBFD0B6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E399820-2F2C-4C24-B553-FD8DDD4C928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A18CE08-DA1F-4C16-8DDB-4F3BB4F9C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6965E29-8F82-4B33-95D2-473C5CDF8B2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1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DTECTS Schematic</a:t>
            </a:r>
            <a:endParaRPr lang="en-US" sz="4400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39D839-2D14-4EEF-B198-53A77C1F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323" y="1518368"/>
            <a:ext cx="6361613" cy="4477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E4A378-7E02-4685-8CE3-43A808F6E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943" y="1240439"/>
            <a:ext cx="7170244" cy="499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04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DTECTS Library</a:t>
            </a:r>
            <a:endParaRPr lang="en-US" sz="4400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39D839-2D14-4EEF-B198-53A77C1F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323" y="1518368"/>
            <a:ext cx="6361613" cy="44778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99FE0C-189B-460A-A9AC-9D01098A1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123" y="1518368"/>
            <a:ext cx="7954268" cy="447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78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DTECTS Board Design</a:t>
            </a:r>
            <a:endParaRPr lang="en-US" sz="4400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39D839-2D14-4EEF-B198-53A77C1F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323" y="1518368"/>
            <a:ext cx="6361613" cy="447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26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Board Layout (Reference)</a:t>
            </a:r>
            <a:endParaRPr lang="en-US" sz="440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7041E-ED81-4387-A3A0-ECF198D6D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935" y="1509276"/>
            <a:ext cx="6646130" cy="44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03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Firmware (Reference)</a:t>
            </a:r>
            <a:endParaRPr lang="en-US" sz="4400" dirty="0">
              <a:effectLst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6C338A-A877-44DB-BB5C-C03AC80D2BF2}"/>
              </a:ext>
            </a:extLst>
          </p:cNvPr>
          <p:cNvSpPr/>
          <p:nvPr/>
        </p:nvSpPr>
        <p:spPr>
          <a:xfrm>
            <a:off x="2072640" y="1700046"/>
            <a:ext cx="9289252" cy="4346645"/>
          </a:xfrm>
          <a:prstGeom prst="roundRect">
            <a:avLst>
              <a:gd name="adj" fmla="val 3519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solidFill>
              <a:schemeClr val="tx1"/>
            </a:solidFill>
          </a:ln>
          <a:effectLst>
            <a:outerShdw blurRad="152400" dist="25400" dir="2700000" sx="102000" sy="102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40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Overcome Challenges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20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Deliverable &amp; Results (2)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75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Learnings &amp; Growths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54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Outcomes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8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&lt;Intro Quote Slide&gt;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r>
              <a:rPr lang="en-US" dirty="0"/>
              <a:t>“How you started the discussion, how do we move past Arduino?”</a:t>
            </a:r>
          </a:p>
          <a:p>
            <a:r>
              <a:rPr lang="en-US" dirty="0"/>
              <a:t>“As long as I’m involved we’re in idea generation. This happens”</a:t>
            </a:r>
          </a:p>
        </p:txBody>
      </p:sp>
    </p:spTree>
    <p:extLst>
      <p:ext uri="{BB962C8B-B14F-4D97-AF65-F5344CB8AC3E}">
        <p14:creationId xmlns:p14="http://schemas.microsoft.com/office/powerpoint/2010/main" val="536683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Procedure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86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Pivotal Value Statement 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41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_Notes_</a:t>
            </a:r>
            <a:endParaRPr lang="en-US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r>
              <a:rPr lang="en-US" dirty="0"/>
              <a:t>[1] </a:t>
            </a:r>
            <a:r>
              <a:rPr lang="en-US" dirty="0">
                <a:hlinkClick r:id="rId3"/>
              </a:rPr>
              <a:t>Feather - A complete line of development boards from Adafruit that are both standalone and stackable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4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Request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r>
              <a:rPr lang="en-US" dirty="0"/>
              <a:t>Novel embedded device work with esteemed peer</a:t>
            </a:r>
          </a:p>
          <a:p>
            <a:pPr lvl="1"/>
            <a:r>
              <a:rPr lang="en-US" dirty="0"/>
              <a:t>DTECTS for Ergsense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Stabilization &amp; path forward</a:t>
            </a:r>
          </a:p>
          <a:p>
            <a:pPr lvl="1"/>
            <a:r>
              <a:rPr lang="en-US" dirty="0"/>
              <a:t>Firmware Architecture &amp; Path to Market</a:t>
            </a:r>
          </a:p>
          <a:p>
            <a:pPr lvl="1"/>
            <a:r>
              <a:rPr lang="en-US" dirty="0"/>
              <a:t>Board Revisions</a:t>
            </a:r>
          </a:p>
          <a:p>
            <a:pPr lvl="1"/>
            <a:r>
              <a:rPr lang="en-US" dirty="0"/>
              <a:t>Feature Integration &amp; Design Simplification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36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Feather Opportunities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r>
              <a:rPr lang="en-US" dirty="0"/>
              <a:t>Cross-compatible platform spanning several vendors, use cases &amp; solutions</a:t>
            </a:r>
          </a:p>
          <a:p>
            <a:pPr lvl="1"/>
            <a:r>
              <a:rPr lang="en-US" dirty="0"/>
              <a:t>Picture of Hats or Feather options</a:t>
            </a:r>
          </a:p>
          <a:p>
            <a:pPr lvl="1"/>
            <a:r>
              <a:rPr lang="en-US" dirty="0"/>
              <a:t>What feature or family do you need, they’ve got it w/example</a:t>
            </a:r>
          </a:p>
          <a:p>
            <a:r>
              <a:rPr lang="en-US" dirty="0"/>
              <a:t>A leading expression platform at present</a:t>
            </a:r>
          </a:p>
          <a:p>
            <a:pPr lvl="1"/>
            <a:r>
              <a:rPr lang="en-US" dirty="0"/>
              <a:t>Enables idea generation and investigation by large audience</a:t>
            </a:r>
          </a:p>
          <a:p>
            <a:pPr lvl="1"/>
            <a:r>
              <a:rPr lang="en-US" dirty="0"/>
              <a:t>Like the DTECTS platform with Ergsense, enabling real-time monitoring of electrical motors</a:t>
            </a:r>
          </a:p>
          <a:p>
            <a:pPr lvl="1"/>
            <a:r>
              <a:rPr lang="en-US" dirty="0"/>
              <a:t>With academic physics experimentation, chemistry monitoring or computer science embedded user interfaces for example</a:t>
            </a:r>
          </a:p>
          <a:p>
            <a:pPr lvl="1"/>
            <a:r>
              <a:rPr lang="en-US" dirty="0"/>
              <a:t>In industry with PoC examination &amp; formulation (e.g. grain moisture detection)</a:t>
            </a:r>
          </a:p>
          <a:p>
            <a:r>
              <a:rPr lang="en-US" dirty="0"/>
              <a:t>This platform genre is maturing</a:t>
            </a:r>
          </a:p>
          <a:p>
            <a:pPr lvl="1"/>
            <a:r>
              <a:rPr lang="en-US" dirty="0"/>
              <a:t>Integration into later stages of product design &amp; release</a:t>
            </a:r>
          </a:p>
          <a:p>
            <a:pPr lvl="1"/>
            <a:r>
              <a:rPr lang="en-US" dirty="0"/>
              <a:t>Arduino, Feather, Particle,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809A5-49C1-4088-8A82-6305D423F75D}"/>
              </a:ext>
            </a:extLst>
          </p:cNvPr>
          <p:cNvSpPr txBox="1"/>
          <p:nvPr/>
        </p:nvSpPr>
        <p:spPr>
          <a:xfrm>
            <a:off x="6448098" y="6117021"/>
            <a:ext cx="5376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"At its core, the Adafruit Feather is a complete ecosystem of products - and the best way to get your project flying” </a:t>
            </a:r>
            <a:r>
              <a:rPr lang="en-US" sz="1400" dirty="0">
                <a:hlinkClick r:id="rId3"/>
              </a:rPr>
              <a:t>[1]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657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Work Performed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r>
              <a:rPr lang="en-US" dirty="0"/>
              <a:t>Path identification</a:t>
            </a:r>
          </a:p>
          <a:p>
            <a:pPr lvl="1"/>
            <a:r>
              <a:rPr lang="en-US" dirty="0"/>
              <a:t>Bare-metal investigate</a:t>
            </a:r>
          </a:p>
          <a:p>
            <a:pPr lvl="1"/>
            <a:r>
              <a:rPr lang="en-US" dirty="0"/>
              <a:t>Standardized design practices?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Design Standardization</a:t>
            </a:r>
          </a:p>
          <a:p>
            <a:pPr lvl="1"/>
            <a:r>
              <a:rPr lang="en-US" dirty="0"/>
              <a:t>Revisioning (multiple repositories)</a:t>
            </a:r>
          </a:p>
          <a:p>
            <a:pPr lvl="1"/>
            <a:r>
              <a:rPr lang="en-US" dirty="0"/>
              <a:t>Schematics (modularization, consistency)</a:t>
            </a:r>
          </a:p>
          <a:p>
            <a:pPr lvl="1"/>
            <a:r>
              <a:rPr lang="en-US" dirty="0"/>
              <a:t>Board (features, design flexibility)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Secure a Path Forward</a:t>
            </a:r>
          </a:p>
          <a:p>
            <a:pPr lvl="1"/>
            <a:r>
              <a:rPr lang="en-US" dirty="0"/>
              <a:t>Standardization &amp; Organization</a:t>
            </a:r>
          </a:p>
          <a:p>
            <a:pPr lvl="1"/>
            <a:r>
              <a:rPr lang="en-US" dirty="0"/>
              <a:t>Clarity of Communications &amp; Media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6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Design Procedure (2)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3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Features Added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r>
              <a:rPr lang="en-US" dirty="0"/>
              <a:t>Design</a:t>
            </a:r>
          </a:p>
          <a:p>
            <a:pPr lvl="1"/>
            <a:r>
              <a:rPr lang="en-US" dirty="0"/>
              <a:t>JTAG Port</a:t>
            </a:r>
          </a:p>
          <a:p>
            <a:pPr lvl="1"/>
            <a:r>
              <a:rPr lang="en-US" dirty="0"/>
              <a:t>Serial Port</a:t>
            </a:r>
          </a:p>
          <a:p>
            <a:pPr lvl="1"/>
            <a:r>
              <a:rPr lang="en-US" dirty="0"/>
              <a:t>Jumpers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Project</a:t>
            </a:r>
          </a:p>
          <a:p>
            <a:pPr lvl="1"/>
            <a:r>
              <a:rPr lang="en-US" dirty="0"/>
              <a:t>Organized Schematics</a:t>
            </a:r>
          </a:p>
          <a:p>
            <a:pPr lvl="1"/>
            <a:r>
              <a:rPr lang="en-US" dirty="0"/>
              <a:t>Unified Library</a:t>
            </a:r>
          </a:p>
          <a:p>
            <a:pPr lvl="1"/>
            <a:r>
              <a:rPr lang="en-US" dirty="0"/>
              <a:t>Board Modularization</a:t>
            </a:r>
          </a:p>
        </p:txBody>
      </p:sp>
    </p:spTree>
    <p:extLst>
      <p:ext uri="{BB962C8B-B14F-4D97-AF65-F5344CB8AC3E}">
        <p14:creationId xmlns:p14="http://schemas.microsoft.com/office/powerpoint/2010/main" val="248144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Development Methodology (3)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707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Development Methodology (3)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r>
              <a:rPr lang="en-US" dirty="0"/>
              <a:t>Revision Control</a:t>
            </a:r>
          </a:p>
          <a:p>
            <a:r>
              <a:rPr lang="en-US" dirty="0"/>
              <a:t>Clear segmentation of work with external team repository</a:t>
            </a:r>
          </a:p>
        </p:txBody>
      </p:sp>
    </p:spTree>
    <p:extLst>
      <p:ext uri="{BB962C8B-B14F-4D97-AF65-F5344CB8AC3E}">
        <p14:creationId xmlns:p14="http://schemas.microsoft.com/office/powerpoint/2010/main" val="36874057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588</TotalTime>
  <Words>1149</Words>
  <Application>Microsoft Office PowerPoint</Application>
  <PresentationFormat>Widescreen</PresentationFormat>
  <Paragraphs>263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Wisp</vt:lpstr>
      <vt:lpstr>Title Slide</vt:lpstr>
      <vt:lpstr>&lt;Intro Quote Slide&gt;</vt:lpstr>
      <vt:lpstr>Customer Request</vt:lpstr>
      <vt:lpstr>Feather Opportunities</vt:lpstr>
      <vt:lpstr>Work Performed</vt:lpstr>
      <vt:lpstr>Design Procedure (2)</vt:lpstr>
      <vt:lpstr>Features Added</vt:lpstr>
      <vt:lpstr>Development Methodology (3)</vt:lpstr>
      <vt:lpstr>Development Methodology (3)</vt:lpstr>
      <vt:lpstr>DTECTS Project Layout</vt:lpstr>
      <vt:lpstr>DTECTS Schematic</vt:lpstr>
      <vt:lpstr>DTECTS Library</vt:lpstr>
      <vt:lpstr>DTECTS Board Design</vt:lpstr>
      <vt:lpstr>Board Layout (Reference)</vt:lpstr>
      <vt:lpstr>Firmware (Reference)</vt:lpstr>
      <vt:lpstr>Overcome Challenges</vt:lpstr>
      <vt:lpstr>Deliverable &amp; Results (2)</vt:lpstr>
      <vt:lpstr>Learnings &amp; Growths</vt:lpstr>
      <vt:lpstr>Outcomes</vt:lpstr>
      <vt:lpstr>Procedure</vt:lpstr>
      <vt:lpstr>Pivotal Value Statement </vt:lpstr>
      <vt:lpstr>_Notes_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Justin Reina</dc:creator>
  <cp:lastModifiedBy>Justin Reina</cp:lastModifiedBy>
  <cp:revision>71</cp:revision>
  <dcterms:created xsi:type="dcterms:W3CDTF">2018-07-25T19:01:16Z</dcterms:created>
  <dcterms:modified xsi:type="dcterms:W3CDTF">2018-07-26T15:52:39Z</dcterms:modified>
</cp:coreProperties>
</file>