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notesMasterIdLst>
    <p:notesMasterId r:id="rId19"/>
  </p:notesMasterIdLst>
  <p:sldIdLst>
    <p:sldId id="256" r:id="rId2"/>
    <p:sldId id="284" r:id="rId3"/>
    <p:sldId id="289" r:id="rId4"/>
    <p:sldId id="297" r:id="rId5"/>
    <p:sldId id="261" r:id="rId6"/>
    <p:sldId id="285" r:id="rId7"/>
    <p:sldId id="286" r:id="rId8"/>
    <p:sldId id="287" r:id="rId9"/>
    <p:sldId id="293" r:id="rId10"/>
    <p:sldId id="292" r:id="rId11"/>
    <p:sldId id="290" r:id="rId12"/>
    <p:sldId id="294" r:id="rId13"/>
    <p:sldId id="295" r:id="rId14"/>
    <p:sldId id="291" r:id="rId15"/>
    <p:sldId id="296" r:id="rId16"/>
    <p:sldId id="263" r:id="rId17"/>
    <p:sldId id="28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62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22810-AC99-42BF-A3DB-3183B30DE72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99A81-4A1B-4AE5-B8FD-B7DD2162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6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99A81-4A1B-4AE5-B8FD-B7DD216231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rgsen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17505" y="1917505"/>
            <a:ext cx="5143500" cy="1308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ED62-AD43-4EBE-BAC2-AAE61C1AD834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2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D46-D613-417D-A64B-F41616F6C8D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EE9-4EAE-4A07-B671-2DDFB3229535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706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6412-98F1-4DB5-B8D9-ABC8DC7D7830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1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8AB1-D51C-4D43-A753-661757576DD9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747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C49-8BA5-43CD-A3BB-6D01F1CA17D2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AEBB-3061-4342-BA37-B6EB40AA168C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5B3E-F0A6-4467-802F-D58935690326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848963"/>
            <a:ext cx="859712" cy="277797"/>
          </a:xfrm>
        </p:spPr>
        <p:txBody>
          <a:bodyPr/>
          <a:lstStyle/>
          <a:p>
            <a:fld id="{19CBDEE6-32A3-4128-B315-F5B21A09313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852991"/>
            <a:ext cx="5714999" cy="273844"/>
          </a:xfrm>
        </p:spPr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34820" y="4852991"/>
            <a:ext cx="584825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AFC71A4-7443-B846-9B18-4AE6700D26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310754" cy="5149469"/>
            <a:chOff x="0" y="0"/>
            <a:chExt cx="1310754" cy="514946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10754" cy="514547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40" y="4593771"/>
              <a:ext cx="566057" cy="5556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4901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E05-2270-4DE4-909E-C3822D07F15B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7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46A5-24F6-45A5-BB3E-950C967BE255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1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7310-4E9B-4B92-8E87-A49B48D26791}" type="datetime1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0BE3-3439-4305-B825-6111392ACFA9}" type="datetime1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29489" y="4597828"/>
            <a:ext cx="584825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AFC71A4-7443-B846-9B18-4AE6700D26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41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E79C-E238-41E4-9813-248DBA986CE8}" type="datetime1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5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B56-3738-4152-A49F-6D53FC48F1A1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224C-A6A3-4492-8964-F928FE506BFF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4"/>
            <a:ext cx="1767506" cy="5139964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1B68-4F75-4DDC-92EB-33411D8ABE0C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 Trace Electrical Current Transducer Solution (DTECTS)</a:t>
            </a:r>
            <a:br>
              <a:rPr lang="en-U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/>
              <a:t>Operational Monitoring and Fault Detection </a:t>
            </a:r>
            <a:r>
              <a:rPr lang="en-US" sz="2700" dirty="0" smtClean="0"/>
              <a:t>for </a:t>
            </a:r>
            <a:r>
              <a:rPr lang="en-US" sz="2700" dirty="0" smtClean="0"/>
              <a:t>Electric Motor Assets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M&amp;V Services</a:t>
            </a:r>
          </a:p>
          <a:p>
            <a:r>
              <a:rPr lang="en-US" dirty="0" err="1" smtClean="0"/>
              <a:t>ergsense.com</a:t>
            </a:r>
            <a:endParaRPr lang="en-US" dirty="0" smtClean="0"/>
          </a:p>
          <a:p>
            <a:r>
              <a:rPr lang="en-US" dirty="0" smtClean="0"/>
              <a:t>09/20/2016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24" y="3432671"/>
            <a:ext cx="2754645" cy="114544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7F6B-574F-4E91-B7A4-6B0A821F7BC0}" type="datetime1">
              <a:rPr lang="en-US" smtClean="0"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970"/>
            <a:ext cx="1310754" cy="514547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513225"/>
          </a:xfrm>
        </p:spPr>
        <p:txBody>
          <a:bodyPr/>
          <a:lstStyle/>
          <a:p>
            <a:r>
              <a:rPr lang="en-US" dirty="0" smtClean="0"/>
              <a:t>DTECTS System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845243" y="3767221"/>
            <a:ext cx="3954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 smtClean="0"/>
              <a:t>Mount DTECTS &amp; connect CT and power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Join the DTECTS network to setup the device with your network credentials then reconnect to your LAN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 smtClean="0"/>
              <a:t>On your browser, login to your DTECTS and complete the setup.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 smtClean="0"/>
              <a:t>Sync locally to capture latest data – or -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Access cloud.ergsense.com to observe your data trends.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305236" y="2153364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1ph AC</a:t>
            </a:r>
            <a:endParaRPr lang="en-US" sz="1000" dirty="0"/>
          </a:p>
        </p:txBody>
      </p:sp>
      <p:cxnSp>
        <p:nvCxnSpPr>
          <p:cNvPr id="78" name="Elbow Connector 77"/>
          <p:cNvCxnSpPr>
            <a:stCxn id="204" idx="1"/>
          </p:cNvCxnSpPr>
          <p:nvPr/>
        </p:nvCxnSpPr>
        <p:spPr>
          <a:xfrm rot="5400000">
            <a:off x="4348038" y="2185461"/>
            <a:ext cx="623195" cy="543114"/>
          </a:xfrm>
          <a:prstGeom prst="bentConnector3">
            <a:avLst/>
          </a:prstGeom>
          <a:ln w="222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3" idx="1"/>
          </p:cNvCxnSpPr>
          <p:nvPr/>
        </p:nvCxnSpPr>
        <p:spPr>
          <a:xfrm rot="10800000" flipH="1">
            <a:off x="4484035" y="2661654"/>
            <a:ext cx="385685" cy="1124"/>
          </a:xfrm>
          <a:prstGeom prst="bentConnector3">
            <a:avLst>
              <a:gd name="adj1" fmla="val -59271"/>
            </a:avLst>
          </a:prstGeom>
          <a:ln w="28575" cmpd="dbl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75" idx="1"/>
          </p:cNvCxnSpPr>
          <p:nvPr/>
        </p:nvCxnSpPr>
        <p:spPr>
          <a:xfrm rot="5400000">
            <a:off x="4256665" y="2196153"/>
            <a:ext cx="459289" cy="359588"/>
          </a:xfrm>
          <a:prstGeom prst="bentConnector3">
            <a:avLst/>
          </a:prstGeom>
          <a:ln w="222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28" idx="1"/>
          </p:cNvCxnSpPr>
          <p:nvPr/>
        </p:nvCxnSpPr>
        <p:spPr>
          <a:xfrm rot="5400000">
            <a:off x="4131948" y="2251957"/>
            <a:ext cx="373839" cy="164294"/>
          </a:xfrm>
          <a:prstGeom prst="bentConnector3">
            <a:avLst/>
          </a:prstGeom>
          <a:ln w="222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368709" y="1259655"/>
            <a:ext cx="1894062" cy="9002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62771" y="1599897"/>
            <a:ext cx="381305" cy="2197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689304" y="1475851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89303" y="1684957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89302" y="1897608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89302" y="1393297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92556" y="1607871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95810" y="1822445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15244" y="1819637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15246" y="1605948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15248" y="1392259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087880" y="1475851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087880" y="1683465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087880" y="1897608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95550" y="1259655"/>
            <a:ext cx="316230" cy="8587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90983" y="10178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starter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509850" y="148684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3ph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67563" y="2530549"/>
            <a:ext cx="119813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 smtClean="0"/>
              <a:t>Analog Front End</a:t>
            </a:r>
            <a:endParaRPr lang="en-US" dirty="0"/>
          </a:p>
        </p:txBody>
      </p:sp>
      <p:cxnSp>
        <p:nvCxnSpPr>
          <p:cNvPr id="29" name="Straight Connector 28"/>
          <p:cNvCxnSpPr>
            <a:stCxn id="25" idx="4"/>
          </p:cNvCxnSpPr>
          <p:nvPr/>
        </p:nvCxnSpPr>
        <p:spPr>
          <a:xfrm>
            <a:off x="3754755" y="1991833"/>
            <a:ext cx="0" cy="538715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67563" y="2955851"/>
            <a:ext cx="92857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1000" dirty="0" smtClean="0"/>
              <a:t>Controller </a:t>
            </a:r>
          </a:p>
          <a:p>
            <a:pPr algn="ctr"/>
            <a:r>
              <a:rPr lang="en-US" sz="1000" dirty="0" smtClean="0"/>
              <a:t>w/ RTC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2551814" y="2955851"/>
            <a:ext cx="559981" cy="16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PMIC</a:t>
            </a:r>
            <a:endParaRPr lang="en-US" sz="900" dirty="0"/>
          </a:p>
        </p:txBody>
      </p:sp>
      <p:cxnSp>
        <p:nvCxnSpPr>
          <p:cNvPr id="34" name="Straight Connector 33"/>
          <p:cNvCxnSpPr>
            <a:stCxn id="30" idx="0"/>
            <a:endCxn id="28" idx="2"/>
          </p:cNvCxnSpPr>
          <p:nvPr/>
        </p:nvCxnSpPr>
        <p:spPr>
          <a:xfrm flipV="1">
            <a:off x="3831852" y="2835349"/>
            <a:ext cx="134781" cy="12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3"/>
          </p:cNvCxnSpPr>
          <p:nvPr/>
        </p:nvCxnSpPr>
        <p:spPr>
          <a:xfrm>
            <a:off x="3111795" y="3039121"/>
            <a:ext cx="255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515293" y="2955851"/>
            <a:ext cx="467833" cy="22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WiFi</a:t>
            </a:r>
            <a:endParaRPr lang="en-US" sz="900" dirty="0"/>
          </a:p>
        </p:txBody>
      </p:sp>
      <p:cxnSp>
        <p:nvCxnSpPr>
          <p:cNvPr id="39" name="Straight Connector 38"/>
          <p:cNvCxnSpPr>
            <a:stCxn id="38" idx="1"/>
          </p:cNvCxnSpPr>
          <p:nvPr/>
        </p:nvCxnSpPr>
        <p:spPr>
          <a:xfrm flipH="1">
            <a:off x="4296140" y="3068987"/>
            <a:ext cx="219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84036" y="2431945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Temp </a:t>
            </a:r>
          </a:p>
          <a:p>
            <a:r>
              <a:rPr lang="en-US" sz="800" dirty="0" smtClean="0"/>
              <a:t>&amp; </a:t>
            </a:r>
          </a:p>
          <a:p>
            <a:r>
              <a:rPr lang="en-US" sz="800" dirty="0" smtClean="0"/>
              <a:t>vibration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495550" y="2191091"/>
            <a:ext cx="2530842" cy="153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DTECTS Platform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19678" y="3263084"/>
            <a:ext cx="467833" cy="22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eMMC</a:t>
            </a:r>
            <a:endParaRPr lang="en-US" sz="600" dirty="0"/>
          </a:p>
        </p:txBody>
      </p:sp>
      <p:cxnSp>
        <p:nvCxnSpPr>
          <p:cNvPr id="50" name="Straight Connector 49"/>
          <p:cNvCxnSpPr>
            <a:stCxn id="49" idx="1"/>
          </p:cNvCxnSpPr>
          <p:nvPr/>
        </p:nvCxnSpPr>
        <p:spPr>
          <a:xfrm flipH="1">
            <a:off x="4300525" y="3376220"/>
            <a:ext cx="219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/>
          <p:cNvSpPr/>
          <p:nvPr/>
        </p:nvSpPr>
        <p:spPr>
          <a:xfrm>
            <a:off x="6877639" y="2331025"/>
            <a:ext cx="1857481" cy="959543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Cloud.ergsense.com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6880756" y="3144415"/>
            <a:ext cx="1854365" cy="58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DTECTS Analytics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8288" y="1903624"/>
            <a:ext cx="43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Min 1 CT</a:t>
            </a:r>
            <a:endParaRPr 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2551268" y="2448226"/>
            <a:ext cx="559981" cy="16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PS</a:t>
            </a:r>
            <a:endParaRPr lang="en-US" sz="9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911233" y="2331025"/>
            <a:ext cx="346800" cy="389265"/>
            <a:chOff x="1911233" y="2331025"/>
            <a:chExt cx="346800" cy="389265"/>
          </a:xfrm>
        </p:grpSpPr>
        <p:sp>
          <p:nvSpPr>
            <p:cNvPr id="109" name="Rectangle 108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82" name="Arc 8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Arc 8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86" name="Arc 8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Arc 8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89" name="Arc 88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Arc 89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92" name="Arc 9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Arc 9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6" name="Arc 10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Arc 10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4" name="Arc 10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Arc 10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2" name="Arc 10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Arc 10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0" name="Arc 9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Arc 10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cxnSp>
        <p:nvCxnSpPr>
          <p:cNvPr id="112" name="Straight Connector 111"/>
          <p:cNvCxnSpPr>
            <a:stCxn id="109" idx="1"/>
          </p:cNvCxnSpPr>
          <p:nvPr/>
        </p:nvCxnSpPr>
        <p:spPr>
          <a:xfrm flipH="1" flipV="1">
            <a:off x="1630716" y="2525657"/>
            <a:ext cx="28051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9" idx="3"/>
            <a:endCxn id="81" idx="1"/>
          </p:cNvCxnSpPr>
          <p:nvPr/>
        </p:nvCxnSpPr>
        <p:spPr>
          <a:xfrm>
            <a:off x="2258033" y="2525658"/>
            <a:ext cx="293235" cy="5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2" idx="0"/>
            <a:endCxn id="81" idx="2"/>
          </p:cNvCxnSpPr>
          <p:nvPr/>
        </p:nvCxnSpPr>
        <p:spPr>
          <a:xfrm flipH="1" flipV="1">
            <a:off x="2831259" y="2614766"/>
            <a:ext cx="546" cy="34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3"/>
            <a:endCxn id="28" idx="1"/>
          </p:cNvCxnSpPr>
          <p:nvPr/>
        </p:nvCxnSpPr>
        <p:spPr>
          <a:xfrm>
            <a:off x="3111249" y="2531496"/>
            <a:ext cx="256314" cy="1514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672840" y="1819637"/>
            <a:ext cx="215265" cy="172196"/>
            <a:chOff x="3672840" y="1819637"/>
            <a:chExt cx="215265" cy="172196"/>
          </a:xfrm>
        </p:grpSpPr>
        <p:sp>
          <p:nvSpPr>
            <p:cNvPr id="25" name="Oval 24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ounded Rectangle 131"/>
          <p:cNvSpPr/>
          <p:nvPr/>
        </p:nvSpPr>
        <p:spPr>
          <a:xfrm>
            <a:off x="5647418" y="2199614"/>
            <a:ext cx="589664" cy="20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DTECTS</a:t>
            </a:r>
            <a:endParaRPr lang="en-US" sz="800" dirty="0"/>
          </a:p>
        </p:txBody>
      </p:sp>
      <p:sp>
        <p:nvSpPr>
          <p:cNvPr id="133" name="Rectangle 132"/>
          <p:cNvSpPr/>
          <p:nvPr/>
        </p:nvSpPr>
        <p:spPr>
          <a:xfrm>
            <a:off x="5766391" y="2161278"/>
            <a:ext cx="5670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102578" y="2161278"/>
            <a:ext cx="5670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612130" y="2276475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>
            <a:stCxn id="135" idx="1"/>
          </p:cNvCxnSpPr>
          <p:nvPr/>
        </p:nvCxnSpPr>
        <p:spPr>
          <a:xfrm flipH="1" flipV="1">
            <a:off x="5391150" y="2299334"/>
            <a:ext cx="2209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triped Right Arrow 137"/>
          <p:cNvSpPr/>
          <p:nvPr/>
        </p:nvSpPr>
        <p:spPr>
          <a:xfrm rot="20654696">
            <a:off x="5116808" y="2366179"/>
            <a:ext cx="550924" cy="33391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4969571" y="2743256"/>
            <a:ext cx="486130" cy="341707"/>
            <a:chOff x="4969571" y="2743256"/>
            <a:chExt cx="486130" cy="341707"/>
          </a:xfrm>
        </p:grpSpPr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539" y="2743256"/>
              <a:ext cx="270162" cy="341707"/>
            </a:xfrm>
            <a:prstGeom prst="rect">
              <a:avLst/>
            </a:prstGeom>
          </p:spPr>
        </p:pic>
        <p:cxnSp>
          <p:nvCxnSpPr>
            <p:cNvPr id="141" name="Straight Connector 140"/>
            <p:cNvCxnSpPr/>
            <p:nvPr/>
          </p:nvCxnSpPr>
          <p:spPr>
            <a:xfrm>
              <a:off x="4969571" y="3078407"/>
              <a:ext cx="3510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" t="4898" r="4049" b="16106"/>
          <a:stretch/>
        </p:blipFill>
        <p:spPr>
          <a:xfrm>
            <a:off x="5973137" y="1366950"/>
            <a:ext cx="772212" cy="441877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57"/>
          <a:stretch/>
        </p:blipFill>
        <p:spPr>
          <a:xfrm>
            <a:off x="6023953" y="2784656"/>
            <a:ext cx="693588" cy="891116"/>
          </a:xfrm>
          <a:prstGeom prst="rect">
            <a:avLst/>
          </a:prstGeom>
        </p:spPr>
      </p:pic>
      <p:sp>
        <p:nvSpPr>
          <p:cNvPr id="144" name="Down Arrow 143"/>
          <p:cNvSpPr/>
          <p:nvPr/>
        </p:nvSpPr>
        <p:spPr>
          <a:xfrm>
            <a:off x="6251801" y="1812974"/>
            <a:ext cx="237893" cy="1022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 flipH="1">
            <a:off x="5699338" y="3913897"/>
            <a:ext cx="415852" cy="341707"/>
            <a:chOff x="4969571" y="2743256"/>
            <a:chExt cx="486130" cy="341707"/>
          </a:xfrm>
        </p:grpSpPr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539" y="2743256"/>
              <a:ext cx="270162" cy="341707"/>
            </a:xfrm>
            <a:prstGeom prst="rect">
              <a:avLst/>
            </a:prstGeom>
          </p:spPr>
        </p:pic>
        <p:cxnSp>
          <p:nvCxnSpPr>
            <p:cNvPr id="149" name="Straight Connector 148"/>
            <p:cNvCxnSpPr/>
            <p:nvPr/>
          </p:nvCxnSpPr>
          <p:spPr>
            <a:xfrm>
              <a:off x="4969571" y="3078407"/>
              <a:ext cx="3510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Left-Up Arrow 149"/>
          <p:cNvSpPr/>
          <p:nvPr/>
        </p:nvSpPr>
        <p:spPr>
          <a:xfrm>
            <a:off x="6952550" y="3744372"/>
            <a:ext cx="326065" cy="507831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>
            <a:stCxn id="115" idx="4"/>
          </p:cNvCxnSpPr>
          <p:nvPr/>
        </p:nvCxnSpPr>
        <p:spPr>
          <a:xfrm>
            <a:off x="3963960" y="1779591"/>
            <a:ext cx="0" cy="741433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3882045" y="1607395"/>
            <a:ext cx="215265" cy="172196"/>
            <a:chOff x="3672840" y="1819637"/>
            <a:chExt cx="215265" cy="172196"/>
          </a:xfrm>
        </p:grpSpPr>
        <p:sp>
          <p:nvSpPr>
            <p:cNvPr id="115" name="Oval 114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>
            <a:stCxn id="120" idx="4"/>
          </p:cNvCxnSpPr>
          <p:nvPr/>
        </p:nvCxnSpPr>
        <p:spPr>
          <a:xfrm>
            <a:off x="4173165" y="1573113"/>
            <a:ext cx="0" cy="960164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091250" y="1400917"/>
            <a:ext cx="215265" cy="172196"/>
            <a:chOff x="3672840" y="1819637"/>
            <a:chExt cx="215265" cy="172196"/>
          </a:xfrm>
        </p:grpSpPr>
        <p:sp>
          <p:nvSpPr>
            <p:cNvPr id="120" name="Oval 119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Brace 30"/>
          <p:cNvSpPr/>
          <p:nvPr/>
        </p:nvSpPr>
        <p:spPr>
          <a:xfrm rot="16200000">
            <a:off x="3955973" y="1033590"/>
            <a:ext cx="216048" cy="464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93076" y="1009776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Optional 2 fast CTs</a:t>
            </a:r>
            <a:endParaRPr lang="en-US" sz="6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142035" y="1973207"/>
            <a:ext cx="458858" cy="9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rot="16200000">
            <a:off x="4314907" y="1960677"/>
            <a:ext cx="172214" cy="200802"/>
            <a:chOff x="1911233" y="2331025"/>
            <a:chExt cx="346800" cy="389265"/>
          </a:xfrm>
          <a:noFill/>
        </p:grpSpPr>
        <p:sp>
          <p:nvSpPr>
            <p:cNvPr id="128" name="Rectangle 127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  <a:grpFill/>
          </p:grpSpPr>
          <p:grpSp>
            <p:nvGrpSpPr>
              <p:cNvPr id="131" name="Group 130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162" name="Group 161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72" name="Arc 17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Arc 17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70" name="Arc 16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Arc 17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68" name="Arc 16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Arc 16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66" name="Arc 16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Arc 16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60" name="Arc 15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Arc 16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58" name="Arc 15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Arc 15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56" name="Arc 15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Arc 15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54" name="Arc 15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Arc 15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174" name="Group 173"/>
          <p:cNvGrpSpPr/>
          <p:nvPr/>
        </p:nvGrpSpPr>
        <p:grpSpPr>
          <a:xfrm rot="16200000">
            <a:off x="4579996" y="1959795"/>
            <a:ext cx="172214" cy="200802"/>
            <a:chOff x="1911233" y="2331025"/>
            <a:chExt cx="346800" cy="389265"/>
          </a:xfrm>
          <a:noFill/>
        </p:grpSpPr>
        <p:sp>
          <p:nvSpPr>
            <p:cNvPr id="175" name="Rectangle 174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  <a:grpFill/>
          </p:grpSpPr>
          <p:grpSp>
            <p:nvGrpSpPr>
              <p:cNvPr id="177" name="Group 176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01" name="Arc 200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Arc 201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99" name="Arc 198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Arc 199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97" name="Arc 196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Arc 197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95" name="Arc 194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Arc 195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8" name="Group 177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179" name="Group 178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89" name="Arc 188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Arc 189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87" name="Arc 186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Arc 187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85" name="Arc 184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Arc 185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83" name="Arc 182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Arc 183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203" name="Group 202"/>
          <p:cNvGrpSpPr/>
          <p:nvPr/>
        </p:nvGrpSpPr>
        <p:grpSpPr>
          <a:xfrm rot="16200000">
            <a:off x="4845085" y="1958913"/>
            <a:ext cx="172214" cy="200802"/>
            <a:chOff x="1911233" y="2331025"/>
            <a:chExt cx="346800" cy="389265"/>
          </a:xfrm>
          <a:noFill/>
        </p:grpSpPr>
        <p:sp>
          <p:nvSpPr>
            <p:cNvPr id="204" name="Rectangle 203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  <a:grpFill/>
          </p:grpSpPr>
          <p:grpSp>
            <p:nvGrpSpPr>
              <p:cNvPr id="206" name="Group 205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30" name="Arc 22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Arc 23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28" name="Arc 22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Arc 22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26" name="Arc 22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Arc 22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24" name="Arc 22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Arc 22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18" name="Arc 21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Arc 21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16" name="Arc 21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Arc 21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14" name="Arc 21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Arc 21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12" name="Arc 21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Arc 21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cxnSp>
        <p:nvCxnSpPr>
          <p:cNvPr id="48" name="Straight Connector 47"/>
          <p:cNvCxnSpPr/>
          <p:nvPr/>
        </p:nvCxnSpPr>
        <p:spPr>
          <a:xfrm flipV="1">
            <a:off x="4481261" y="1906429"/>
            <a:ext cx="0" cy="108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325210" y="1707765"/>
            <a:ext cx="0" cy="309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746350" y="1703955"/>
            <a:ext cx="604" cy="30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95" idx="2"/>
          </p:cNvCxnSpPr>
          <p:nvPr/>
        </p:nvCxnSpPr>
        <p:spPr>
          <a:xfrm flipV="1">
            <a:off x="4590299" y="1482940"/>
            <a:ext cx="604" cy="540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855388" y="1904697"/>
            <a:ext cx="604" cy="118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011439" y="1482940"/>
            <a:ext cx="604" cy="540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ight Brace 231"/>
          <p:cNvSpPr/>
          <p:nvPr/>
        </p:nvSpPr>
        <p:spPr>
          <a:xfrm rot="16200000">
            <a:off x="4731937" y="851828"/>
            <a:ext cx="179812" cy="7915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4413767" y="999581"/>
            <a:ext cx="8675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Optional 3 fast VTs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6102578" y="4104167"/>
            <a:ext cx="849972" cy="28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DTECTS Sample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Prototypes, actual product will vary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E05-2270-4DE4-909E-C3822D07F15B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Operational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0BE3-3439-4305-B825-6111392ACFA9}" type="datetime1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791"/>
          <a:stretch/>
        </p:blipFill>
        <p:spPr>
          <a:xfrm>
            <a:off x="1438477" y="1145441"/>
            <a:ext cx="7192445" cy="3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4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Operational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20" t="7708" r="7047" b="7636"/>
          <a:stretch/>
        </p:blipFill>
        <p:spPr>
          <a:xfrm>
            <a:off x="1892595" y="1410586"/>
            <a:ext cx="613853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Hourly Operational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32" y="1205408"/>
            <a:ext cx="6819014" cy="25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Performance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02958" y="1131648"/>
            <a:ext cx="6084906" cy="3135552"/>
            <a:chOff x="2402958" y="1131648"/>
            <a:chExt cx="6084906" cy="313555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2958" y="1131648"/>
              <a:ext cx="4722684" cy="3135552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2764465" y="1765005"/>
              <a:ext cx="430619" cy="20060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95084" y="1765005"/>
              <a:ext cx="95870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53786" y="1765005"/>
              <a:ext cx="1132790" cy="14105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86576" y="3175591"/>
              <a:ext cx="11780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274828" y="2718392"/>
              <a:ext cx="214464" cy="105262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89292" y="2718392"/>
              <a:ext cx="59361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82902" y="2718392"/>
              <a:ext cx="600893" cy="9533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83795" y="3671779"/>
              <a:ext cx="169574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478233" y="2041451"/>
              <a:ext cx="86478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478233" y="2342707"/>
              <a:ext cx="86478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478233" y="2906240"/>
              <a:ext cx="864781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333381" y="2063730"/>
              <a:ext cx="11544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Upper SPC Limit</a:t>
              </a:r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40106" y="2960987"/>
              <a:ext cx="1143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Lower SPC Limit</a:t>
              </a:r>
              <a:endParaRPr 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24939" y="2361878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Inst. Data</a:t>
              </a:r>
              <a:endParaRPr lang="en-US" sz="10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3076353" y="1999694"/>
              <a:ext cx="1672856" cy="1785497"/>
            </a:xfrm>
            <a:custGeom>
              <a:avLst/>
              <a:gdLst>
                <a:gd name="connsiteX0" fmla="*/ 0 w 1672856"/>
                <a:gd name="connsiteY0" fmla="*/ 1785497 h 1785497"/>
                <a:gd name="connsiteX1" fmla="*/ 389861 w 1672856"/>
                <a:gd name="connsiteY1" fmla="*/ 112641 h 1785497"/>
                <a:gd name="connsiteX2" fmla="*/ 630866 w 1672856"/>
                <a:gd name="connsiteY2" fmla="*/ 169348 h 1785497"/>
                <a:gd name="connsiteX3" fmla="*/ 1105787 w 1672856"/>
                <a:gd name="connsiteY3" fmla="*/ 304027 h 1785497"/>
                <a:gd name="connsiteX4" fmla="*/ 1672856 w 1672856"/>
                <a:gd name="connsiteY4" fmla="*/ 1374371 h 178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856" h="1785497">
                  <a:moveTo>
                    <a:pt x="0" y="1785497"/>
                  </a:moveTo>
                  <a:cubicBezTo>
                    <a:pt x="142358" y="1083748"/>
                    <a:pt x="284717" y="381999"/>
                    <a:pt x="389861" y="112641"/>
                  </a:cubicBezTo>
                  <a:cubicBezTo>
                    <a:pt x="495005" y="-156717"/>
                    <a:pt x="511545" y="137450"/>
                    <a:pt x="630866" y="169348"/>
                  </a:cubicBezTo>
                  <a:cubicBezTo>
                    <a:pt x="750187" y="201246"/>
                    <a:pt x="932122" y="103190"/>
                    <a:pt x="1105787" y="304027"/>
                  </a:cubicBezTo>
                  <a:cubicBezTo>
                    <a:pt x="1279452" y="504864"/>
                    <a:pt x="1489740" y="1192436"/>
                    <a:pt x="1672856" y="137437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4735033" y="3359888"/>
              <a:ext cx="1325525" cy="127591"/>
            </a:xfrm>
            <a:custGeom>
              <a:avLst/>
              <a:gdLst>
                <a:gd name="connsiteX0" fmla="*/ 0 w 1325525"/>
                <a:gd name="connsiteY0" fmla="*/ 0 h 127591"/>
                <a:gd name="connsiteX1" fmla="*/ 177209 w 1325525"/>
                <a:gd name="connsiteY1" fmla="*/ 106326 h 127591"/>
                <a:gd name="connsiteX2" fmla="*/ 503274 w 1325525"/>
                <a:gd name="connsiteY2" fmla="*/ 120503 h 127591"/>
                <a:gd name="connsiteX3" fmla="*/ 1318437 w 1325525"/>
                <a:gd name="connsiteY3" fmla="*/ 113414 h 127591"/>
                <a:gd name="connsiteX4" fmla="*/ 1318437 w 1325525"/>
                <a:gd name="connsiteY4" fmla="*/ 113414 h 127591"/>
                <a:gd name="connsiteX5" fmla="*/ 1325525 w 1325525"/>
                <a:gd name="connsiteY5" fmla="*/ 127591 h 12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5525" h="127591">
                  <a:moveTo>
                    <a:pt x="0" y="0"/>
                  </a:moveTo>
                  <a:cubicBezTo>
                    <a:pt x="46665" y="43121"/>
                    <a:pt x="93330" y="86242"/>
                    <a:pt x="177209" y="106326"/>
                  </a:cubicBezTo>
                  <a:cubicBezTo>
                    <a:pt x="261088" y="126410"/>
                    <a:pt x="503274" y="120503"/>
                    <a:pt x="503274" y="120503"/>
                  </a:cubicBezTo>
                  <a:lnTo>
                    <a:pt x="1318437" y="113414"/>
                  </a:lnTo>
                  <a:lnTo>
                    <a:pt x="1318437" y="113414"/>
                  </a:lnTo>
                  <a:lnTo>
                    <a:pt x="1325525" y="1275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478233" y="2613737"/>
              <a:ext cx="86478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524939" y="2632908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Ave Data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4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EF2-3CE6-4F44-A136-50AE0F9F2003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513225"/>
          </a:xfrm>
        </p:spPr>
        <p:txBody>
          <a:bodyPr/>
          <a:lstStyle/>
          <a:p>
            <a:r>
              <a:rPr lang="en-US" dirty="0" smtClean="0"/>
              <a:t>DTECTS XC System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68709" y="1259655"/>
            <a:ext cx="1894062" cy="9002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62771" y="1599897"/>
            <a:ext cx="381305" cy="2197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689304" y="1475851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89303" y="1684957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89302" y="1897608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89302" y="1393297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92556" y="1607871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95810" y="1822445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15244" y="1819637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15246" y="1605948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15248" y="1392259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087880" y="1475851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087880" y="1683465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087880" y="1897608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95550" y="1259655"/>
            <a:ext cx="316230" cy="8587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90983" y="10178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starter</a:t>
            </a:r>
            <a:endParaRPr lang="en-US" sz="1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672840" y="1819637"/>
            <a:ext cx="215265" cy="172196"/>
            <a:chOff x="3672840" y="1819637"/>
            <a:chExt cx="215265" cy="172196"/>
          </a:xfrm>
        </p:grpSpPr>
        <p:sp>
          <p:nvSpPr>
            <p:cNvPr id="25" name="Oval 24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 rot="16200000">
            <a:off x="1509850" y="148684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3ph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67563" y="2530549"/>
            <a:ext cx="92857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US" dirty="0" smtClean="0"/>
              <a:t>Analog Front End</a:t>
            </a:r>
            <a:endParaRPr lang="en-US" dirty="0"/>
          </a:p>
        </p:txBody>
      </p:sp>
      <p:cxnSp>
        <p:nvCxnSpPr>
          <p:cNvPr id="29" name="Straight Connector 28"/>
          <p:cNvCxnSpPr>
            <a:stCxn id="25" idx="4"/>
          </p:cNvCxnSpPr>
          <p:nvPr/>
        </p:nvCxnSpPr>
        <p:spPr>
          <a:xfrm>
            <a:off x="3754755" y="1991833"/>
            <a:ext cx="0" cy="538715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67563" y="2955851"/>
            <a:ext cx="92857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1000" dirty="0" smtClean="0"/>
              <a:t>Controller </a:t>
            </a:r>
          </a:p>
          <a:p>
            <a:pPr algn="ctr"/>
            <a:r>
              <a:rPr lang="en-US" sz="1000" dirty="0" smtClean="0"/>
              <a:t>w/ RTC</a:t>
            </a:r>
            <a:endParaRPr lang="en-US" sz="1000" dirty="0"/>
          </a:p>
        </p:txBody>
      </p:sp>
      <p:cxnSp>
        <p:nvCxnSpPr>
          <p:cNvPr id="34" name="Straight Connector 33"/>
          <p:cNvCxnSpPr>
            <a:stCxn id="30" idx="0"/>
            <a:endCxn id="28" idx="2"/>
          </p:cNvCxnSpPr>
          <p:nvPr/>
        </p:nvCxnSpPr>
        <p:spPr>
          <a:xfrm flipV="1">
            <a:off x="3831852" y="2835349"/>
            <a:ext cx="0" cy="12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11795" y="3039121"/>
            <a:ext cx="255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515293" y="2955851"/>
            <a:ext cx="467833" cy="22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BLE</a:t>
            </a:r>
            <a:endParaRPr lang="en-US" sz="700" dirty="0"/>
          </a:p>
        </p:txBody>
      </p:sp>
      <p:cxnSp>
        <p:nvCxnSpPr>
          <p:cNvPr id="39" name="Straight Connector 38"/>
          <p:cNvCxnSpPr>
            <a:stCxn id="38" idx="1"/>
          </p:cNvCxnSpPr>
          <p:nvPr/>
        </p:nvCxnSpPr>
        <p:spPr>
          <a:xfrm flipH="1">
            <a:off x="4296140" y="3068987"/>
            <a:ext cx="219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57"/>
          <a:stretch/>
        </p:blipFill>
        <p:spPr>
          <a:xfrm>
            <a:off x="6023953" y="2784656"/>
            <a:ext cx="693588" cy="891116"/>
          </a:xfrm>
          <a:prstGeom prst="rect">
            <a:avLst/>
          </a:prstGeom>
        </p:spPr>
      </p:pic>
      <p:cxnSp>
        <p:nvCxnSpPr>
          <p:cNvPr id="42" name="Elbow Connector 41"/>
          <p:cNvCxnSpPr>
            <a:stCxn id="28" idx="3"/>
          </p:cNvCxnSpPr>
          <p:nvPr/>
        </p:nvCxnSpPr>
        <p:spPr>
          <a:xfrm flipV="1">
            <a:off x="4296140" y="2062717"/>
            <a:ext cx="1369867" cy="620232"/>
          </a:xfrm>
          <a:prstGeom prst="bentConnector3">
            <a:avLst>
              <a:gd name="adj1" fmla="val 15268"/>
            </a:avLst>
          </a:prstGeom>
          <a:ln w="28575" cmpd="dbl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38119" y="2191091"/>
            <a:ext cx="1031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Temp &amp; vibration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5243" y="3767221"/>
            <a:ext cx="3954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 smtClean="0"/>
              <a:t>Mount DTECTS XC sensor, connect CT and any optional probes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Open the </a:t>
            </a:r>
            <a:r>
              <a:rPr lang="en-US" sz="1000" dirty="0" err="1" smtClean="0"/>
              <a:t>ergsense</a:t>
            </a:r>
            <a:r>
              <a:rPr lang="en-US" sz="1000" dirty="0" smtClean="0"/>
              <a:t> DTECTS app on phone (</a:t>
            </a:r>
            <a:r>
              <a:rPr lang="en-US" sz="1000" dirty="0" err="1" smtClean="0"/>
              <a:t>ios</a:t>
            </a:r>
            <a:r>
              <a:rPr lang="en-US" sz="1000" dirty="0" smtClean="0"/>
              <a:t> or android)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Enter / capture the motor nameplate data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Sync locally to capture latest data – or -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Access cloud.ergsense.com to observe your data</a:t>
            </a:r>
            <a:endParaRPr lang="en-US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2495550" y="2191091"/>
            <a:ext cx="2530842" cy="153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DTECTS XC Platform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6251801" y="1812974"/>
            <a:ext cx="237893" cy="1022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519678" y="3263084"/>
            <a:ext cx="467833" cy="22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Cell</a:t>
            </a:r>
            <a:endParaRPr lang="en-US" sz="600" dirty="0"/>
          </a:p>
        </p:txBody>
      </p:sp>
      <p:cxnSp>
        <p:nvCxnSpPr>
          <p:cNvPr id="50" name="Straight Connector 49"/>
          <p:cNvCxnSpPr>
            <a:stCxn id="49" idx="1"/>
          </p:cNvCxnSpPr>
          <p:nvPr/>
        </p:nvCxnSpPr>
        <p:spPr>
          <a:xfrm flipH="1">
            <a:off x="4300525" y="3376220"/>
            <a:ext cx="219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3362636" y="1395783"/>
            <a:ext cx="215265" cy="172196"/>
            <a:chOff x="3672840" y="1819637"/>
            <a:chExt cx="215265" cy="172196"/>
          </a:xfrm>
        </p:grpSpPr>
        <p:sp>
          <p:nvSpPr>
            <p:cNvPr id="52" name="Oval 51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rgbClr val="0070C0">
                  <a:alpha val="51000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005707" y="1206951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Optional 2</a:t>
            </a:r>
            <a:r>
              <a:rPr lang="en-US" sz="800" baseline="30000" dirty="0" smtClean="0"/>
              <a:t>nd</a:t>
            </a:r>
            <a:r>
              <a:rPr lang="en-US" sz="800" dirty="0" smtClean="0"/>
              <a:t>  &amp; 3</a:t>
            </a:r>
            <a:r>
              <a:rPr lang="en-US" sz="800" baseline="30000" dirty="0" smtClean="0"/>
              <a:t>rd</a:t>
            </a:r>
            <a:r>
              <a:rPr lang="en-US" sz="800" dirty="0" smtClean="0"/>
              <a:t> CT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4405360" y="1554120"/>
            <a:ext cx="577766" cy="6707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09745" y="1765475"/>
            <a:ext cx="577766" cy="6707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393955" y="1344981"/>
            <a:ext cx="577766" cy="6707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loud 57"/>
          <p:cNvSpPr/>
          <p:nvPr/>
        </p:nvSpPr>
        <p:spPr>
          <a:xfrm>
            <a:off x="6877639" y="2331025"/>
            <a:ext cx="1857481" cy="959543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Cloud.ergsense.com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6880756" y="3144415"/>
            <a:ext cx="1854365" cy="58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DTECTS Analytics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180737" y="1011073"/>
            <a:ext cx="1665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Optional Voltage Transducers</a:t>
            </a:r>
          </a:p>
        </p:txBody>
      </p:sp>
      <p:cxnSp>
        <p:nvCxnSpPr>
          <p:cNvPr id="61" name="Straight Connector 60"/>
          <p:cNvCxnSpPr>
            <a:stCxn id="52" idx="4"/>
          </p:cNvCxnSpPr>
          <p:nvPr/>
        </p:nvCxnSpPr>
        <p:spPr>
          <a:xfrm>
            <a:off x="3444551" y="1567979"/>
            <a:ext cx="10120" cy="971154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3"/>
          </p:cNvCxnSpPr>
          <p:nvPr/>
        </p:nvCxnSpPr>
        <p:spPr>
          <a:xfrm>
            <a:off x="4971721" y="1378518"/>
            <a:ext cx="293699" cy="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264856" y="1383030"/>
            <a:ext cx="223791" cy="9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79316" y="1587632"/>
            <a:ext cx="293699" cy="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72451" y="1592144"/>
            <a:ext cx="223791" cy="9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986911" y="1796746"/>
            <a:ext cx="293699" cy="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280046" y="1801258"/>
            <a:ext cx="223791" cy="9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5" idx="1"/>
          </p:cNvCxnSpPr>
          <p:nvPr/>
        </p:nvCxnSpPr>
        <p:spPr>
          <a:xfrm rot="10800000" flipV="1">
            <a:off x="4069080" y="1587657"/>
            <a:ext cx="336280" cy="942892"/>
          </a:xfrm>
          <a:prstGeom prst="bentConnector2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6" idx="1"/>
          </p:cNvCxnSpPr>
          <p:nvPr/>
        </p:nvCxnSpPr>
        <p:spPr>
          <a:xfrm rot="10800000" flipV="1">
            <a:off x="4135315" y="1799011"/>
            <a:ext cx="274431" cy="723893"/>
          </a:xfrm>
          <a:prstGeom prst="bentConnector2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7" idx="1"/>
          </p:cNvCxnSpPr>
          <p:nvPr/>
        </p:nvCxnSpPr>
        <p:spPr>
          <a:xfrm rot="10800000" flipV="1">
            <a:off x="4000501" y="1378517"/>
            <a:ext cx="393455" cy="1152031"/>
          </a:xfrm>
          <a:prstGeom prst="bentConnector2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49154" y="1945834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CT</a:t>
            </a:r>
            <a:endParaRPr lang="en-US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3364673" y="1406817"/>
            <a:ext cx="215265" cy="172196"/>
            <a:chOff x="3672840" y="1819637"/>
            <a:chExt cx="215265" cy="172196"/>
          </a:xfrm>
        </p:grpSpPr>
        <p:sp>
          <p:nvSpPr>
            <p:cNvPr id="74" name="Oval 73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3596951" y="1769334"/>
            <a:ext cx="10120" cy="971154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517073" y="1608172"/>
            <a:ext cx="215265" cy="172196"/>
            <a:chOff x="3672840" y="1819637"/>
            <a:chExt cx="215265" cy="172196"/>
          </a:xfrm>
        </p:grpSpPr>
        <p:sp>
          <p:nvSpPr>
            <p:cNvPr id="78" name="Oval 77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" t="4898" r="4049" b="16106"/>
          <a:stretch/>
        </p:blipFill>
        <p:spPr>
          <a:xfrm>
            <a:off x="5973137" y="1366950"/>
            <a:ext cx="772212" cy="441877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2551268" y="2448226"/>
            <a:ext cx="559981" cy="16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PS</a:t>
            </a:r>
            <a:endParaRPr lang="en-US" sz="9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1911233" y="2331025"/>
            <a:ext cx="346800" cy="389265"/>
            <a:chOff x="1911233" y="2331025"/>
            <a:chExt cx="346800" cy="389265"/>
          </a:xfrm>
        </p:grpSpPr>
        <p:sp>
          <p:nvSpPr>
            <p:cNvPr id="88" name="Rectangle 87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14" name="Arc 11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Arc 11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12" name="Arc 11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Arc 11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10" name="Arc 10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Arc 11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8" name="Arc 10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1" name="Group 90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2" name="Arc 10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Arc 10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0" name="Arc 9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Arc 10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98" name="Arc 9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Arc 9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96" name="Arc 9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Arc 9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cxnSp>
        <p:nvCxnSpPr>
          <p:cNvPr id="116" name="Straight Connector 115"/>
          <p:cNvCxnSpPr>
            <a:stCxn id="88" idx="3"/>
            <a:endCxn id="86" idx="1"/>
          </p:cNvCxnSpPr>
          <p:nvPr/>
        </p:nvCxnSpPr>
        <p:spPr>
          <a:xfrm>
            <a:off x="2258033" y="2525658"/>
            <a:ext cx="293235" cy="5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86" idx="3"/>
          </p:cNvCxnSpPr>
          <p:nvPr/>
        </p:nvCxnSpPr>
        <p:spPr>
          <a:xfrm>
            <a:off x="3111249" y="2531496"/>
            <a:ext cx="256314" cy="1514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254430" y="2302914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1ph AC</a:t>
            </a:r>
            <a:endParaRPr lang="en-US" sz="1000" dirty="0"/>
          </a:p>
        </p:txBody>
      </p:sp>
      <p:sp>
        <p:nvSpPr>
          <p:cNvPr id="120" name="Rectangle 119"/>
          <p:cNvSpPr/>
          <p:nvPr/>
        </p:nvSpPr>
        <p:spPr>
          <a:xfrm>
            <a:off x="2551814" y="2955851"/>
            <a:ext cx="559981" cy="16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PMIC</a:t>
            </a:r>
            <a:endParaRPr lang="en-US" sz="900" dirty="0"/>
          </a:p>
        </p:txBody>
      </p:sp>
      <p:cxnSp>
        <p:nvCxnSpPr>
          <p:cNvPr id="121" name="Straight Connector 120"/>
          <p:cNvCxnSpPr/>
          <p:nvPr/>
        </p:nvCxnSpPr>
        <p:spPr>
          <a:xfrm flipH="1" flipV="1">
            <a:off x="1630716" y="2525657"/>
            <a:ext cx="28051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20" idx="0"/>
          </p:cNvCxnSpPr>
          <p:nvPr/>
        </p:nvCxnSpPr>
        <p:spPr>
          <a:xfrm flipH="1" flipV="1">
            <a:off x="2831259" y="2614766"/>
            <a:ext cx="546" cy="34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5002480" y="3036983"/>
            <a:ext cx="486130" cy="341707"/>
            <a:chOff x="4969571" y="2743256"/>
            <a:chExt cx="486130" cy="341707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539" y="2743256"/>
              <a:ext cx="270162" cy="341707"/>
            </a:xfrm>
            <a:prstGeom prst="rect">
              <a:avLst/>
            </a:prstGeom>
          </p:spPr>
        </p:pic>
        <p:cxnSp>
          <p:nvCxnSpPr>
            <p:cNvPr id="132" name="Straight Connector 131"/>
            <p:cNvCxnSpPr/>
            <p:nvPr/>
          </p:nvCxnSpPr>
          <p:spPr>
            <a:xfrm>
              <a:off x="4969571" y="3078407"/>
              <a:ext cx="3510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64221">
            <a:off x="5868990" y="2769752"/>
            <a:ext cx="253039" cy="199479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94229" y="2955864"/>
            <a:ext cx="253039" cy="199479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74804" y="3226705"/>
            <a:ext cx="645944" cy="27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(remove before publishing)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AutoNum type="arabicParenR"/>
            </a:pPr>
            <a:r>
              <a:rPr lang="en-US" altLang="en-US" sz="1400" b="1" dirty="0">
                <a:latin typeface="TradeGothic" pitchFamily="1" charset="0"/>
              </a:rPr>
              <a:t>Elevator Pitch</a:t>
            </a:r>
          </a:p>
          <a:p>
            <a:pPr>
              <a:buFontTx/>
              <a:buAutoNum type="arabicParenR"/>
            </a:pPr>
            <a:r>
              <a:rPr lang="en-US" altLang="en-US" sz="1400" b="1" dirty="0">
                <a:latin typeface="TradeGothic" pitchFamily="1" charset="0"/>
              </a:rPr>
              <a:t>Momentum, Traction, Expertise: Your key numbers</a:t>
            </a:r>
          </a:p>
          <a:p>
            <a:pPr>
              <a:buFontTx/>
              <a:buAutoNum type="arabicParenR"/>
            </a:pPr>
            <a:r>
              <a:rPr lang="en-US" altLang="en-US" sz="1400" b="1" dirty="0">
                <a:latin typeface="TradeGothic" pitchFamily="1" charset="0"/>
              </a:rPr>
              <a:t>Market Opportunity: Define market size &amp; your customer base</a:t>
            </a:r>
          </a:p>
          <a:p>
            <a:pPr>
              <a:buFontTx/>
              <a:buAutoNum type="arabicParenR"/>
            </a:pPr>
            <a:r>
              <a:rPr lang="en-US" altLang="en-US" sz="1400" b="1" dirty="0">
                <a:latin typeface="TradeGothic" pitchFamily="1" charset="0"/>
              </a:rPr>
              <a:t>Problem &amp; Current Solutions: What need do you fill? Other solutions</a:t>
            </a:r>
          </a:p>
          <a:p>
            <a:pPr>
              <a:buFontTx/>
              <a:buAutoNum type="arabicParenR"/>
            </a:pPr>
            <a:r>
              <a:rPr lang="en-US" altLang="en-US" sz="1400" b="1" dirty="0">
                <a:latin typeface="TradeGothic" pitchFamily="1" charset="0"/>
              </a:rPr>
              <a:t>Product or Service: Your solution</a:t>
            </a:r>
          </a:p>
          <a:p>
            <a:pPr>
              <a:buFontTx/>
              <a:buAutoNum type="arabicParenR"/>
            </a:pPr>
            <a:r>
              <a:rPr lang="en-US" altLang="en-US" sz="1400" b="1" dirty="0">
                <a:latin typeface="TradeGothic" pitchFamily="1" charset="0"/>
              </a:rPr>
              <a:t>Business Model: Key Revenue Streams</a:t>
            </a:r>
          </a:p>
          <a:p>
            <a:pPr>
              <a:buFontTx/>
              <a:buAutoNum type="arabicParenR"/>
            </a:pPr>
            <a:r>
              <a:rPr lang="en-US" altLang="en-US" sz="1400" b="1" dirty="0">
                <a:latin typeface="TradeGothic" pitchFamily="1" charset="0"/>
              </a:rPr>
              <a:t>Market Approach &amp; Strategy: How you grow your business</a:t>
            </a:r>
          </a:p>
          <a:p>
            <a:pPr>
              <a:buFontTx/>
              <a:buAutoNum type="arabicParenR"/>
            </a:pPr>
            <a:r>
              <a:rPr lang="en-US" altLang="en-US" sz="1400" b="1" dirty="0">
                <a:latin typeface="TradeGothic" pitchFamily="1" charset="0"/>
              </a:rPr>
              <a:t>Team &amp; Key Stakeholders (Investors, Advisors)</a:t>
            </a:r>
          </a:p>
          <a:p>
            <a:pPr>
              <a:buFontTx/>
              <a:buAutoNum type="arabicParenR"/>
            </a:pPr>
            <a:r>
              <a:rPr lang="en-US" altLang="en-US" sz="1400" b="1" dirty="0">
                <a:latin typeface="TradeGothic" pitchFamily="1" charset="0"/>
              </a:rPr>
              <a:t>Financials </a:t>
            </a:r>
          </a:p>
          <a:p>
            <a:pPr>
              <a:buFontTx/>
              <a:buAutoNum type="arabicParenR"/>
            </a:pPr>
            <a:r>
              <a:rPr lang="en-US" altLang="en-US" sz="1400" b="1" dirty="0">
                <a:latin typeface="TradeGothic" pitchFamily="1" charset="0"/>
              </a:rPr>
              <a:t>Competition</a:t>
            </a:r>
          </a:p>
          <a:p>
            <a:pPr>
              <a:buFontTx/>
              <a:buAutoNum type="arabicParenR"/>
            </a:pPr>
            <a:r>
              <a:rPr lang="en-US" altLang="en-US" sz="1400" b="1" dirty="0">
                <a:latin typeface="TradeGothic" pitchFamily="1" charset="0"/>
              </a:rPr>
              <a:t>Investment: Your ‘Ask’ for funding, Basic use of funds </a:t>
            </a:r>
            <a:endParaRPr lang="en-US" altLang="en-US" sz="1400" b="1" dirty="0">
              <a:latin typeface="TradeGothic" pitchFamily="1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42E-FF0D-42AA-92B2-9CE0B6D425AE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4834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Momentum, Traction, Expertise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962" y="951572"/>
            <a:ext cx="7575394" cy="34818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8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4834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962" y="951572"/>
            <a:ext cx="7575394" cy="3481846"/>
          </a:xfrm>
        </p:spPr>
        <p:txBody>
          <a:bodyPr/>
          <a:lstStyle/>
          <a:p>
            <a:r>
              <a:rPr lang="en-US" dirty="0" smtClean="0"/>
              <a:t>You could… </a:t>
            </a:r>
          </a:p>
          <a:p>
            <a:pPr lvl="1"/>
            <a:r>
              <a:rPr lang="en-US" dirty="0" smtClean="0"/>
              <a:t>Avoid unscheduled truck rolls and reduce your warranty costs while raising profit.</a:t>
            </a:r>
          </a:p>
          <a:p>
            <a:pPr lvl="1"/>
            <a:r>
              <a:rPr lang="en-US" dirty="0" smtClean="0"/>
              <a:t>Prevent your customers from experiencing ‘surprise’ business interruptions.</a:t>
            </a:r>
          </a:p>
          <a:p>
            <a:pPr lvl="1"/>
            <a:r>
              <a:rPr lang="en-US" dirty="0" smtClean="0"/>
              <a:t>Build a database of what really does and does not work to expectations for your customers.</a:t>
            </a:r>
          </a:p>
          <a:p>
            <a:pPr lvl="1"/>
            <a:r>
              <a:rPr lang="en-US" dirty="0" smtClean="0"/>
              <a:t>Partner with your customers in energy saving programs.</a:t>
            </a:r>
          </a:p>
          <a:p>
            <a:r>
              <a:rPr lang="en-US" dirty="0" smtClean="0"/>
              <a:t>All without the high cost associated with the “Big 3” Building Automation suppliers!</a:t>
            </a:r>
          </a:p>
          <a:p>
            <a:pPr lvl="1"/>
            <a:r>
              <a:rPr lang="en-US" dirty="0" smtClean="0"/>
              <a:t>Schneider Electric, Johnson Controls, Siemens</a:t>
            </a:r>
          </a:p>
          <a:p>
            <a:r>
              <a:rPr lang="en-US" dirty="0" smtClean="0"/>
              <a:t>You can…</a:t>
            </a:r>
          </a:p>
          <a:p>
            <a:pPr lvl="1"/>
            <a:r>
              <a:rPr lang="en-US" dirty="0" smtClean="0"/>
              <a:t>With High Frequency Motor Operational Monitoring from </a:t>
            </a:r>
            <a:r>
              <a:rPr lang="en-US" dirty="0" err="1" smtClean="0"/>
              <a:t>ergsense</a:t>
            </a:r>
            <a:r>
              <a:rPr lang="en-US" dirty="0" smtClean="0"/>
              <a:t> via the DTECTS System</a:t>
            </a:r>
          </a:p>
          <a:p>
            <a:r>
              <a:rPr lang="en-US" dirty="0" smtClean="0"/>
              <a:t>Read on…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7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4604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Value of Continuous Commissioning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027814"/>
            <a:ext cx="6686550" cy="3405603"/>
          </a:xfrm>
        </p:spPr>
        <p:txBody>
          <a:bodyPr>
            <a:normAutofit fontScale="92500"/>
          </a:bodyPr>
          <a:lstStyle/>
          <a:p>
            <a:r>
              <a:rPr lang="en-US" sz="1100" dirty="0" smtClean="0">
                <a:solidFill>
                  <a:schemeClr val="dk1"/>
                </a:solidFill>
              </a:rPr>
              <a:t>Once Commissioned (Install, setup, verify &amp; leave) an asset like HVAC or a refrigeration plant will generally begin to fall off its ideal efficiency curve immediately.</a:t>
            </a:r>
          </a:p>
          <a:p>
            <a:endParaRPr lang="en-US" sz="950" dirty="0">
              <a:solidFill>
                <a:schemeClr val="dk1"/>
              </a:solidFill>
            </a:endParaRPr>
          </a:p>
          <a:p>
            <a:endParaRPr lang="en-US" sz="1100" dirty="0" smtClean="0">
              <a:solidFill>
                <a:schemeClr val="dk1"/>
              </a:solidFill>
            </a:endParaRPr>
          </a:p>
          <a:p>
            <a:endParaRPr lang="en-US" sz="1100" dirty="0">
              <a:solidFill>
                <a:schemeClr val="dk1"/>
              </a:solidFill>
            </a:endParaRPr>
          </a:p>
          <a:p>
            <a:endParaRPr lang="en-US" sz="1100" dirty="0" smtClean="0">
              <a:solidFill>
                <a:schemeClr val="dk1"/>
              </a:solidFill>
            </a:endParaRPr>
          </a:p>
          <a:p>
            <a:endParaRPr lang="en-US" sz="1100" dirty="0">
              <a:solidFill>
                <a:schemeClr val="dk1"/>
              </a:solidFill>
            </a:endParaRPr>
          </a:p>
          <a:p>
            <a:endParaRPr lang="en-US" sz="1100" dirty="0" smtClean="0">
              <a:solidFill>
                <a:schemeClr val="dk1"/>
              </a:solidFill>
            </a:endParaRPr>
          </a:p>
          <a:p>
            <a:endParaRPr lang="en-US" sz="1100" dirty="0">
              <a:solidFill>
                <a:schemeClr val="dk1"/>
              </a:solidFill>
            </a:endParaRPr>
          </a:p>
          <a:p>
            <a:r>
              <a:rPr lang="en-US" sz="1100" dirty="0" smtClean="0">
                <a:solidFill>
                  <a:schemeClr val="dk1"/>
                </a:solidFill>
              </a:rPr>
              <a:t>Over time, the use and occupancy modes for a building will change, leaving the HVAC and Refrigeration systems to operate at less than ideal efficiencies</a:t>
            </a:r>
          </a:p>
          <a:p>
            <a:pPr lvl="1"/>
            <a:r>
              <a:rPr lang="en-US" sz="950" dirty="0" smtClean="0">
                <a:solidFill>
                  <a:schemeClr val="dk1"/>
                </a:solidFill>
              </a:rPr>
              <a:t>Studies by the US DOE show that once commissioned, building efficiency will degrade up to 15% per year</a:t>
            </a:r>
          </a:p>
          <a:p>
            <a:r>
              <a:rPr lang="en-US" sz="1100" dirty="0" smtClean="0">
                <a:solidFill>
                  <a:schemeClr val="dk1"/>
                </a:solidFill>
              </a:rPr>
              <a:t>Continuous Commissioning is like having a trained HVAC tech on site 24/7 to measure the operational parameters of your managed asset so that you can suggest money saving changes to your customer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7873-9446-4ACF-803D-2F4E488B89A0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pic>
        <p:nvPicPr>
          <p:cNvPr id="9" name="Picture 8" descr="with explan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83"/>
          <a:stretch/>
        </p:blipFill>
        <p:spPr bwMode="auto">
          <a:xfrm>
            <a:off x="2192208" y="1515390"/>
            <a:ext cx="3643596" cy="158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8865" y="1938749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Well Defined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14082" y="1920758"/>
            <a:ext cx="2149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Changing use models and aging assets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02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Value of Motor Operational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226634"/>
            <a:ext cx="6686550" cy="32067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Electric Motors are the heart of any HVAC and Refrigeration System</a:t>
            </a:r>
          </a:p>
          <a:p>
            <a:pPr lvl="1"/>
            <a:r>
              <a:rPr lang="en-US" dirty="0" smtClean="0"/>
              <a:t>90% or more of the Electrical Energy for a system is consumed by its motors</a:t>
            </a:r>
          </a:p>
          <a:p>
            <a:pPr lvl="1"/>
            <a:r>
              <a:rPr lang="en-US" dirty="0" smtClean="0"/>
              <a:t>If a motor fails, the system fails</a:t>
            </a:r>
          </a:p>
          <a:p>
            <a:r>
              <a:rPr lang="en-US" dirty="0" smtClean="0"/>
              <a:t>Operational Parameters are Valuable Indicators</a:t>
            </a:r>
          </a:p>
          <a:p>
            <a:pPr lvl="1"/>
            <a:r>
              <a:rPr lang="en-US" dirty="0" smtClean="0"/>
              <a:t>If we could monitor the three key operational parameters of a motor:</a:t>
            </a:r>
          </a:p>
          <a:p>
            <a:pPr lvl="2"/>
            <a:r>
              <a:rPr lang="en-US" dirty="0" smtClean="0"/>
              <a:t>Phase Current – Are the starting and running loads on the motor changing?  Is the operational period deviating from nominal?</a:t>
            </a:r>
          </a:p>
          <a:p>
            <a:pPr lvl="2"/>
            <a:r>
              <a:rPr lang="en-US" dirty="0" smtClean="0"/>
              <a:t>Motor temperature – Is the running load or the environment driving the motor temperature up or down?</a:t>
            </a:r>
          </a:p>
          <a:p>
            <a:pPr lvl="2"/>
            <a:r>
              <a:rPr lang="en-US" dirty="0" smtClean="0"/>
              <a:t>Motor Vibration – Are loads becoming ‘frozen’ or are bearings failing?</a:t>
            </a:r>
          </a:p>
          <a:p>
            <a:pPr lvl="1"/>
            <a:r>
              <a:rPr lang="en-US" dirty="0" smtClean="0"/>
              <a:t>Then we would know how the system is performing relative to its ratings and more importantly to its past operation</a:t>
            </a:r>
          </a:p>
          <a:p>
            <a:r>
              <a:rPr lang="en-US" dirty="0" smtClean="0"/>
              <a:t>Analytics simplifies complex data for decision making…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02435"/>
          </a:xfrm>
        </p:spPr>
        <p:txBody>
          <a:bodyPr>
            <a:normAutofit/>
          </a:bodyPr>
          <a:lstStyle/>
          <a:p>
            <a:r>
              <a:rPr lang="en-US" dirty="0" smtClean="0"/>
              <a:t>The Value of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226634"/>
            <a:ext cx="6686550" cy="32067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be useful for more than simple energy use reporting on a 15 minute granularity (</a:t>
            </a:r>
            <a:r>
              <a:rPr lang="en-US" dirty="0" err="1" smtClean="0"/>
              <a:t>PanoramicPower</a:t>
            </a:r>
            <a:r>
              <a:rPr lang="en-US" dirty="0" smtClean="0"/>
              <a:t> and others do this), Operational Parameters need to be sampled at a high rate of speed and with high resolution.</a:t>
            </a:r>
          </a:p>
          <a:p>
            <a:r>
              <a:rPr lang="en-US" dirty="0" smtClean="0"/>
              <a:t>Getting this data out of the system in a secure manner would be costly and time consuming.</a:t>
            </a:r>
          </a:p>
          <a:p>
            <a:pPr lvl="1"/>
            <a:r>
              <a:rPr lang="en-US" dirty="0" smtClean="0"/>
              <a:t>Truck Roll to pick up and download the data into a PC</a:t>
            </a:r>
          </a:p>
          <a:p>
            <a:pPr lvl="1"/>
            <a:r>
              <a:rPr lang="en-US" dirty="0" smtClean="0"/>
              <a:t>Cellular Data Connection for GB of data per day</a:t>
            </a:r>
          </a:p>
          <a:p>
            <a:r>
              <a:rPr lang="en-US" dirty="0" smtClean="0"/>
              <a:t>It would be time prohibitive for even the most skilled HVAC tech to wade through the huge amount of data generated in order to make a decision or even reliably recognize a fault.</a:t>
            </a:r>
          </a:p>
          <a:p>
            <a:r>
              <a:rPr lang="en-US" dirty="0" smtClean="0"/>
              <a:t>Data Analytics applies expert knowledge of how motors in HVAC should work, coupled with statistical data trending and tracking to build operational alarms.</a:t>
            </a:r>
          </a:p>
          <a:p>
            <a:pPr lvl="1"/>
            <a:r>
              <a:rPr lang="en-US" dirty="0" smtClean="0"/>
              <a:t>Data Bandwidth is cut by many orders of magnitude meaning that cellular data connections are cost effective and facilities IT departments are not involved</a:t>
            </a:r>
          </a:p>
          <a:p>
            <a:pPr lvl="1"/>
            <a:r>
              <a:rPr lang="en-US" dirty="0" smtClean="0"/>
              <a:t>You know immediately when a motor asset is drifting too far out of its nominal operational parameters</a:t>
            </a:r>
          </a:p>
          <a:p>
            <a:pPr lvl="1"/>
            <a:r>
              <a:rPr lang="en-US" dirty="0" smtClean="0"/>
              <a:t>You still get the normal M&amp;V energy reports based on AC phase current and nominal voltage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DTECT Solution HW &amp; 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011044"/>
            <a:ext cx="6686550" cy="34223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DTECTS – Device Tracking Electrical Current Transducer Solution</a:t>
            </a:r>
          </a:p>
          <a:p>
            <a:r>
              <a:rPr lang="en-US" dirty="0" smtClean="0"/>
              <a:t>Industrial grade microprocessor based measurement and telemetry sensor connected to an electrical motor without disconnection of power supply</a:t>
            </a:r>
          </a:p>
          <a:p>
            <a:pPr lvl="1"/>
            <a:r>
              <a:rPr lang="en-US" dirty="0" smtClean="0"/>
              <a:t>Powerful 32 bit micro controller with </a:t>
            </a:r>
            <a:r>
              <a:rPr lang="en-US" dirty="0" err="1" smtClean="0"/>
              <a:t>WiFi</a:t>
            </a:r>
            <a:r>
              <a:rPr lang="en-US" dirty="0" smtClean="0"/>
              <a:t> networking</a:t>
            </a:r>
          </a:p>
          <a:p>
            <a:pPr lvl="1"/>
            <a:r>
              <a:rPr lang="en-US" dirty="0" smtClean="0"/>
              <a:t>Three Phase Energy Sensing inputs for Voltage and Current using standard transducers</a:t>
            </a:r>
          </a:p>
          <a:p>
            <a:pPr lvl="1"/>
            <a:r>
              <a:rPr lang="en-US" dirty="0" smtClean="0"/>
              <a:t>Integrated surface (IR) temperature. 3 axis vibration and position sensors with optional external thermocouple</a:t>
            </a:r>
          </a:p>
          <a:p>
            <a:pPr lvl="1"/>
            <a:r>
              <a:rPr lang="en-US" dirty="0" smtClean="0"/>
              <a:t>Mag mount to motor &amp; has optional mounting flanges for application to non magnetic surfaces</a:t>
            </a:r>
          </a:p>
          <a:p>
            <a:r>
              <a:rPr lang="en-US" dirty="0" smtClean="0"/>
              <a:t>Comprehensive SW supports </a:t>
            </a:r>
          </a:p>
          <a:p>
            <a:pPr lvl="1"/>
            <a:r>
              <a:rPr lang="en-US" dirty="0" smtClean="0"/>
              <a:t>Easy Installation</a:t>
            </a:r>
          </a:p>
          <a:p>
            <a:pPr lvl="1"/>
            <a:r>
              <a:rPr lang="en-US" dirty="0" smtClean="0"/>
              <a:t>Operational Performance tracking &amp; trending reports on demand</a:t>
            </a:r>
          </a:p>
          <a:p>
            <a:pPr lvl="1"/>
            <a:r>
              <a:rPr lang="en-US" dirty="0" smtClean="0"/>
              <a:t>User adjustable alarms and actions (email, SMS)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WiFi</a:t>
            </a:r>
            <a:r>
              <a:rPr lang="en-US" dirty="0" smtClean="0"/>
              <a:t> connection to premise LAN then to </a:t>
            </a:r>
            <a:r>
              <a:rPr lang="en-US" dirty="0" err="1" smtClean="0"/>
              <a:t>Ergsense</a:t>
            </a:r>
            <a:r>
              <a:rPr lang="en-US" dirty="0" smtClean="0"/>
              <a:t> cloud analytics</a:t>
            </a:r>
          </a:p>
          <a:p>
            <a:pPr lvl="2"/>
            <a:r>
              <a:rPr lang="en-US" dirty="0" smtClean="0"/>
              <a:t>Optional Industrial </a:t>
            </a:r>
            <a:r>
              <a:rPr lang="en-US" dirty="0"/>
              <a:t>grade microprocessor based cellular (CDMA in US) data processing gateway</a:t>
            </a:r>
          </a:p>
          <a:p>
            <a:pPr lvl="3"/>
            <a:r>
              <a:rPr lang="en-US" dirty="0"/>
              <a:t>Manages several DTECTS sensors</a:t>
            </a:r>
          </a:p>
          <a:p>
            <a:pPr lvl="3"/>
            <a:r>
              <a:rPr lang="en-US" dirty="0"/>
              <a:t>Connected to sensors by USB or </a:t>
            </a:r>
            <a:r>
              <a:rPr lang="en-US" dirty="0" err="1"/>
              <a:t>WiFi</a:t>
            </a:r>
            <a:endParaRPr lang="en-US" dirty="0"/>
          </a:p>
          <a:p>
            <a:pPr lvl="3"/>
            <a:r>
              <a:rPr lang="en-US" dirty="0"/>
              <a:t>Carrier approved cellular modem</a:t>
            </a:r>
          </a:p>
          <a:p>
            <a:pPr lvl="4"/>
            <a:r>
              <a:rPr lang="en-US" dirty="0"/>
              <a:t>User supplied SIM</a:t>
            </a:r>
          </a:p>
          <a:p>
            <a:pPr lvl="3"/>
            <a:r>
              <a:rPr lang="en-US" dirty="0"/>
              <a:t>Connects data to the </a:t>
            </a:r>
            <a:r>
              <a:rPr lang="en-US" dirty="0" err="1"/>
              <a:t>ergsense</a:t>
            </a:r>
            <a:r>
              <a:rPr lang="en-US" dirty="0"/>
              <a:t> cloud</a:t>
            </a:r>
          </a:p>
          <a:p>
            <a:pPr lvl="1"/>
            <a:r>
              <a:rPr lang="en-US" dirty="0"/>
              <a:t>Cloud.ergsense.com data analytics and user portal</a:t>
            </a:r>
          </a:p>
          <a:p>
            <a:pPr lvl="2"/>
            <a:r>
              <a:rPr lang="en-US" dirty="0"/>
              <a:t>Secure data storage and connections</a:t>
            </a:r>
          </a:p>
          <a:p>
            <a:pPr lvl="2"/>
            <a:r>
              <a:rPr lang="en-US" dirty="0"/>
              <a:t>Convenient and easy to use reports on operation, energy use and predictive failure</a:t>
            </a:r>
          </a:p>
          <a:p>
            <a:pPr lvl="2"/>
            <a:r>
              <a:rPr lang="en-US" dirty="0"/>
              <a:t>Email and SMS alarm alerts for out of bounds operational parameters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075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xeno HUB Options Study" id="{59A317D6-E41B-4C9A-A491-6547DAE15FFE}" vid="{381BD8EA-4EF6-49A8-82CA-DCB581DE8C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13951</TotalTime>
  <Words>1239</Words>
  <Application>Microsoft Office PowerPoint</Application>
  <PresentationFormat>On-screen Show (16:9)</PresentationFormat>
  <Paragraphs>202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TradeGothic</vt:lpstr>
      <vt:lpstr>Wingdings 3</vt:lpstr>
      <vt:lpstr>Wisp</vt:lpstr>
      <vt:lpstr>Drive Trace Electrical Current Transducer Solution (DTECTS) Operational Monitoring and Fault Detection for Electric Motor Assets</vt:lpstr>
      <vt:lpstr>Outline (remove before publishing)</vt:lpstr>
      <vt:lpstr>Momentum, Traction, Expertise</vt:lpstr>
      <vt:lpstr>What If?</vt:lpstr>
      <vt:lpstr>The Value of Continuous Commissioning</vt:lpstr>
      <vt:lpstr>The Value of Motor Operational Parameters</vt:lpstr>
      <vt:lpstr>The Value of Analytics</vt:lpstr>
      <vt:lpstr>The DTECT Solution HW &amp; SW</vt:lpstr>
      <vt:lpstr>Cloud Connection</vt:lpstr>
      <vt:lpstr>DTECTS System Diagram</vt:lpstr>
      <vt:lpstr>DTECTS Sample Reports</vt:lpstr>
      <vt:lpstr>Weekly Operational View</vt:lpstr>
      <vt:lpstr>Daily Operational View</vt:lpstr>
      <vt:lpstr>Hourly Operational View</vt:lpstr>
      <vt:lpstr>Instantaneous Performance View</vt:lpstr>
      <vt:lpstr>Backup Material</vt:lpstr>
      <vt:lpstr>DTECTS XC System Diagram</vt:lpstr>
    </vt:vector>
  </TitlesOfParts>
  <Company>ergsense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sensor architecture for Exxeno</dc:title>
  <dc:creator>Tomm Aldridge</dc:creator>
  <cp:lastModifiedBy>tomm aldridge</cp:lastModifiedBy>
  <cp:revision>180</cp:revision>
  <dcterms:created xsi:type="dcterms:W3CDTF">2015-03-16T19:09:27Z</dcterms:created>
  <dcterms:modified xsi:type="dcterms:W3CDTF">2016-09-21T19:30:08Z</dcterms:modified>
</cp:coreProperties>
</file>