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6"/>
  </p:notesMasterIdLst>
  <p:sldIdLst>
    <p:sldId id="256" r:id="rId2"/>
    <p:sldId id="284" r:id="rId3"/>
    <p:sldId id="289" r:id="rId4"/>
    <p:sldId id="261" r:id="rId5"/>
    <p:sldId id="285" r:id="rId6"/>
    <p:sldId id="286" r:id="rId7"/>
    <p:sldId id="287" r:id="rId8"/>
    <p:sldId id="293" r:id="rId9"/>
    <p:sldId id="292" r:id="rId10"/>
    <p:sldId id="290" r:id="rId11"/>
    <p:sldId id="294" r:id="rId12"/>
    <p:sldId id="295" r:id="rId13"/>
    <p:sldId id="291" r:id="rId14"/>
    <p:sldId id="29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8" d="100"/>
          <a:sy n="198" d="100"/>
        </p:scale>
        <p:origin x="-5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2810-AC99-42BF-A3DB-3183B30DE72E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99A81-4A1B-4AE5-B8FD-B7DD2162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99A81-4A1B-4AE5-B8FD-B7DD21623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rgsen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17505" y="1917505"/>
            <a:ext cx="5143500" cy="1308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ED62-AD43-4EBE-BAC2-AAE61C1AD834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D46-D613-417D-A64B-F41616F6C8D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EE9-4EAE-4A07-B671-2DDFB3229535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70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6412-98F1-4DB5-B8D9-ABC8DC7D7830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8AB1-D51C-4D43-A753-661757576DD9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74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C49-8BA5-43CD-A3BB-6D01F1CA17D2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EBB-3061-4342-BA37-B6EB40AA168C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5B3E-F0A6-4467-802F-D58935690326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848963"/>
            <a:ext cx="859712" cy="277797"/>
          </a:xfrm>
        </p:spPr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852991"/>
            <a:ext cx="5714999" cy="273844"/>
          </a:xfrm>
        </p:spPr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4820" y="4852991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310754" cy="5149469"/>
            <a:chOff x="0" y="0"/>
            <a:chExt cx="1310754" cy="51494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10754" cy="51454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0" y="4593771"/>
              <a:ext cx="566057" cy="5556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490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6A5-24F6-45A5-BB3E-950C967BE255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7310-4E9B-4B92-8E87-A49B48D26791}" type="datetime1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9489" y="4597828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E79C-E238-41E4-9813-248DBA986CE8}" type="datetime1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B56-3738-4152-A49F-6D53FC48F1A1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224C-A6A3-4492-8964-F928FE506BFF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1B68-4F75-4DDC-92EB-33411D8ABE0C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Tracking of Electrical </a:t>
            </a:r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Transducers </a:t>
            </a:r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(DTECTS)</a:t>
            </a:r>
            <a:b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/>
              <a:t>continuous </a:t>
            </a:r>
            <a:r>
              <a:rPr lang="en-US" sz="2200" dirty="0" smtClean="0"/>
              <a:t>commissioning and fault detection for electric </a:t>
            </a:r>
            <a:r>
              <a:rPr lang="en-US" sz="2200" dirty="0" smtClean="0"/>
              <a:t>motor &amp; power </a:t>
            </a:r>
            <a:r>
              <a:rPr lang="en-US" sz="2200" dirty="0" smtClean="0"/>
              <a:t>assets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M&amp;V Services</a:t>
            </a:r>
          </a:p>
          <a:p>
            <a:r>
              <a:rPr lang="en-US" dirty="0" err="1" smtClean="0"/>
              <a:t>ergsense.com</a:t>
            </a:r>
            <a:endParaRPr lang="en-US" dirty="0" smtClean="0"/>
          </a:p>
          <a:p>
            <a:r>
              <a:rPr lang="en-US" dirty="0" smtClean="0"/>
              <a:t>11/01/2016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4" y="3432671"/>
            <a:ext cx="2754645" cy="11454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7F6B-574F-4E91-B7A4-6B0A821F7BC0}" type="datetime1">
              <a:rPr lang="en-US" smtClean="0"/>
              <a:t>11/1/16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70"/>
            <a:ext cx="1310754" cy="514547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DTECTS </a:t>
            </a:r>
            <a:r>
              <a:rPr lang="en-US" dirty="0" smtClean="0"/>
              <a:t>Prototype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Prototypes, actual product will vary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Operational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791"/>
          <a:stretch/>
        </p:blipFill>
        <p:spPr>
          <a:xfrm>
            <a:off x="1438477" y="1145441"/>
            <a:ext cx="7192445" cy="3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20" t="7708" r="7047" b="7636"/>
          <a:stretch/>
        </p:blipFill>
        <p:spPr>
          <a:xfrm>
            <a:off x="1892595" y="1410586"/>
            <a:ext cx="613853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2" y="1205408"/>
            <a:ext cx="6819014" cy="25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Performance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inrus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1"/>
          <a:stretch/>
        </p:blipFill>
        <p:spPr>
          <a:xfrm>
            <a:off x="2636165" y="1428750"/>
            <a:ext cx="3657600" cy="2623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231492" y="2547545"/>
            <a:ext cx="242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Inrush Power (Watts)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740" y="4051910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(microseconds)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879899" y="1757530"/>
            <a:ext cx="2969695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52795" y="2288376"/>
            <a:ext cx="0" cy="160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05849" y="2301204"/>
            <a:ext cx="13469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9594" y="1770358"/>
            <a:ext cx="0" cy="2123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0726" y="2288376"/>
            <a:ext cx="0" cy="160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46021" y="1953286"/>
            <a:ext cx="13469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46021" y="209749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DTECTS,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Continuous Commissioning, Collecting Motor Op Data and Analytics</a:t>
            </a:r>
          </a:p>
          <a:p>
            <a:r>
              <a:rPr lang="en-US" dirty="0" smtClean="0"/>
              <a:t>The DTECTS System</a:t>
            </a:r>
          </a:p>
          <a:p>
            <a:r>
              <a:rPr lang="en-US" dirty="0" smtClean="0"/>
              <a:t>DTECTS Sample Reports</a:t>
            </a:r>
          </a:p>
          <a:p>
            <a:r>
              <a:rPr lang="en-US" dirty="0" smtClean="0"/>
              <a:t>DTECTS Target Availability and Pricing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42E-FF0D-42AA-92B2-9CE0B6D425AE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pic>
        <p:nvPicPr>
          <p:cNvPr id="8" name="Picture 7" descr="FullSizeR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97" y="2059004"/>
            <a:ext cx="3120403" cy="30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83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962" y="951572"/>
            <a:ext cx="7575394" cy="3481846"/>
          </a:xfrm>
        </p:spPr>
        <p:txBody>
          <a:bodyPr/>
          <a:lstStyle/>
          <a:p>
            <a:r>
              <a:rPr lang="en-US" dirty="0" smtClean="0"/>
              <a:t>You could… </a:t>
            </a:r>
          </a:p>
          <a:p>
            <a:pPr lvl="1"/>
            <a:r>
              <a:rPr lang="en-US" dirty="0" smtClean="0"/>
              <a:t>Avoid unscheduled truck rolls and reduce your warranty costs while raising profit.</a:t>
            </a:r>
          </a:p>
          <a:p>
            <a:pPr lvl="1"/>
            <a:r>
              <a:rPr lang="en-US" dirty="0" smtClean="0"/>
              <a:t>Prevent your customers from experiencing ‘surprise’ business interruptions.</a:t>
            </a:r>
          </a:p>
          <a:p>
            <a:pPr lvl="1"/>
            <a:r>
              <a:rPr lang="en-US" dirty="0" smtClean="0"/>
              <a:t>Build a database of what really does and does not work to expectations for your customers.</a:t>
            </a:r>
          </a:p>
          <a:p>
            <a:pPr lvl="1"/>
            <a:r>
              <a:rPr lang="en-US" dirty="0" smtClean="0"/>
              <a:t>Partner with your customers in energy saving programs.</a:t>
            </a:r>
          </a:p>
          <a:p>
            <a:r>
              <a:rPr lang="en-US" dirty="0" smtClean="0"/>
              <a:t>All without the high cost associated with the “Big 3” Building Automation suppliers!</a:t>
            </a:r>
          </a:p>
          <a:p>
            <a:pPr lvl="1"/>
            <a:r>
              <a:rPr lang="en-US" dirty="0" smtClean="0"/>
              <a:t>Schneider Electric, Johnson Controls, Siemens</a:t>
            </a:r>
          </a:p>
          <a:p>
            <a:r>
              <a:rPr lang="en-US" dirty="0" smtClean="0"/>
              <a:t>You can…</a:t>
            </a:r>
          </a:p>
          <a:p>
            <a:pPr lvl="1"/>
            <a:r>
              <a:rPr lang="en-US" dirty="0" smtClean="0"/>
              <a:t>With High Frequency Motor Operational Monitoring from </a:t>
            </a:r>
            <a:r>
              <a:rPr lang="en-US" dirty="0" err="1" smtClean="0"/>
              <a:t>ergsense</a:t>
            </a:r>
            <a:r>
              <a:rPr lang="en-US" dirty="0" smtClean="0"/>
              <a:t> via the DTECTS System</a:t>
            </a:r>
          </a:p>
          <a:p>
            <a:r>
              <a:rPr lang="en-US" dirty="0" smtClean="0"/>
              <a:t>Read 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604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Value of Continuous Commissioning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27814"/>
            <a:ext cx="6686550" cy="3405603"/>
          </a:xfrm>
        </p:spPr>
        <p:txBody>
          <a:bodyPr>
            <a:normAutofit lnSpcReduction="10000"/>
          </a:bodyPr>
          <a:lstStyle/>
          <a:p>
            <a:r>
              <a:rPr lang="en-US" sz="1100" dirty="0" smtClean="0">
                <a:solidFill>
                  <a:schemeClr val="dk1"/>
                </a:solidFill>
              </a:rPr>
              <a:t>Once Commissioned (Install, setup, verify &amp; leave) an asset like HVAC or a refrigeration plant will generally begin to fall off its ideal efficiency curve immediately.</a:t>
            </a:r>
          </a:p>
          <a:p>
            <a:endParaRPr lang="en-US" sz="95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r>
              <a:rPr lang="en-US" sz="1100" dirty="0" smtClean="0">
                <a:solidFill>
                  <a:schemeClr val="dk1"/>
                </a:solidFill>
              </a:rPr>
              <a:t>Over time, the use and occupancy modes for a building will change, leaving the HVAC and Refrigeration systems to operate at less than ideal efficiencies</a:t>
            </a:r>
          </a:p>
          <a:p>
            <a:pPr lvl="1"/>
            <a:r>
              <a:rPr lang="en-US" sz="950" dirty="0" smtClean="0">
                <a:solidFill>
                  <a:schemeClr val="dk1"/>
                </a:solidFill>
              </a:rPr>
              <a:t>Studies by the US DOE show that once commissioned, building efficiency will degrade up to 15% per year</a:t>
            </a:r>
          </a:p>
          <a:p>
            <a:r>
              <a:rPr lang="en-US" sz="1100" dirty="0" smtClean="0">
                <a:solidFill>
                  <a:schemeClr val="dk1"/>
                </a:solidFill>
              </a:rPr>
              <a:t>Continuous Commissioning is like having a trained HVAC tech on site 24/7 to measure the operational parameters of your managed asset so that you can suggest money saving changes to your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7873-9446-4ACF-803D-2F4E488B89A0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pic>
        <p:nvPicPr>
          <p:cNvPr id="9" name="Picture 8" descr="with explan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3"/>
          <a:stretch/>
        </p:blipFill>
        <p:spPr bwMode="auto">
          <a:xfrm>
            <a:off x="2192208" y="1515390"/>
            <a:ext cx="3643596" cy="15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8865" y="1938749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Well Defined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4082" y="1920758"/>
            <a:ext cx="2149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Changing use models and aging assets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Value of Motor Operational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Electric Motors are the heart of any </a:t>
            </a:r>
            <a:r>
              <a:rPr lang="en-US" dirty="0" smtClean="0"/>
              <a:t>Pumping, HVAC </a:t>
            </a:r>
            <a:r>
              <a:rPr lang="en-US" dirty="0" smtClean="0"/>
              <a:t>and Refrigeration System</a:t>
            </a:r>
          </a:p>
          <a:p>
            <a:pPr lvl="1"/>
            <a:r>
              <a:rPr lang="en-US" dirty="0" smtClean="0"/>
              <a:t>90% or more of the Electrical Energy for a system is consumed by its motors</a:t>
            </a:r>
          </a:p>
          <a:p>
            <a:pPr lvl="1"/>
            <a:r>
              <a:rPr lang="en-US" dirty="0" smtClean="0"/>
              <a:t>If a motor fails, the system fails</a:t>
            </a:r>
          </a:p>
          <a:p>
            <a:r>
              <a:rPr lang="en-US" dirty="0" smtClean="0"/>
              <a:t>Operational Parameters are Valuable Indicators</a:t>
            </a:r>
          </a:p>
          <a:p>
            <a:pPr lvl="1"/>
            <a:r>
              <a:rPr lang="en-US" dirty="0" smtClean="0"/>
              <a:t>If we could monitor the three key operational parameters of a motor:</a:t>
            </a:r>
          </a:p>
          <a:p>
            <a:pPr lvl="2"/>
            <a:r>
              <a:rPr lang="en-US" dirty="0" smtClean="0"/>
              <a:t>Phase Current – Are the starting and running loads on the motor changing?  Is the operational period deviating from nominal?</a:t>
            </a:r>
          </a:p>
          <a:p>
            <a:pPr lvl="2"/>
            <a:r>
              <a:rPr lang="en-US" dirty="0" smtClean="0"/>
              <a:t>Motor temperature – Is the running load or the environment driving the motor temperature up or down?</a:t>
            </a:r>
          </a:p>
          <a:p>
            <a:pPr lvl="2"/>
            <a:r>
              <a:rPr lang="en-US" dirty="0" smtClean="0"/>
              <a:t>Motor Vibration – Are loads becoming ‘frozen’ or are bearings failing?</a:t>
            </a:r>
          </a:p>
          <a:p>
            <a:pPr lvl="1"/>
            <a:r>
              <a:rPr lang="en-US" dirty="0" smtClean="0"/>
              <a:t>Then we would know how the system is performing relative to its ratings and more importantly to its past operation</a:t>
            </a:r>
          </a:p>
          <a:p>
            <a:r>
              <a:rPr lang="en-US" dirty="0" smtClean="0"/>
              <a:t>Analytics simplifies complex data for decision making…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/>
          </a:bodyPr>
          <a:lstStyle/>
          <a:p>
            <a:r>
              <a:rPr lang="en-US" dirty="0" smtClean="0"/>
              <a:t>The Value of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be useful for more than simple energy use reporting on a 15 minute granularity (</a:t>
            </a:r>
            <a:r>
              <a:rPr lang="en-US" dirty="0" err="1" smtClean="0"/>
              <a:t>PanoramicPower</a:t>
            </a:r>
            <a:r>
              <a:rPr lang="en-US" dirty="0" smtClean="0"/>
              <a:t> and others do this), Operational Parameters need to be sampled at a high rate of speed and with high resolution.</a:t>
            </a:r>
          </a:p>
          <a:p>
            <a:r>
              <a:rPr lang="en-US" dirty="0" smtClean="0"/>
              <a:t>Getting this data out of the system in a secure manner would be costly and time consuming.</a:t>
            </a:r>
          </a:p>
          <a:p>
            <a:pPr lvl="1"/>
            <a:r>
              <a:rPr lang="en-US" dirty="0" smtClean="0"/>
              <a:t>Truck Roll to pick up and download the data into a PC</a:t>
            </a:r>
          </a:p>
          <a:p>
            <a:pPr lvl="1"/>
            <a:r>
              <a:rPr lang="en-US" dirty="0" smtClean="0"/>
              <a:t>Cellular Data Connection for GB of data per day</a:t>
            </a:r>
          </a:p>
          <a:p>
            <a:r>
              <a:rPr lang="en-US" dirty="0" smtClean="0"/>
              <a:t>It would be time prohibitive for even the most skilled HVAC tech to wade through the huge amount of data generated in order to make a decision or even reliably recognize a fault.</a:t>
            </a:r>
          </a:p>
          <a:p>
            <a:r>
              <a:rPr lang="en-US" dirty="0" smtClean="0"/>
              <a:t>Data Analytics applies expert knowledge of how motors in HVAC should work, coupled with statistical data trending and tracking to build operational alarms.</a:t>
            </a:r>
          </a:p>
          <a:p>
            <a:pPr lvl="1"/>
            <a:r>
              <a:rPr lang="en-US" dirty="0" smtClean="0"/>
              <a:t>Data Bandwidth is cut by many orders of magnitude meaning that cellular data connections are cost effective and facilities IT departments are not involved</a:t>
            </a:r>
          </a:p>
          <a:p>
            <a:pPr lvl="1"/>
            <a:r>
              <a:rPr lang="en-US" dirty="0" smtClean="0"/>
              <a:t>You know immediately when a motor asset is drifting too far out of its nominal operational parameters</a:t>
            </a:r>
          </a:p>
          <a:p>
            <a:pPr lvl="1"/>
            <a:r>
              <a:rPr lang="en-US" dirty="0" smtClean="0"/>
              <a:t>You still get the normal M&amp;V energy reports based on AC phase current and nominal voltage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DTECT Solution HW &amp;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11044"/>
            <a:ext cx="6686550" cy="3422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DTECTS – </a:t>
            </a:r>
            <a:r>
              <a:rPr lang="en-US" dirty="0" smtClean="0"/>
              <a:t>Digital Tracking of </a:t>
            </a:r>
            <a:r>
              <a:rPr lang="en-US" dirty="0" smtClean="0"/>
              <a:t>Electrical Current </a:t>
            </a:r>
            <a:r>
              <a:rPr lang="en-US" dirty="0" smtClean="0"/>
              <a:t>Transducers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Industrial grade microprocessor based measurement and telemetry sensor connected to an electrical motor without disconnection of power supply</a:t>
            </a:r>
          </a:p>
          <a:p>
            <a:pPr lvl="1"/>
            <a:r>
              <a:rPr lang="en-US" dirty="0" smtClean="0"/>
              <a:t>Powerful 32 bit micro controller with </a:t>
            </a:r>
            <a:r>
              <a:rPr lang="en-US" dirty="0" err="1" smtClean="0"/>
              <a:t>WiFi</a:t>
            </a:r>
            <a:r>
              <a:rPr lang="en-US" dirty="0" smtClean="0"/>
              <a:t> networking</a:t>
            </a:r>
          </a:p>
          <a:p>
            <a:pPr lvl="1"/>
            <a:r>
              <a:rPr lang="en-US" dirty="0" smtClean="0"/>
              <a:t>Three Phase Energy Sensing inputs for Voltage and Current using standard transducers</a:t>
            </a:r>
          </a:p>
          <a:p>
            <a:pPr lvl="1"/>
            <a:r>
              <a:rPr lang="en-US" dirty="0" smtClean="0"/>
              <a:t>Integrated surface (IR) temperature. 3 axis vibration and position sensors with optional external thermocouple</a:t>
            </a:r>
          </a:p>
          <a:p>
            <a:pPr lvl="1"/>
            <a:r>
              <a:rPr lang="en-US" dirty="0" smtClean="0"/>
              <a:t>Magnetic </a:t>
            </a:r>
            <a:r>
              <a:rPr lang="en-US" dirty="0" smtClean="0"/>
              <a:t>mount to motor &amp; has optional mounting flanges for application to non magnetic surfaces</a:t>
            </a:r>
          </a:p>
          <a:p>
            <a:r>
              <a:rPr lang="en-US" dirty="0" smtClean="0"/>
              <a:t>Comprehensive SW supports </a:t>
            </a:r>
          </a:p>
          <a:p>
            <a:pPr lvl="1"/>
            <a:r>
              <a:rPr lang="en-US" dirty="0" smtClean="0"/>
              <a:t>Easy Installation</a:t>
            </a:r>
          </a:p>
          <a:p>
            <a:pPr lvl="1"/>
            <a:r>
              <a:rPr lang="en-US" dirty="0" smtClean="0"/>
              <a:t>Operational Performance tracking &amp; trending reports on demand</a:t>
            </a:r>
          </a:p>
          <a:p>
            <a:pPr lvl="1"/>
            <a:r>
              <a:rPr lang="en-US" dirty="0" smtClean="0"/>
              <a:t>User adjustable alarms and actions (email, SMS)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to premise LAN then to </a:t>
            </a:r>
            <a:r>
              <a:rPr lang="en-US" dirty="0" err="1" smtClean="0"/>
              <a:t>Ergsense</a:t>
            </a:r>
            <a:r>
              <a:rPr lang="en-US" dirty="0" smtClean="0"/>
              <a:t> cloud analytics</a:t>
            </a:r>
          </a:p>
          <a:p>
            <a:pPr lvl="2"/>
            <a:r>
              <a:rPr lang="en-US" dirty="0" smtClean="0"/>
              <a:t>Optional Industrial </a:t>
            </a:r>
            <a:r>
              <a:rPr lang="en-US" dirty="0"/>
              <a:t>grade microprocessor based cellular (CDMA in US) data processing gateway</a:t>
            </a:r>
          </a:p>
          <a:p>
            <a:pPr lvl="3"/>
            <a:r>
              <a:rPr lang="en-US" dirty="0"/>
              <a:t>Manages several DTECTS sensors</a:t>
            </a:r>
          </a:p>
          <a:p>
            <a:pPr lvl="3"/>
            <a:r>
              <a:rPr lang="en-US" dirty="0"/>
              <a:t>Connected to sensors by USB or </a:t>
            </a:r>
            <a:r>
              <a:rPr lang="en-US" dirty="0" err="1"/>
              <a:t>WiFi</a:t>
            </a:r>
            <a:endParaRPr lang="en-US" dirty="0"/>
          </a:p>
          <a:p>
            <a:pPr lvl="3"/>
            <a:r>
              <a:rPr lang="en-US" dirty="0"/>
              <a:t>Carrier approved cellular modem</a:t>
            </a:r>
          </a:p>
          <a:p>
            <a:pPr lvl="4"/>
            <a:r>
              <a:rPr lang="en-US" dirty="0"/>
              <a:t>User supplied SIM</a:t>
            </a:r>
          </a:p>
          <a:p>
            <a:pPr lvl="3"/>
            <a:r>
              <a:rPr lang="en-US" dirty="0"/>
              <a:t>Connects data to the </a:t>
            </a:r>
            <a:r>
              <a:rPr lang="en-US" dirty="0" err="1"/>
              <a:t>ergsense</a:t>
            </a:r>
            <a:r>
              <a:rPr lang="en-US" dirty="0"/>
              <a:t> cloud</a:t>
            </a:r>
          </a:p>
          <a:p>
            <a:pPr lvl="1"/>
            <a:r>
              <a:rPr lang="en-US" dirty="0" err="1" smtClean="0"/>
              <a:t>Cloud.ergsense.com</a:t>
            </a:r>
            <a:r>
              <a:rPr lang="en-US" dirty="0" smtClean="0"/>
              <a:t>* </a:t>
            </a:r>
            <a:r>
              <a:rPr lang="en-US" dirty="0"/>
              <a:t>data analytics and user portal</a:t>
            </a:r>
          </a:p>
          <a:p>
            <a:pPr lvl="2"/>
            <a:r>
              <a:rPr lang="en-US" dirty="0"/>
              <a:t>Secure data storage and connections</a:t>
            </a:r>
          </a:p>
          <a:p>
            <a:pPr lvl="2"/>
            <a:r>
              <a:rPr lang="en-US" dirty="0"/>
              <a:t>Convenient and easy to use reports on operation, energy use and predictive failure</a:t>
            </a:r>
          </a:p>
          <a:p>
            <a:pPr lvl="2"/>
            <a:r>
              <a:rPr lang="en-US" dirty="0"/>
              <a:t>Email and SMS alarm alerts for out of bounds operational </a:t>
            </a:r>
            <a:r>
              <a:rPr lang="en-US" dirty="0" smtClean="0"/>
              <a:t>parameters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dirty="0" smtClean="0"/>
              <a:t>* not live at this 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0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513225"/>
          </a:xfrm>
        </p:spPr>
        <p:txBody>
          <a:bodyPr/>
          <a:lstStyle/>
          <a:p>
            <a:r>
              <a:rPr lang="en-US" dirty="0" smtClean="0"/>
              <a:t>DTECTS System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45243" y="3767221"/>
            <a:ext cx="395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800" dirty="0" smtClean="0"/>
              <a:t>Mount DTECTS &amp; connect CT and power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Join the DTECTS network to setup the device with your network credentials then reconnect to your LAN</a:t>
            </a:r>
            <a:endParaRPr lang="en-US" sz="800" dirty="0"/>
          </a:p>
          <a:p>
            <a:pPr marL="342900" indent="-342900">
              <a:buAutoNum type="arabicPeriod"/>
            </a:pPr>
            <a:r>
              <a:rPr lang="en-US" sz="800" dirty="0" smtClean="0"/>
              <a:t>On your browser, login to your DTECTS and complete the setup.</a:t>
            </a:r>
            <a:endParaRPr lang="en-US" sz="800" dirty="0"/>
          </a:p>
          <a:p>
            <a:pPr marL="342900" indent="-342900">
              <a:buAutoNum type="arabicPeriod"/>
            </a:pPr>
            <a:r>
              <a:rPr lang="en-US" sz="800" dirty="0" smtClean="0"/>
              <a:t>Sync locally to capture latest data – or -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Access cloud.ergsense.com to observe your </a:t>
            </a:r>
            <a:r>
              <a:rPr lang="en-US" sz="800" dirty="0" smtClean="0"/>
              <a:t>data trends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305236" y="215336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1ph AC</a:t>
            </a:r>
            <a:endParaRPr lang="en-US" sz="1000" dirty="0"/>
          </a:p>
        </p:txBody>
      </p:sp>
      <p:cxnSp>
        <p:nvCxnSpPr>
          <p:cNvPr id="78" name="Elbow Connector 77"/>
          <p:cNvCxnSpPr>
            <a:stCxn id="204" idx="1"/>
          </p:cNvCxnSpPr>
          <p:nvPr/>
        </p:nvCxnSpPr>
        <p:spPr>
          <a:xfrm rot="5400000">
            <a:off x="4348038" y="2185461"/>
            <a:ext cx="623195" cy="54311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3" idx="1"/>
          </p:cNvCxnSpPr>
          <p:nvPr/>
        </p:nvCxnSpPr>
        <p:spPr>
          <a:xfrm rot="10800000" flipH="1">
            <a:off x="4484035" y="2661654"/>
            <a:ext cx="385685" cy="1124"/>
          </a:xfrm>
          <a:prstGeom prst="bentConnector3">
            <a:avLst>
              <a:gd name="adj1" fmla="val -59271"/>
            </a:avLst>
          </a:prstGeom>
          <a:ln w="28575" cmpd="dbl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5" idx="1"/>
          </p:cNvCxnSpPr>
          <p:nvPr/>
        </p:nvCxnSpPr>
        <p:spPr>
          <a:xfrm rot="5400000">
            <a:off x="4256665" y="2196153"/>
            <a:ext cx="459289" cy="359588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8" idx="1"/>
          </p:cNvCxnSpPr>
          <p:nvPr/>
        </p:nvCxnSpPr>
        <p:spPr>
          <a:xfrm rot="5400000">
            <a:off x="4131948" y="2251957"/>
            <a:ext cx="373839" cy="16429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68709" y="1259655"/>
            <a:ext cx="1894062" cy="9002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2771" y="1599897"/>
            <a:ext cx="381305" cy="219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9304" y="1475851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9303" y="1684957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9302" y="1897608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9302" y="139329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556" y="1607871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95810" y="1822445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5244" y="181963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5246" y="1605948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5248" y="1392259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87880" y="1475851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87880" y="1683465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87880" y="1897608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5550" y="1259655"/>
            <a:ext cx="316230" cy="8587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0983" y="10178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starter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509850" y="14868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7563" y="2530549"/>
            <a:ext cx="119813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 smtClean="0"/>
              <a:t>Analog Front End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</p:cNvCxnSpPr>
          <p:nvPr/>
        </p:nvCxnSpPr>
        <p:spPr>
          <a:xfrm>
            <a:off x="3754755" y="1991833"/>
            <a:ext cx="0" cy="538715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7563" y="2955851"/>
            <a:ext cx="92857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000" dirty="0" smtClean="0"/>
              <a:t>Controller </a:t>
            </a:r>
          </a:p>
          <a:p>
            <a:pPr algn="ctr"/>
            <a:r>
              <a:rPr lang="en-US" sz="1000" dirty="0" smtClean="0"/>
              <a:t>w/ RTC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2551814" y="2955851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PMIC</a:t>
            </a:r>
            <a:endParaRPr lang="en-US" sz="900" dirty="0"/>
          </a:p>
        </p:txBody>
      </p:sp>
      <p:cxnSp>
        <p:nvCxnSpPr>
          <p:cNvPr id="34" name="Straight Connector 33"/>
          <p:cNvCxnSpPr>
            <a:stCxn id="30" idx="0"/>
            <a:endCxn id="28" idx="2"/>
          </p:cNvCxnSpPr>
          <p:nvPr/>
        </p:nvCxnSpPr>
        <p:spPr>
          <a:xfrm flipV="1">
            <a:off x="3831852" y="2835349"/>
            <a:ext cx="134781" cy="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3"/>
          </p:cNvCxnSpPr>
          <p:nvPr/>
        </p:nvCxnSpPr>
        <p:spPr>
          <a:xfrm>
            <a:off x="3111795" y="3039121"/>
            <a:ext cx="25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5293" y="2955851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WiFi</a:t>
            </a:r>
            <a:endParaRPr lang="en-US" sz="900" dirty="0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296140" y="3068987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84036" y="243194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Temp </a:t>
            </a:r>
          </a:p>
          <a:p>
            <a:r>
              <a:rPr lang="en-US" sz="800" dirty="0" smtClean="0"/>
              <a:t>&amp; </a:t>
            </a:r>
          </a:p>
          <a:p>
            <a:r>
              <a:rPr lang="en-US" sz="800" dirty="0" smtClean="0"/>
              <a:t>vibration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95550" y="2191091"/>
            <a:ext cx="2530842" cy="153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DTECTS Platform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9678" y="3263084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eMMC</a:t>
            </a:r>
            <a:endParaRPr lang="en-US" sz="600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4300525" y="3376220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>
          <a:xfrm>
            <a:off x="6877639" y="2331025"/>
            <a:ext cx="1857481" cy="95954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 err="1" smtClean="0"/>
              <a:t>cloud.ergsense.com</a:t>
            </a:r>
            <a:r>
              <a:rPr lang="en-US" sz="750" dirty="0" smtClean="0"/>
              <a:t>*</a:t>
            </a:r>
            <a:endParaRPr lang="en-US" sz="750" dirty="0"/>
          </a:p>
        </p:txBody>
      </p:sp>
      <p:sp>
        <p:nvSpPr>
          <p:cNvPr id="59" name="Rectangle 58"/>
          <p:cNvSpPr/>
          <p:nvPr/>
        </p:nvSpPr>
        <p:spPr>
          <a:xfrm>
            <a:off x="6880756" y="3144415"/>
            <a:ext cx="1854365" cy="5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DTECTS Analytics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551268" y="2448226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PS</a:t>
            </a:r>
            <a:endParaRPr lang="en-US" sz="9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911233" y="2331025"/>
            <a:ext cx="346800" cy="389265"/>
            <a:chOff x="1911233" y="2331025"/>
            <a:chExt cx="346800" cy="389265"/>
          </a:xfrm>
        </p:grpSpPr>
        <p:sp>
          <p:nvSpPr>
            <p:cNvPr id="109" name="Rectangle 108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2" name="Arc 8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Arc 8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6" name="Arc 8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Arc 8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9" name="Arc 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Arc 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Arc 9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6" name="Arc 10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Arc 10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4" name="Arc 10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c 10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0" name="Arc 9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12" name="Straight Connector 111"/>
          <p:cNvCxnSpPr>
            <a:stCxn id="109" idx="1"/>
          </p:cNvCxnSpPr>
          <p:nvPr/>
        </p:nvCxnSpPr>
        <p:spPr>
          <a:xfrm flipH="1" flipV="1">
            <a:off x="1630716" y="2525657"/>
            <a:ext cx="2805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3"/>
            <a:endCxn id="81" idx="1"/>
          </p:cNvCxnSpPr>
          <p:nvPr/>
        </p:nvCxnSpPr>
        <p:spPr>
          <a:xfrm>
            <a:off x="2258033" y="2525658"/>
            <a:ext cx="293235" cy="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2" idx="0"/>
            <a:endCxn id="81" idx="2"/>
          </p:cNvCxnSpPr>
          <p:nvPr/>
        </p:nvCxnSpPr>
        <p:spPr>
          <a:xfrm flipH="1" flipV="1">
            <a:off x="2831259" y="2614766"/>
            <a:ext cx="546" cy="3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3"/>
            <a:endCxn id="28" idx="1"/>
          </p:cNvCxnSpPr>
          <p:nvPr/>
        </p:nvCxnSpPr>
        <p:spPr>
          <a:xfrm>
            <a:off x="3111249" y="2531496"/>
            <a:ext cx="256314" cy="151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72840" y="1819637"/>
            <a:ext cx="215265" cy="172196"/>
            <a:chOff x="3672840" y="1819637"/>
            <a:chExt cx="215265" cy="172196"/>
          </a:xfrm>
        </p:grpSpPr>
        <p:sp>
          <p:nvSpPr>
            <p:cNvPr id="25" name="Oval 2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ounded Rectangle 131"/>
          <p:cNvSpPr/>
          <p:nvPr/>
        </p:nvSpPr>
        <p:spPr>
          <a:xfrm>
            <a:off x="5647418" y="2199614"/>
            <a:ext cx="589664" cy="2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DTECTS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5766391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02578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612130" y="227647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stCxn id="135" idx="1"/>
          </p:cNvCxnSpPr>
          <p:nvPr/>
        </p:nvCxnSpPr>
        <p:spPr>
          <a:xfrm flipH="1" flipV="1">
            <a:off x="5391150" y="2299334"/>
            <a:ext cx="2209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riped Right Arrow 137"/>
          <p:cNvSpPr/>
          <p:nvPr/>
        </p:nvSpPr>
        <p:spPr>
          <a:xfrm rot="20654696">
            <a:off x="5116808" y="2366179"/>
            <a:ext cx="550924" cy="3339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969571" y="2743256"/>
            <a:ext cx="486130" cy="341707"/>
            <a:chOff x="4969571" y="2743256"/>
            <a:chExt cx="486130" cy="341707"/>
          </a:xfrm>
        </p:grpSpPr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4898" r="4049" b="16106"/>
          <a:stretch/>
        </p:blipFill>
        <p:spPr>
          <a:xfrm>
            <a:off x="5973137" y="1366950"/>
            <a:ext cx="772212" cy="44187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/>
          <a:stretch/>
        </p:blipFill>
        <p:spPr>
          <a:xfrm>
            <a:off x="6023953" y="2784656"/>
            <a:ext cx="693588" cy="891116"/>
          </a:xfrm>
          <a:prstGeom prst="rect">
            <a:avLst/>
          </a:prstGeom>
        </p:spPr>
      </p:pic>
      <p:sp>
        <p:nvSpPr>
          <p:cNvPr id="144" name="Down Arrow 143"/>
          <p:cNvSpPr/>
          <p:nvPr/>
        </p:nvSpPr>
        <p:spPr>
          <a:xfrm>
            <a:off x="6251801" y="1812974"/>
            <a:ext cx="237893" cy="102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flipH="1">
            <a:off x="5699338" y="3913897"/>
            <a:ext cx="415852" cy="341707"/>
            <a:chOff x="4969571" y="2743256"/>
            <a:chExt cx="486130" cy="341707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Left-Up Arrow 149"/>
          <p:cNvSpPr/>
          <p:nvPr/>
        </p:nvSpPr>
        <p:spPr>
          <a:xfrm>
            <a:off x="6952550" y="3744372"/>
            <a:ext cx="326065" cy="50783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5" idx="4"/>
          </p:cNvCxnSpPr>
          <p:nvPr/>
        </p:nvCxnSpPr>
        <p:spPr>
          <a:xfrm>
            <a:off x="3963960" y="1779591"/>
            <a:ext cx="0" cy="741433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882045" y="1607395"/>
            <a:ext cx="215265" cy="172196"/>
            <a:chOff x="3672840" y="1819637"/>
            <a:chExt cx="215265" cy="172196"/>
          </a:xfrm>
        </p:grpSpPr>
        <p:sp>
          <p:nvSpPr>
            <p:cNvPr id="115" name="Oval 11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>
            <a:stCxn id="120" idx="4"/>
          </p:cNvCxnSpPr>
          <p:nvPr/>
        </p:nvCxnSpPr>
        <p:spPr>
          <a:xfrm>
            <a:off x="4173165" y="1573113"/>
            <a:ext cx="0" cy="96016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091250" y="1400917"/>
            <a:ext cx="215265" cy="172196"/>
            <a:chOff x="3672840" y="1819637"/>
            <a:chExt cx="215265" cy="172196"/>
          </a:xfrm>
        </p:grpSpPr>
        <p:sp>
          <p:nvSpPr>
            <p:cNvPr id="120" name="Oval 119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6200000">
            <a:off x="3752474" y="879069"/>
            <a:ext cx="243208" cy="762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06951" y="978400"/>
            <a:ext cx="30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CTs</a:t>
            </a:r>
            <a:endParaRPr lang="en-US" sz="600" dirty="0"/>
          </a:p>
        </p:txBody>
      </p:sp>
      <p:grpSp>
        <p:nvGrpSpPr>
          <p:cNvPr id="127" name="Group 126"/>
          <p:cNvGrpSpPr/>
          <p:nvPr/>
        </p:nvGrpSpPr>
        <p:grpSpPr>
          <a:xfrm rot="16200000">
            <a:off x="4314907" y="1960677"/>
            <a:ext cx="172214" cy="200802"/>
            <a:chOff x="1911233" y="2331025"/>
            <a:chExt cx="346800" cy="389265"/>
          </a:xfrm>
          <a:noFill/>
        </p:grpSpPr>
        <p:sp>
          <p:nvSpPr>
            <p:cNvPr id="128" name="Rectangle 127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31" name="Group 130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2" name="Arc 17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Arc 17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0" name="Arc 16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Arc 17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8" name="Arc 16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Arc 16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6" name="Arc 16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Arc 16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0" name="Arc 15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Arc 16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8" name="Arc 15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Arc 15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6" name="Arc 15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Arc 15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4" name="Arc 15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Arc 15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74" name="Group 173"/>
          <p:cNvGrpSpPr/>
          <p:nvPr/>
        </p:nvGrpSpPr>
        <p:grpSpPr>
          <a:xfrm rot="16200000">
            <a:off x="4579996" y="1959795"/>
            <a:ext cx="172214" cy="200802"/>
            <a:chOff x="1911233" y="2331025"/>
            <a:chExt cx="346800" cy="389265"/>
          </a:xfrm>
          <a:noFill/>
        </p:grpSpPr>
        <p:sp>
          <p:nvSpPr>
            <p:cNvPr id="175" name="Rectangle 174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01" name="Arc 200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Arc 201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9" name="Arc 19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Arc 19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7" name="Arc 19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Arc 19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5" name="Arc 19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Arc 19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" name="Group 177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9" name="Arc 1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Arc 1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7" name="Arc 18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Arc 18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5" name="Arc 18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Arc 18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3" name="Arc 182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Arc 183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03" name="Group 202"/>
          <p:cNvGrpSpPr/>
          <p:nvPr/>
        </p:nvGrpSpPr>
        <p:grpSpPr>
          <a:xfrm rot="16200000">
            <a:off x="4845085" y="1958913"/>
            <a:ext cx="172214" cy="200802"/>
            <a:chOff x="1911233" y="2331025"/>
            <a:chExt cx="346800" cy="389265"/>
          </a:xfrm>
          <a:noFill/>
        </p:grpSpPr>
        <p:sp>
          <p:nvSpPr>
            <p:cNvPr id="204" name="Rectangle 203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206" name="Group 205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30" name="Arc 22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Arc 23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8" name="Arc 22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Arc 22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6" name="Arc 22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Arc 22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4" name="Arc 22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Arc 22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8" name="Arc 21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Arc 21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6" name="Arc 21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Arc 21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4" name="Arc 21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2" name="Arc 21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Arc 21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48" name="Straight Connector 47"/>
          <p:cNvCxnSpPr/>
          <p:nvPr/>
        </p:nvCxnSpPr>
        <p:spPr>
          <a:xfrm flipV="1">
            <a:off x="4481261" y="1906429"/>
            <a:ext cx="0" cy="10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25210" y="1707765"/>
            <a:ext cx="0" cy="309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46350" y="1703955"/>
            <a:ext cx="604" cy="30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5" idx="2"/>
          </p:cNvCxnSpPr>
          <p:nvPr/>
        </p:nvCxnSpPr>
        <p:spPr>
          <a:xfrm flipV="1">
            <a:off x="459029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855388" y="1904697"/>
            <a:ext cx="604" cy="11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1143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ight Brace 231"/>
          <p:cNvSpPr/>
          <p:nvPr/>
        </p:nvSpPr>
        <p:spPr>
          <a:xfrm rot="16200000">
            <a:off x="4731937" y="851828"/>
            <a:ext cx="179812" cy="791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4673588" y="99949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VTs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6102578" y="4104167"/>
            <a:ext cx="849972" cy="28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185" y="3913897"/>
            <a:ext cx="1217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 Not live at this date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86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xxeno HUB Options Study" id="{59A317D6-E41B-4C9A-A491-6547DAE15FFE}" vid="{381BD8EA-4EF6-49A8-82CA-DCB581DE8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14043</TotalTime>
  <Words>1080</Words>
  <Application>Microsoft Macintosh PowerPoint</Application>
  <PresentationFormat>On-screen Show (16:9)</PresentationFormat>
  <Paragraphs>161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Digital Tracking of Electrical Current Transducers Solution (DTECTS) continuous commissioning and fault detection for electric motor &amp; power assets</vt:lpstr>
      <vt:lpstr>DTECTS, An Introduction</vt:lpstr>
      <vt:lpstr>What If?</vt:lpstr>
      <vt:lpstr>The Value of Continuous Commissioning</vt:lpstr>
      <vt:lpstr>The Value of Motor Operational Parameters</vt:lpstr>
      <vt:lpstr>The Value of Analytics</vt:lpstr>
      <vt:lpstr>The DTECT Solution HW &amp; SW</vt:lpstr>
      <vt:lpstr>Cloud Connection</vt:lpstr>
      <vt:lpstr>DTECTS System Diagram</vt:lpstr>
      <vt:lpstr>DTECTS Prototype Reports</vt:lpstr>
      <vt:lpstr>Weekly Operational View</vt:lpstr>
      <vt:lpstr>Daily Operational View</vt:lpstr>
      <vt:lpstr>Hourly Operational View</vt:lpstr>
      <vt:lpstr>Instantaneous Performance View</vt:lpstr>
    </vt:vector>
  </TitlesOfParts>
  <Company>ergsense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sensor architecture for Exxeno</dc:title>
  <dc:creator>Tomm Aldridge</dc:creator>
  <cp:lastModifiedBy>Tomm Aldridge</cp:lastModifiedBy>
  <cp:revision>181</cp:revision>
  <dcterms:created xsi:type="dcterms:W3CDTF">2015-03-16T19:09:27Z</dcterms:created>
  <dcterms:modified xsi:type="dcterms:W3CDTF">2016-11-02T05:26:06Z</dcterms:modified>
</cp:coreProperties>
</file>