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ffaebd548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ffaebd548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08cbabf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08cbabf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fdd6399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fdd6399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ffaebd5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ffaebd5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bffaebd5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bffaebd5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ffaebd548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ffaebd548_1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ffaebd54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ffaebd54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ffaebd54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ffaebd54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ffaebd54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ffaebd54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bffaebd548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bffaebd548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ancient.eu/Sil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ancient.eu/empire/" TargetMode="External"/><Relationship Id="rId4" Type="http://schemas.openxmlformats.org/officeDocument/2006/relationships/hyperlink" Target="https://www.ancient.eu/britain/" TargetMode="External"/><Relationship Id="rId5" Type="http://schemas.openxmlformats.org/officeDocument/2006/relationships/hyperlink" Target="https://www.ancient.eu/indi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Silver Mining in </a:t>
            </a:r>
            <a:endParaRPr/>
          </a:p>
          <a:p>
            <a:pPr indent="0" lvl="0" marL="0" rtl="0" algn="l">
              <a:spcBef>
                <a:spcPts val="0"/>
              </a:spcBef>
              <a:spcAft>
                <a:spcPts val="0"/>
              </a:spcAft>
              <a:buNone/>
            </a:pPr>
            <a:r>
              <a:rPr lang="en"/>
              <a:t>Ancient Rome</a:t>
            </a:r>
            <a:endParaRPr/>
          </a:p>
        </p:txBody>
      </p:sp>
      <p:sp>
        <p:nvSpPr>
          <p:cNvPr id="135" name="Google Shape;135;p13"/>
          <p:cNvSpPr txBox="1"/>
          <p:nvPr>
            <p:ph idx="1" type="subTitle"/>
          </p:nvPr>
        </p:nvSpPr>
        <p:spPr>
          <a:xfrm>
            <a:off x="2530650" y="2851725"/>
            <a:ext cx="40827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Joseph De Riso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Romain Silver Bullion — Collectors Universe" id="192" name="Google Shape;192;p22"/>
          <p:cNvPicPr preferRelativeResize="0"/>
          <p:nvPr/>
        </p:nvPicPr>
        <p:blipFill>
          <a:blip r:embed="rId3">
            <a:alphaModFix/>
          </a:blip>
          <a:stretch>
            <a:fillRect/>
          </a:stretch>
        </p:blipFill>
        <p:spPr>
          <a:xfrm>
            <a:off x="2887200" y="393750"/>
            <a:ext cx="4271544" cy="461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r>
              <a:rPr lang="en"/>
              <a:t> </a:t>
            </a:r>
            <a:endParaRPr/>
          </a:p>
        </p:txBody>
      </p:sp>
      <p:sp>
        <p:nvSpPr>
          <p:cNvPr id="198" name="Google Shape;198;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FFFF"/>
                </a:solidFill>
                <a:latin typeface="Arial"/>
                <a:ea typeface="Arial"/>
                <a:cs typeface="Arial"/>
                <a:sym typeface="Arial"/>
              </a:rPr>
              <a:t>“ANCIENT MINING.” </a:t>
            </a:r>
            <a:r>
              <a:rPr i="1" lang="en" sz="1400">
                <a:solidFill>
                  <a:srgbClr val="FFFFFF"/>
                </a:solidFill>
                <a:latin typeface="Arial"/>
                <a:ea typeface="Arial"/>
                <a:cs typeface="Arial"/>
                <a:sym typeface="Arial"/>
              </a:rPr>
              <a:t>Earth Science Australia Home Page</a:t>
            </a:r>
            <a:r>
              <a:rPr lang="en" sz="1400">
                <a:solidFill>
                  <a:srgbClr val="FFFFFF"/>
                </a:solidFill>
                <a:latin typeface="Arial"/>
                <a:ea typeface="Arial"/>
                <a:cs typeface="Arial"/>
                <a:sym typeface="Arial"/>
              </a:rPr>
              <a:t>, Earth Science Australia, http://earthsci.org/mineral/mindep/ancient_mine/deep-vein_mining.html. Accessed 24 Feb. 2021.</a:t>
            </a:r>
            <a:endParaRPr sz="1400">
              <a:solidFill>
                <a:srgbClr val="FFFFFF"/>
              </a:solidFill>
              <a:latin typeface="Arial"/>
              <a:ea typeface="Arial"/>
              <a:cs typeface="Arial"/>
              <a:sym typeface="Arial"/>
            </a:endParaRPr>
          </a:p>
          <a:p>
            <a:pPr indent="0" lvl="0" marL="0" rtl="0" algn="l">
              <a:spcBef>
                <a:spcPts val="1200"/>
              </a:spcBef>
              <a:spcAft>
                <a:spcPts val="1200"/>
              </a:spcAft>
              <a:buNone/>
            </a:pPr>
            <a:r>
              <a:rPr lang="en" sz="1500">
                <a:solidFill>
                  <a:srgbClr val="FFFFFF"/>
                </a:solidFill>
                <a:latin typeface="Arial"/>
                <a:ea typeface="Arial"/>
                <a:cs typeface="Arial"/>
                <a:sym typeface="Arial"/>
              </a:rPr>
              <a:t>Cartwright, Mark. "</a:t>
            </a:r>
            <a:r>
              <a:rPr b="1" lang="en" sz="1500">
                <a:solidFill>
                  <a:srgbClr val="FFFFFF"/>
                </a:solidFill>
                <a:uFill>
                  <a:noFill/>
                </a:uFill>
                <a:latin typeface="Arial"/>
                <a:ea typeface="Arial"/>
                <a:cs typeface="Arial"/>
                <a:sym typeface="Arial"/>
                <a:hlinkClick r:id="rId3">
                  <a:extLst>
                    <a:ext uri="{A12FA001-AC4F-418D-AE19-62706E023703}">
                      <ahyp:hlinkClr val="tx"/>
                    </a:ext>
                  </a:extLst>
                </a:hlinkClick>
              </a:rPr>
              <a:t>Silver in Antiquity</a:t>
            </a:r>
            <a:r>
              <a:rPr lang="en" sz="1500">
                <a:solidFill>
                  <a:srgbClr val="FFFFFF"/>
                </a:solidFill>
                <a:latin typeface="Arial"/>
                <a:ea typeface="Arial"/>
                <a:cs typeface="Arial"/>
                <a:sym typeface="Arial"/>
              </a:rPr>
              <a:t>." </a:t>
            </a:r>
            <a:r>
              <a:rPr i="1" lang="en" sz="1500">
                <a:solidFill>
                  <a:srgbClr val="FFFFFF"/>
                </a:solidFill>
                <a:latin typeface="Arial"/>
                <a:ea typeface="Arial"/>
                <a:cs typeface="Arial"/>
                <a:sym typeface="Arial"/>
              </a:rPr>
              <a:t>Ancient History Encyclopedia</a:t>
            </a:r>
            <a:r>
              <a:rPr lang="en" sz="1500">
                <a:solidFill>
                  <a:srgbClr val="FFFFFF"/>
                </a:solidFill>
                <a:latin typeface="Arial"/>
                <a:ea typeface="Arial"/>
                <a:cs typeface="Arial"/>
                <a:sym typeface="Arial"/>
              </a:rPr>
              <a:t>. Ancient History Encyclopedia, 19 Sep 2017. Web. 20 Feb 2021.</a:t>
            </a:r>
            <a:endParaRPr sz="16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did the ancient Romans mine?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latin typeface="Arial"/>
                <a:ea typeface="Arial"/>
                <a:cs typeface="Arial"/>
                <a:sym typeface="Arial"/>
              </a:rPr>
              <a:t>Early Romans </a:t>
            </a:r>
            <a:r>
              <a:rPr lang="en" sz="1800">
                <a:latin typeface="Arial"/>
                <a:ea typeface="Arial"/>
                <a:cs typeface="Arial"/>
                <a:sym typeface="Arial"/>
              </a:rPr>
              <a:t>primarily</a:t>
            </a:r>
            <a:r>
              <a:rPr lang="en" sz="1800">
                <a:latin typeface="Arial"/>
                <a:ea typeface="Arial"/>
                <a:cs typeface="Arial"/>
                <a:sym typeface="Arial"/>
              </a:rPr>
              <a:t> mined metal for tools, such as copper, lead, tin, and iron. Metals such as iron had practical uses, such as for </a:t>
            </a:r>
            <a:r>
              <a:rPr lang="en" sz="1800">
                <a:latin typeface="Arial"/>
                <a:ea typeface="Arial"/>
                <a:cs typeface="Arial"/>
                <a:sym typeface="Arial"/>
              </a:rPr>
              <a:t>weapons</a:t>
            </a:r>
            <a:r>
              <a:rPr lang="en" sz="1800">
                <a:latin typeface="Arial"/>
                <a:ea typeface="Arial"/>
                <a:cs typeface="Arial"/>
                <a:sym typeface="Arial"/>
              </a:rPr>
              <a:t> like swords, spears, shields and armor. However, two other precious metals were also heavily mined, being gold and silver.</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silver?</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Arial"/>
                <a:ea typeface="Arial"/>
                <a:cs typeface="Arial"/>
                <a:sym typeface="Arial"/>
              </a:rPr>
              <a:t>Silver was valued for its physical </a:t>
            </a:r>
            <a:r>
              <a:rPr lang="en" sz="1800">
                <a:latin typeface="Arial"/>
                <a:ea typeface="Arial"/>
                <a:cs typeface="Arial"/>
                <a:sym typeface="Arial"/>
              </a:rPr>
              <a:t>appearance</a:t>
            </a:r>
            <a:r>
              <a:rPr lang="en" sz="1800">
                <a:latin typeface="Arial"/>
                <a:ea typeface="Arial"/>
                <a:cs typeface="Arial"/>
                <a:sym typeface="Arial"/>
              </a:rPr>
              <a:t>, rather than practical use. Ancient Romans would shape </a:t>
            </a:r>
            <a:r>
              <a:rPr lang="en" sz="1800">
                <a:latin typeface="Arial"/>
                <a:ea typeface="Arial"/>
                <a:cs typeface="Arial"/>
                <a:sym typeface="Arial"/>
              </a:rPr>
              <a:t>jewelry</a:t>
            </a:r>
            <a:r>
              <a:rPr lang="en" sz="1800">
                <a:latin typeface="Arial"/>
                <a:ea typeface="Arial"/>
                <a:cs typeface="Arial"/>
                <a:sym typeface="Arial"/>
              </a:rPr>
              <a:t>, or figurines out of it. Silver would also be used in creating ritual objects.</a:t>
            </a:r>
            <a:endParaRPr sz="1800">
              <a:latin typeface="Arial"/>
              <a:ea typeface="Arial"/>
              <a:cs typeface="Arial"/>
              <a:sym typeface="Arial"/>
            </a:endParaRPr>
          </a:p>
          <a:p>
            <a:pPr indent="0" lvl="0" marL="0" rtl="0" algn="l">
              <a:spcBef>
                <a:spcPts val="1200"/>
              </a:spcBef>
              <a:spcAft>
                <a:spcPts val="0"/>
              </a:spcAft>
              <a:buNone/>
            </a:pPr>
            <a:r>
              <a:t/>
            </a:r>
            <a:endParaRPr sz="1800">
              <a:latin typeface="Arial"/>
              <a:ea typeface="Arial"/>
              <a:cs typeface="Arial"/>
              <a:sym typeface="Arial"/>
            </a:endParaRPr>
          </a:p>
          <a:p>
            <a:pPr indent="0" lvl="0" marL="0" rtl="0" algn="l">
              <a:spcBef>
                <a:spcPts val="1200"/>
              </a:spcBef>
              <a:spcAft>
                <a:spcPts val="1200"/>
              </a:spcAft>
              <a:buNone/>
            </a:pPr>
            <a:r>
              <a:rPr lang="en" sz="1800">
                <a:latin typeface="Arial"/>
                <a:ea typeface="Arial"/>
                <a:cs typeface="Arial"/>
                <a:sym typeface="Arial"/>
              </a:rPr>
              <a:t>Silvers allure came in the creation of the “Hacksilver”. Hacksilver was an original form of wealth storage. It was the preferable metal when minting coins.  </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Roman Coins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Arial"/>
                <a:ea typeface="Arial"/>
                <a:cs typeface="Arial"/>
                <a:sym typeface="Arial"/>
              </a:rPr>
              <a:t>Romans first created silver coins in the early 3rd century BCE. The Roman culture was heavily derived from the Greeks before them, and their coins were no exception. In 211 BCE , a new coin was introduced. The silver Denarius, or plural denarii. This coin would stand as the central currency for five hundred years, until the 3rd century CE. </a:t>
            </a:r>
            <a:endParaRPr sz="1600">
              <a:solidFill>
                <a:srgbClr val="FFFFFF"/>
              </a:solidFill>
              <a:latin typeface="Arial"/>
              <a:ea typeface="Arial"/>
              <a:cs typeface="Arial"/>
              <a:sym typeface="Arial"/>
            </a:endParaRPr>
          </a:p>
          <a:p>
            <a:pPr indent="0" lvl="0" marL="0" rtl="0" algn="l">
              <a:spcBef>
                <a:spcPts val="1200"/>
              </a:spcBef>
              <a:spcAft>
                <a:spcPts val="0"/>
              </a:spcAft>
              <a:buNone/>
            </a:pPr>
            <a:r>
              <a:rPr lang="en" sz="1600">
                <a:solidFill>
                  <a:srgbClr val="FFFFFF"/>
                </a:solidFill>
                <a:latin typeface="Arial"/>
                <a:ea typeface="Arial"/>
                <a:cs typeface="Arial"/>
                <a:sym typeface="Arial"/>
              </a:rPr>
              <a:t>In 167 BCE, the Romans laid siege to the west, taking silver mines from the ancient Macedonians. Following this transfer of new found silver mines, there was an influx of available silver. Over time, decadence would plague Roman leadership. Emperors would spend endlessly, draining the civilizations wealth. Silver coins went from almost pure, to seventy percent, eventually reaching an all time low of only two percent silver. </a:t>
            </a:r>
            <a:endParaRPr sz="1600">
              <a:solidFill>
                <a:srgbClr val="FFFFFF"/>
              </a:solidFill>
              <a:latin typeface="Arial"/>
              <a:ea typeface="Arial"/>
              <a:cs typeface="Arial"/>
              <a:sym typeface="Arial"/>
            </a:endParaRPr>
          </a:p>
          <a:p>
            <a:pPr indent="0" lvl="0" marL="0" rtl="0" algn="l">
              <a:spcBef>
                <a:spcPts val="1200"/>
              </a:spcBef>
              <a:spcAft>
                <a:spcPts val="0"/>
              </a:spcAft>
              <a:buNone/>
            </a:pPr>
            <a:r>
              <a:t/>
            </a:r>
            <a:endParaRPr sz="1600">
              <a:solidFill>
                <a:srgbClr val="FFFFFF"/>
              </a:solidFill>
              <a:latin typeface="Arial"/>
              <a:ea typeface="Arial"/>
              <a:cs typeface="Arial"/>
              <a:sym typeface="Arial"/>
            </a:endParaRPr>
          </a:p>
          <a:p>
            <a:pPr indent="0" lvl="0" marL="0" rtl="0" algn="l">
              <a:spcBef>
                <a:spcPts val="1200"/>
              </a:spcBef>
              <a:spcAft>
                <a:spcPts val="1200"/>
              </a:spcAft>
              <a:buNone/>
            </a:pPr>
            <a:r>
              <a:t/>
            </a:r>
            <a:endParaRPr sz="1600">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240 IT GORDIAN III 240AD AR Denarius Ancient Roman Coin coin Good at  Amazon's Collectible Coins Store" id="160" name="Google Shape;160;p17"/>
          <p:cNvPicPr preferRelativeResize="0"/>
          <p:nvPr/>
        </p:nvPicPr>
        <p:blipFill>
          <a:blip r:embed="rId3">
            <a:alphaModFix/>
          </a:blip>
          <a:stretch>
            <a:fillRect/>
          </a:stretch>
        </p:blipFill>
        <p:spPr>
          <a:xfrm>
            <a:off x="3188175" y="1062025"/>
            <a:ext cx="3257550" cy="301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did the Romans mine silver</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lang="en" sz="1302">
                <a:latin typeface="Arial"/>
                <a:ea typeface="Arial"/>
                <a:cs typeface="Arial"/>
                <a:sym typeface="Arial"/>
              </a:rPr>
              <a:t>The surge of this precious metal did not come without grueling labor. Romans used three primary methods of recovering the ore.</a:t>
            </a:r>
            <a:endParaRPr sz="1302">
              <a:latin typeface="Arial"/>
              <a:ea typeface="Arial"/>
              <a:cs typeface="Arial"/>
              <a:sym typeface="Arial"/>
            </a:endParaRPr>
          </a:p>
          <a:p>
            <a:pPr indent="0" lvl="0" marL="0" rtl="0" algn="l">
              <a:lnSpc>
                <a:spcPct val="105000"/>
              </a:lnSpc>
              <a:spcBef>
                <a:spcPts val="1200"/>
              </a:spcBef>
              <a:spcAft>
                <a:spcPts val="0"/>
              </a:spcAft>
              <a:buSzPts val="1018"/>
              <a:buNone/>
            </a:pPr>
            <a:r>
              <a:t/>
            </a:r>
            <a:endParaRPr sz="1302">
              <a:latin typeface="Arial"/>
              <a:ea typeface="Arial"/>
              <a:cs typeface="Arial"/>
              <a:sym typeface="Arial"/>
            </a:endParaRPr>
          </a:p>
          <a:p>
            <a:pPr indent="0" lvl="0" marL="0" rtl="0" algn="l">
              <a:lnSpc>
                <a:spcPct val="105000"/>
              </a:lnSpc>
              <a:spcBef>
                <a:spcPts val="1200"/>
              </a:spcBef>
              <a:spcAft>
                <a:spcPts val="0"/>
              </a:spcAft>
              <a:buSzPts val="1018"/>
              <a:buNone/>
            </a:pPr>
            <a:r>
              <a:rPr lang="en" sz="1302">
                <a:latin typeface="Arial"/>
                <a:ea typeface="Arial"/>
                <a:cs typeface="Arial"/>
                <a:sym typeface="Arial"/>
              </a:rPr>
              <a:t>-The easiest method the Romans used was gathering the ore directly from the surface of streams. Rushing water would destroy deposits, exposing the ore and creating lose silver.</a:t>
            </a:r>
            <a:endParaRPr sz="1302">
              <a:latin typeface="Arial"/>
              <a:ea typeface="Arial"/>
              <a:cs typeface="Arial"/>
              <a:sym typeface="Arial"/>
            </a:endParaRPr>
          </a:p>
          <a:p>
            <a:pPr indent="0" lvl="0" marL="0" rtl="0" algn="l">
              <a:lnSpc>
                <a:spcPct val="105000"/>
              </a:lnSpc>
              <a:spcBef>
                <a:spcPts val="1200"/>
              </a:spcBef>
              <a:spcAft>
                <a:spcPts val="0"/>
              </a:spcAft>
              <a:buSzPts val="1018"/>
              <a:buNone/>
            </a:pPr>
            <a:r>
              <a:rPr lang="en" sz="1302">
                <a:latin typeface="Arial"/>
                <a:ea typeface="Arial"/>
                <a:cs typeface="Arial"/>
                <a:sym typeface="Arial"/>
              </a:rPr>
              <a:t>-Once these deposits were located, they could follow these shallow veins into the ground. They could then dig short tunnels, strip mining the surface.</a:t>
            </a:r>
            <a:endParaRPr sz="1302">
              <a:latin typeface="Arial"/>
              <a:ea typeface="Arial"/>
              <a:cs typeface="Arial"/>
              <a:sym typeface="Arial"/>
            </a:endParaRPr>
          </a:p>
          <a:p>
            <a:pPr indent="0" lvl="0" marL="0" rtl="0" algn="l">
              <a:lnSpc>
                <a:spcPct val="105000"/>
              </a:lnSpc>
              <a:spcBef>
                <a:spcPts val="1200"/>
              </a:spcBef>
              <a:spcAft>
                <a:spcPts val="1200"/>
              </a:spcAft>
              <a:buSzPts val="1018"/>
              <a:buNone/>
            </a:pPr>
            <a:r>
              <a:rPr lang="en" sz="1302">
                <a:latin typeface="Arial"/>
                <a:ea typeface="Arial"/>
                <a:cs typeface="Arial"/>
                <a:sym typeface="Arial"/>
              </a:rPr>
              <a:t>-The third method was much more trying. After a rich vein was found, tunnels were excavated in the rock to remove the ore. Narrow </a:t>
            </a:r>
            <a:r>
              <a:rPr lang="en" sz="1302">
                <a:latin typeface="Arial"/>
                <a:ea typeface="Arial"/>
                <a:cs typeface="Arial"/>
                <a:sym typeface="Arial"/>
              </a:rPr>
              <a:t>vertical</a:t>
            </a:r>
            <a:r>
              <a:rPr lang="en" sz="1302">
                <a:latin typeface="Arial"/>
                <a:ea typeface="Arial"/>
                <a:cs typeface="Arial"/>
                <a:sym typeface="Arial"/>
              </a:rPr>
              <a:t> shafts were driven through the rock, widening out the space where the ore was discovered. It was very dangerous working below ground, as the miners had to deal with the need for lighting, poor ventilation, or water flooding the excavation site. </a:t>
            </a:r>
            <a:endParaRPr sz="1302">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crossection of Roman mine" id="173" name="Google Shape;173;p19"/>
          <p:cNvPicPr preferRelativeResize="0"/>
          <p:nvPr/>
        </p:nvPicPr>
        <p:blipFill>
          <a:blip r:embed="rId3">
            <a:alphaModFix/>
          </a:blip>
          <a:stretch>
            <a:fillRect/>
          </a:stretch>
        </p:blipFill>
        <p:spPr>
          <a:xfrm>
            <a:off x="2252663" y="690550"/>
            <a:ext cx="4638675" cy="376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 power	</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FFFFFF"/>
                </a:solidFill>
                <a:latin typeface="Arial"/>
                <a:ea typeface="Arial"/>
                <a:cs typeface="Arial"/>
                <a:sym typeface="Arial"/>
              </a:rPr>
              <a:t>These jobs took massive amounts of man power to </a:t>
            </a:r>
            <a:r>
              <a:rPr lang="en" sz="1700">
                <a:solidFill>
                  <a:srgbClr val="FFFFFF"/>
                </a:solidFill>
                <a:latin typeface="Arial"/>
                <a:ea typeface="Arial"/>
                <a:cs typeface="Arial"/>
                <a:sym typeface="Arial"/>
              </a:rPr>
              <a:t>coordinate</a:t>
            </a:r>
            <a:r>
              <a:rPr lang="en" sz="1700">
                <a:solidFill>
                  <a:srgbClr val="FFFFFF"/>
                </a:solidFill>
                <a:latin typeface="Arial"/>
                <a:ea typeface="Arial"/>
                <a:cs typeface="Arial"/>
                <a:sym typeface="Arial"/>
              </a:rPr>
              <a:t> and </a:t>
            </a:r>
            <a:r>
              <a:rPr lang="en" sz="1700">
                <a:solidFill>
                  <a:srgbClr val="FFFFFF"/>
                </a:solidFill>
                <a:latin typeface="Arial"/>
                <a:ea typeface="Arial"/>
                <a:cs typeface="Arial"/>
                <a:sym typeface="Arial"/>
              </a:rPr>
              <a:t>orchestrate without failure. The ancient Romans would work some 40,000 slaves in the silver mines. Many mines would would have to stop at the water table. Slaves and prisoners alike would be forced to work the silver mines. Slaves were used to bail water out while excavating. The seemingly endless amount of slave labor Rome had allowed work to be done on a trial and error basis, deaths in the work site were commonplace.</a:t>
            </a:r>
            <a:endParaRPr sz="1700">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FFFFFF"/>
                </a:solidFill>
                <a:latin typeface="Arial"/>
                <a:ea typeface="Arial"/>
                <a:cs typeface="Arial"/>
                <a:sym typeface="Arial"/>
              </a:rPr>
              <a:t>Overall, mining silver was an extremely arduous and labor </a:t>
            </a:r>
            <a:r>
              <a:rPr lang="en" sz="1800">
                <a:solidFill>
                  <a:srgbClr val="FFFFFF"/>
                </a:solidFill>
                <a:latin typeface="Arial"/>
                <a:ea typeface="Arial"/>
                <a:cs typeface="Arial"/>
                <a:sym typeface="Arial"/>
              </a:rPr>
              <a:t>intensive</a:t>
            </a:r>
            <a:r>
              <a:rPr lang="en" sz="1800">
                <a:solidFill>
                  <a:srgbClr val="FFFFFF"/>
                </a:solidFill>
                <a:latin typeface="Arial"/>
                <a:ea typeface="Arial"/>
                <a:cs typeface="Arial"/>
                <a:sym typeface="Arial"/>
              </a:rPr>
              <a:t> task. Many would face death from either the working conditions, or over </a:t>
            </a:r>
            <a:r>
              <a:rPr lang="en" sz="1800">
                <a:solidFill>
                  <a:srgbClr val="FFFFFF"/>
                </a:solidFill>
                <a:latin typeface="Arial"/>
                <a:ea typeface="Arial"/>
                <a:cs typeface="Arial"/>
                <a:sym typeface="Arial"/>
              </a:rPr>
              <a:t>exhaustion. </a:t>
            </a:r>
            <a:endParaRPr sz="1800">
              <a:solidFill>
                <a:srgbClr val="FFFFFF"/>
              </a:solidFill>
              <a:latin typeface="Arial"/>
              <a:ea typeface="Arial"/>
              <a:cs typeface="Arial"/>
              <a:sym typeface="Arial"/>
            </a:endParaRPr>
          </a:p>
          <a:p>
            <a:pPr indent="0" lvl="0" marL="0" rtl="0" algn="l">
              <a:spcBef>
                <a:spcPts val="1200"/>
              </a:spcBef>
              <a:spcAft>
                <a:spcPts val="1200"/>
              </a:spcAft>
              <a:buNone/>
            </a:pPr>
            <a:r>
              <a:rPr lang="en" sz="1800">
                <a:solidFill>
                  <a:srgbClr val="FFFFFF"/>
                </a:solidFill>
                <a:latin typeface="Arial"/>
                <a:ea typeface="Arial"/>
                <a:cs typeface="Arial"/>
                <a:sym typeface="Arial"/>
              </a:rPr>
              <a:t>By the later Roman period, as the </a:t>
            </a:r>
            <a:r>
              <a:rPr lang="en" sz="1800">
                <a:solidFill>
                  <a:srgbClr val="FFFFFF"/>
                </a:solidFill>
                <a:uFill>
                  <a:noFill/>
                </a:uFill>
                <a:latin typeface="Arial"/>
                <a:ea typeface="Arial"/>
                <a:cs typeface="Arial"/>
                <a:sym typeface="Arial"/>
                <a:hlinkClick r:id="rId3">
                  <a:extLst>
                    <a:ext uri="{A12FA001-AC4F-418D-AE19-62706E023703}">
                      <ahyp:hlinkClr val="tx"/>
                    </a:ext>
                  </a:extLst>
                </a:hlinkClick>
              </a:rPr>
              <a:t>empire</a:t>
            </a:r>
            <a:r>
              <a:rPr lang="en" sz="1800">
                <a:solidFill>
                  <a:srgbClr val="FFFFFF"/>
                </a:solidFill>
                <a:latin typeface="Arial"/>
                <a:ea typeface="Arial"/>
                <a:cs typeface="Arial"/>
                <a:sym typeface="Arial"/>
              </a:rPr>
              <a:t> grew more powerful, silver was traded from </a:t>
            </a:r>
            <a:r>
              <a:rPr lang="en" sz="1800">
                <a:solidFill>
                  <a:srgbClr val="FFFFFF"/>
                </a:solidFill>
                <a:uFill>
                  <a:noFill/>
                </a:uFill>
                <a:latin typeface="Arial"/>
                <a:ea typeface="Arial"/>
                <a:cs typeface="Arial"/>
                <a:sym typeface="Arial"/>
                <a:hlinkClick r:id="rId4">
                  <a:extLst>
                    <a:ext uri="{A12FA001-AC4F-418D-AE19-62706E023703}">
                      <ahyp:hlinkClr val="tx"/>
                    </a:ext>
                  </a:extLst>
                </a:hlinkClick>
              </a:rPr>
              <a:t>Britain</a:t>
            </a:r>
            <a:r>
              <a:rPr lang="en" sz="1800">
                <a:solidFill>
                  <a:srgbClr val="FFFFFF"/>
                </a:solidFill>
                <a:latin typeface="Arial"/>
                <a:ea typeface="Arial"/>
                <a:cs typeface="Arial"/>
                <a:sym typeface="Arial"/>
              </a:rPr>
              <a:t>, Germany, and the Balkans. Traded as coinage with the people of ancient </a:t>
            </a:r>
            <a:r>
              <a:rPr lang="en" sz="1800">
                <a:solidFill>
                  <a:srgbClr val="FFFFFF"/>
                </a:solidFill>
                <a:uFill>
                  <a:noFill/>
                </a:uFill>
                <a:latin typeface="Arial"/>
                <a:ea typeface="Arial"/>
                <a:cs typeface="Arial"/>
                <a:sym typeface="Arial"/>
                <a:hlinkClick r:id="rId5">
                  <a:extLst>
                    <a:ext uri="{A12FA001-AC4F-418D-AE19-62706E023703}">
                      <ahyp:hlinkClr val="tx"/>
                    </a:ext>
                  </a:extLst>
                </a:hlinkClick>
              </a:rPr>
              <a:t>India</a:t>
            </a:r>
            <a:r>
              <a:rPr lang="en" sz="1800">
                <a:solidFill>
                  <a:srgbClr val="FFFFFF"/>
                </a:solidFill>
                <a:latin typeface="Arial"/>
                <a:ea typeface="Arial"/>
                <a:cs typeface="Arial"/>
                <a:sym typeface="Arial"/>
              </a:rPr>
              <a:t> in exchange for spices and luxury goods. It was then converted back into silver ingots or (bullions) by the Indians. </a:t>
            </a:r>
            <a:endParaRPr sz="1800">
              <a:solidFill>
                <a:srgbClr val="FFFFF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