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62"/>
    <p:restoredTop sz="94624"/>
  </p:normalViewPr>
  <p:slideViewPr>
    <p:cSldViewPr snapToGrid="0" snapToObjects="1">
      <p:cViewPr varScale="1">
        <p:scale>
          <a:sx n="59" d="100"/>
          <a:sy n="59" d="100"/>
        </p:scale>
        <p:origin x="208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F307-7F58-E443-8CD8-140DFB381E0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6F66EC1-AE2D-3E43-BCDE-3918B64D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734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F307-7F58-E443-8CD8-140DFB381E0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6EC1-AE2D-3E43-BCDE-3918B64D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8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F307-7F58-E443-8CD8-140DFB381E0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6EC1-AE2D-3E43-BCDE-3918B64D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3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F307-7F58-E443-8CD8-140DFB381E0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6EC1-AE2D-3E43-BCDE-3918B64D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34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253F307-7F58-E443-8CD8-140DFB381E0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6F66EC1-AE2D-3E43-BCDE-3918B64D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55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F307-7F58-E443-8CD8-140DFB381E0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6EC1-AE2D-3E43-BCDE-3918B64D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5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F307-7F58-E443-8CD8-140DFB381E0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6EC1-AE2D-3E43-BCDE-3918B64D8D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01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F307-7F58-E443-8CD8-140DFB381E0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6EC1-AE2D-3E43-BCDE-3918B64D8D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2454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F307-7F58-E443-8CD8-140DFB381E0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6EC1-AE2D-3E43-BCDE-3918B64D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85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F307-7F58-E443-8CD8-140DFB381E0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6EC1-AE2D-3E43-BCDE-3918B64D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3F307-7F58-E443-8CD8-140DFB381E09}" type="datetimeFigureOut">
              <a:rPr lang="en-US" smtClean="0"/>
              <a:t>2/25/21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66EC1-AE2D-3E43-BCDE-3918B64D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49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253F307-7F58-E443-8CD8-140DFB381E0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6F66EC1-AE2D-3E43-BCDE-3918B64D8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96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belprize.org/prizes/literature/1902/mommsen/biographical/" TargetMode="External"/><Relationship Id="rId2" Type="http://schemas.openxmlformats.org/officeDocument/2006/relationships/hyperlink" Target="https://www.britannica.com/biography/Theodor-Mommse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vius.org/articles/person/momms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3F222-DB6D-674B-8F99-543D4676BB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Theodor Mommsen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37F69-63C2-194F-94AA-BC4F35B0E1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(1817–1903)</a:t>
            </a:r>
          </a:p>
        </p:txBody>
      </p:sp>
    </p:spTree>
    <p:extLst>
      <p:ext uri="{BB962C8B-B14F-4D97-AF65-F5344CB8AC3E}">
        <p14:creationId xmlns:p14="http://schemas.microsoft.com/office/powerpoint/2010/main" val="40477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47B0-6C6E-054D-87B8-F00AE062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Life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EB52B-C682-3C46-910C-48B4FA460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Born in </a:t>
            </a:r>
            <a:r>
              <a:rPr lang="en-US" dirty="0" err="1"/>
              <a:t>Garding</a:t>
            </a:r>
            <a:r>
              <a:rPr lang="en-US" dirty="0"/>
              <a:t>, Schleswig </a:t>
            </a:r>
          </a:p>
          <a:p>
            <a:r>
              <a:rPr lang="en-US" dirty="0"/>
              <a:t>University of Kiel – 1838-1843 </a:t>
            </a:r>
          </a:p>
          <a:p>
            <a:r>
              <a:rPr lang="en-US" dirty="0"/>
              <a:t>Received Masters and Doctorate Degrees</a:t>
            </a:r>
          </a:p>
          <a:p>
            <a:r>
              <a:rPr lang="en-US" dirty="0"/>
              <a:t>Research Scholarship - 3 Years in Italy</a:t>
            </a:r>
          </a:p>
          <a:p>
            <a:endParaRPr lang="en-US" dirty="0"/>
          </a:p>
        </p:txBody>
      </p:sp>
      <p:pic>
        <p:nvPicPr>
          <p:cNvPr id="1026" name="Picture 2" descr="Theodor Mommsen - Biographical - NobelPrize.org">
            <a:extLst>
              <a:ext uri="{FF2B5EF4-FFF2-40B4-BE49-F238E27FC236}">
                <a16:creationId xmlns:a16="http://schemas.microsoft.com/office/drawing/2014/main" id="{054B6A12-2687-0E48-A962-91DA37E4C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257" y="1070428"/>
            <a:ext cx="3367315" cy="4717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70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92C42-D7E6-E344-8C61-2D780C5B6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189412" cy="1600200"/>
          </a:xfrm>
        </p:spPr>
        <p:txBody>
          <a:bodyPr>
            <a:noAutofit/>
          </a:bodyPr>
          <a:lstStyle/>
          <a:p>
            <a:r>
              <a:rPr lang="en-US" sz="4800" dirty="0"/>
              <a:t>Italy 1844-1847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1F10-2E3D-AD4A-90A9-CC0E6283B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423160"/>
            <a:ext cx="6172200" cy="4873625"/>
          </a:xfrm>
        </p:spPr>
        <p:txBody>
          <a:bodyPr/>
          <a:lstStyle/>
          <a:p>
            <a:r>
              <a:rPr lang="en-US" dirty="0"/>
              <a:t>Archaeological Institute in Rome </a:t>
            </a:r>
          </a:p>
          <a:p>
            <a:r>
              <a:rPr lang="en-US" dirty="0"/>
              <a:t>Corpus </a:t>
            </a:r>
            <a:r>
              <a:rPr lang="en-US" dirty="0" err="1"/>
              <a:t>Inscriptionum</a:t>
            </a:r>
            <a:r>
              <a:rPr lang="en-US" dirty="0"/>
              <a:t> </a:t>
            </a:r>
            <a:r>
              <a:rPr lang="en-US" dirty="0" err="1"/>
              <a:t>Latinarum</a:t>
            </a:r>
            <a:r>
              <a:rPr lang="en-US" dirty="0"/>
              <a:t> </a:t>
            </a:r>
          </a:p>
          <a:p>
            <a:r>
              <a:rPr lang="en-US" dirty="0"/>
              <a:t>Master of Epigraphy </a:t>
            </a:r>
          </a:p>
        </p:txBody>
      </p:sp>
      <p:pic>
        <p:nvPicPr>
          <p:cNvPr id="2050" name="Picture 2" descr="Corpus Inscriptionum Latinarum (Latin Edition): Dressel, Heinrich:  9783110059564: Amazon.com: Books">
            <a:extLst>
              <a:ext uri="{FF2B5EF4-FFF2-40B4-BE49-F238E27FC236}">
                <a16:creationId xmlns:a16="http://schemas.microsoft.com/office/drawing/2014/main" id="{7428CD00-8363-104C-BA2A-C1B9B9E8F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5099" y="874893"/>
            <a:ext cx="2843062" cy="3985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ome, Italy Student Travel Highlights | WorldStrides">
            <a:extLst>
              <a:ext uri="{FF2B5EF4-FFF2-40B4-BE49-F238E27FC236}">
                <a16:creationId xmlns:a16="http://schemas.microsoft.com/office/drawing/2014/main" id="{0335A45F-75A6-FE4A-9551-9C8BB7D4D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02" y="4045854"/>
            <a:ext cx="4185481" cy="2354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09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BAC42-680D-AD4A-812D-2E43F7F58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Returning Home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00A12-EF02-5742-B1CB-0F56EC6275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Mommsen left Italy in 1847 </a:t>
            </a:r>
          </a:p>
          <a:p>
            <a:r>
              <a:rPr lang="en-US" dirty="0"/>
              <a:t>Schleswig – Under Rule of Danish King </a:t>
            </a:r>
          </a:p>
          <a:p>
            <a:r>
              <a:rPr lang="en-US" dirty="0"/>
              <a:t>Liberal Ideologies </a:t>
            </a:r>
          </a:p>
          <a:p>
            <a:r>
              <a:rPr lang="en-US" dirty="0"/>
              <a:t>Met his wife, Marie Reimer 1854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8F403-6F5F-9A4D-A88F-945D3BD9D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Working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526EDA-9060-E845-A880-1358F10EDE3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Editorship </a:t>
            </a:r>
            <a:r>
              <a:rPr lang="en-US" i="1" dirty="0"/>
              <a:t>Schleswig-</a:t>
            </a:r>
            <a:r>
              <a:rPr lang="en-US" i="1" dirty="0" err="1"/>
              <a:t>Holsterinishe</a:t>
            </a:r>
            <a:r>
              <a:rPr lang="en-US" i="1" dirty="0"/>
              <a:t> Zeitung</a:t>
            </a:r>
          </a:p>
          <a:p>
            <a:r>
              <a:rPr lang="en-US" dirty="0"/>
              <a:t>Professorship in Civil Law at the University of Leipzig 1848</a:t>
            </a:r>
          </a:p>
          <a:p>
            <a:r>
              <a:rPr lang="en-US" dirty="0"/>
              <a:t>Remained Active Politician </a:t>
            </a:r>
          </a:p>
          <a:p>
            <a:r>
              <a:rPr lang="en-US" dirty="0"/>
              <a:t>Professorship in Prussia at University of Breslau 1854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AF822-D51C-4640-85A8-417D3CD77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Politics</a:t>
            </a:r>
          </a:p>
        </p:txBody>
      </p:sp>
    </p:spTree>
    <p:extLst>
      <p:ext uri="{BB962C8B-B14F-4D97-AF65-F5344CB8AC3E}">
        <p14:creationId xmlns:p14="http://schemas.microsoft.com/office/powerpoint/2010/main" val="1243543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3A5B3-5D37-6641-AA48-F343F5B73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71348-0F22-8847-89C5-B47AAB291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Römische</a:t>
            </a:r>
            <a:r>
              <a:rPr lang="en-US" i="1" dirty="0"/>
              <a:t> </a:t>
            </a:r>
            <a:r>
              <a:rPr lang="en-US" i="1" dirty="0" err="1"/>
              <a:t>Geschichte</a:t>
            </a:r>
            <a:r>
              <a:rPr lang="en-US" i="1" dirty="0"/>
              <a:t> </a:t>
            </a:r>
            <a:r>
              <a:rPr lang="en-US" dirty="0"/>
              <a:t>(“Roman Constitutional Law”)</a:t>
            </a:r>
          </a:p>
          <a:p>
            <a:pPr lvl="1"/>
            <a:r>
              <a:rPr lang="en-US" dirty="0"/>
              <a:t>3 Volumes between 1871-1888</a:t>
            </a:r>
          </a:p>
          <a:p>
            <a:r>
              <a:rPr lang="en-US" i="1" dirty="0" err="1"/>
              <a:t>Römisches</a:t>
            </a:r>
            <a:r>
              <a:rPr lang="en-US" i="1" dirty="0"/>
              <a:t> </a:t>
            </a:r>
            <a:r>
              <a:rPr lang="en-US" i="1" dirty="0" err="1"/>
              <a:t>Strafrecht</a:t>
            </a:r>
            <a:r>
              <a:rPr lang="en-US" dirty="0"/>
              <a:t> (“Roman Criminal Law”)</a:t>
            </a:r>
          </a:p>
          <a:p>
            <a:pPr lvl="1"/>
            <a:r>
              <a:rPr lang="en-US" dirty="0"/>
              <a:t>1899</a:t>
            </a:r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3074" name="Picture 2" descr="Amazon.com: Römische Geschichte: Alle 6 Bände: Die Geschichte Roms von den  Anfängen bis zur Zeit Diokletians (German Edition) eBook: Mommsen, Theodor:  Kindle Store">
            <a:extLst>
              <a:ext uri="{FF2B5EF4-FFF2-40B4-BE49-F238E27FC236}">
                <a16:creationId xmlns:a16="http://schemas.microsoft.com/office/drawing/2014/main" id="{C3C2556D-2EB6-A14E-AFB1-4507C1C90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356" y="1289304"/>
            <a:ext cx="2535796" cy="4050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ömisches Strafrecht">
            <a:extLst>
              <a:ext uri="{FF2B5EF4-FFF2-40B4-BE49-F238E27FC236}">
                <a16:creationId xmlns:a16="http://schemas.microsoft.com/office/drawing/2014/main" id="{D0F337B0-6F98-8345-9FF5-E374145EE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260" y="3314700"/>
            <a:ext cx="228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55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B1EA8-6EE5-7847-BD7D-4081CBF9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C0E1F-0464-BB44-8E7E-301B902A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https://www.britannica.com/biography/Theodor-Mommsen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https://www.nobelprize.org/prizes/literature/1902/mommsen/biographical/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https://www.livius.org/articles/person/mommsen/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3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{866102F5-C2CB-6744-9276-FAE06F049A0D}tf10001070</Template>
  <TotalTime>788</TotalTime>
  <Words>156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Theodor Mommsen</vt:lpstr>
      <vt:lpstr>Early Life </vt:lpstr>
      <vt:lpstr>Italy 1844-1847</vt:lpstr>
      <vt:lpstr>Politics</vt:lpstr>
      <vt:lpstr>Later Works </vt:lpstr>
      <vt:lpstr>Works Cited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Theodor Mommsen</dc:title>
  <dc:creator>Microsoft Office User</dc:creator>
  <cp:lastModifiedBy>Microsoft Office User</cp:lastModifiedBy>
  <cp:revision>9</cp:revision>
  <dcterms:created xsi:type="dcterms:W3CDTF">2021-02-26T03:16:24Z</dcterms:created>
  <dcterms:modified xsi:type="dcterms:W3CDTF">2021-02-26T16:24:47Z</dcterms:modified>
</cp:coreProperties>
</file>