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8" r:id="rId4"/>
    <p:sldId id="257" r:id="rId5"/>
    <p:sldId id="267" r:id="rId6"/>
    <p:sldId id="276" r:id="rId7"/>
    <p:sldId id="277" r:id="rId8"/>
    <p:sldId id="261" r:id="rId9"/>
    <p:sldId id="268" r:id="rId10"/>
    <p:sldId id="269" r:id="rId11"/>
    <p:sldId id="264" r:id="rId12"/>
    <p:sldId id="272" r:id="rId13"/>
    <p:sldId id="281" r:id="rId14"/>
    <p:sldId id="2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F13C-2D8B-3540-904A-66D06A9C2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48E27-5D84-6849-A1D4-E10B8983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EAD4-D0A6-8449-B515-0AB1E580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3328-7E91-9447-95E8-B1F72B1E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6418-BDEB-7540-93A6-FBCA5A6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389E-988B-6644-A64D-AA1BA294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65F04-C5E9-484F-8D53-BA021E1F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97A7-D25C-8043-905D-171E6EC2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D747-257C-7647-9609-FBF61A1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ABBB-175F-6F48-A566-B1B2B40E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52A96-261D-024C-8BF2-3FF2BB0B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1035D-3B92-9E4B-8F23-86BF1293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CC0A-59AD-D24D-83EE-E371E0B1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3E01-DCFB-5549-8053-9FDE9AFF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EA33-F895-DD45-A4C7-87D3E950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3487-E4E8-A845-8499-25A354A5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3944-9539-2244-9262-03274929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EEE-2E78-BF4D-99BA-5D8F6F1E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F143-0E40-814C-94A8-D0D10F99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5C6C-A18A-D845-9E94-FC9E9A65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58-58D3-1A41-B41A-B96170D6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59A-5083-864B-BB64-264DA329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16AD-733C-0F41-A712-EF127FCD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0418-3D98-8947-BDC3-57FB5A54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A423-7212-704B-8BB1-6556B39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4A52-FF21-CC4A-9D11-3DA1317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8B4F-D52F-A54D-8D28-4BB28F53E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06D7-8926-8944-AFCC-EF5B5A28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F883-ED5D-0B4F-8860-D3A514CF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7A11-06F8-6147-B676-59375BC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B59E-2BD2-1048-A178-10B5A4B0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909E-23A8-7940-B8A7-CE771FDA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FFBF9-A512-534F-8415-5E95BEA3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0FB2-57A5-744C-8F0B-B8DC5381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537CC-6B12-BF4C-96A1-1ECC53691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36166-B436-DE48-8025-9E8ADDC9C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53EB1-02EA-5A49-95B5-8F22366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D291E-61F7-E14D-AC97-CF15D1E2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C22E0-DCB9-0047-BA36-5DF428E7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7FE-29C0-E145-9828-2C84AF1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FE4C6-4BA8-E044-AD14-3AF83FF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36180-323C-D64D-ABF0-F365907C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D1234-8CB6-BE47-A324-6DCC4392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28B13-2D65-7C41-A4DE-5E29B136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84BBA-EB17-BF4A-A493-ADD8399F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FEDA6-F15C-FC46-B5C1-8F1D06F5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9253-2A61-F744-8696-51B35407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5B23-AA87-9E4C-97C6-BFE8B89B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4159-6E28-1744-A7BF-07F8E184E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57C5-4251-F84C-B078-E9CA52B3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E172-11BE-1042-ACA5-3A31934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E943-CEA5-3E44-8C0B-EA0383E6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5241-417E-1B4F-9D3B-6079A44A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17F5F-FD42-C145-93AA-00C7A4E7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089B-4500-184D-95D3-86D9F26F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1BD96-B06C-9841-BEAD-0E2CB94B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ADC78-F77C-7E4B-8F5A-BD6CBA65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B1F8B-BE70-4243-8A0A-EB3DCBFB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FAC50-F821-6244-8DCB-D1A2D709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92A8-199F-C743-8001-2574D270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E9DF-7A5F-0D49-B796-AAC62737F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DDD-5248-144D-B947-F3F785AE9D69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7D68-6FB5-9E44-ADEF-3759243BE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AB3D-16DE-5543-BD8F-0D521E041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D2FE-FB1F-3747-A8A8-68B64047C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1922166" TargetMode="External"/><Relationship Id="rId2" Type="http://schemas.openxmlformats.org/officeDocument/2006/relationships/hyperlink" Target="https://en.wikipedia.org/wiki/Alexander_of_Abonoteich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plague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dicinehealth.com/typhus/article_em.htm#what_is_the_prognosis_of_typhus" TargetMode="External"/><Relationship Id="rId2" Type="http://schemas.openxmlformats.org/officeDocument/2006/relationships/hyperlink" Target="https://www.sciencemag.org/news/2019/12/measles-may-have-emerged-when-large-cities-rose-1500-years-earlier-though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025B-FAFF-A949-A392-02B70704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3504"/>
          </a:xfrm>
        </p:spPr>
        <p:txBody>
          <a:bodyPr/>
          <a:lstStyle/>
          <a:p>
            <a:r>
              <a:rPr lang="en-US" dirty="0"/>
              <a:t>ANTONINE PLAGUE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F5F0-6DAE-7147-B8CF-7FAC065EB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951" y="3764943"/>
            <a:ext cx="4572138" cy="7604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Plague of Galen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B946E-5AFC-5340-A5ED-5FD34D36C09D}"/>
              </a:ext>
            </a:extLst>
          </p:cNvPr>
          <p:cNvSpPr txBox="1"/>
          <p:nvPr/>
        </p:nvSpPr>
        <p:spPr>
          <a:xfrm>
            <a:off x="5399264" y="350996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8EB7-72D1-AB4D-9722-158FC396A8D6}"/>
              </a:ext>
            </a:extLst>
          </p:cNvPr>
          <p:cNvSpPr txBox="1"/>
          <p:nvPr/>
        </p:nvSpPr>
        <p:spPr>
          <a:xfrm>
            <a:off x="3211551" y="2301340"/>
            <a:ext cx="51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9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671C-EF88-3F47-B38C-D7EA78FB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to mid range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2DF9-5146-574B-876A-F2138531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 - legions almost wiped out by disease</a:t>
            </a:r>
          </a:p>
          <a:p>
            <a:r>
              <a:rPr lang="en-US" dirty="0"/>
              <a:t>Economic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Empire-wide</a:t>
            </a:r>
          </a:p>
          <a:p>
            <a:r>
              <a:rPr lang="en-US" dirty="0"/>
              <a:t>Food scarcity</a:t>
            </a:r>
          </a:p>
          <a:p>
            <a:endParaRPr lang="en-US" dirty="0"/>
          </a:p>
          <a:p>
            <a:r>
              <a:rPr lang="en-US" dirty="0"/>
              <a:t>Labor shortage</a:t>
            </a:r>
          </a:p>
          <a:p>
            <a:endParaRPr lang="en-US" dirty="0"/>
          </a:p>
          <a:p>
            <a:r>
              <a:rPr lang="en-US" dirty="0"/>
              <a:t>Tax collections</a:t>
            </a:r>
          </a:p>
        </p:txBody>
      </p:sp>
    </p:spTree>
    <p:extLst>
      <p:ext uri="{BB962C8B-B14F-4D97-AF65-F5344CB8AC3E}">
        <p14:creationId xmlns:p14="http://schemas.microsoft.com/office/powerpoint/2010/main" val="279393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5CF3-ADF8-EB4A-81B8-185721A0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Christianity became more attractive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4578-F9EE-D54F-A656-3690CC71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possibility of better afterlife</a:t>
            </a:r>
          </a:p>
          <a:p>
            <a:r>
              <a:rPr lang="en-US" dirty="0"/>
              <a:t>They helped each other during </a:t>
            </a:r>
            <a:r>
              <a:rPr lang="en-US"/>
              <a:t>the plague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8CF9-02E5-544E-A7F7-7D86D02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Bibliography Antonine Plague</a:t>
            </a:r>
            <a:br>
              <a:rPr lang="en-US" dirty="0"/>
            </a:br>
            <a:r>
              <a:rPr lang="en-US" dirty="0"/>
              <a:t>pg1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E75A-CD12-2D48-999F-EDC285C3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dirty="0"/>
              <a:t>Alexander of </a:t>
            </a:r>
            <a:r>
              <a:rPr lang="en-US" dirty="0" err="1"/>
              <a:t>Abonoteichus</a:t>
            </a:r>
            <a:r>
              <a:rPr lang="en-US" dirty="0"/>
              <a:t> 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https://en.wikipedia.org/wiki/Alexander_of_Abonoteichus</a:t>
            </a:r>
            <a:r>
              <a:rPr lang="en-US" dirty="0"/>
              <a:t> Downloaded March 18, 2021.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Alfred W. Crosby. Virgin Soil Epidemics as a Factor in the Aboriginal Depopulation in America Author(s): The William and Mary Quarterly , Apr., 1976, Vol. 33, No. 2 (Apr., 1976), pp. 289-299.  </a:t>
            </a:r>
            <a:r>
              <a:rPr lang="en-US" dirty="0">
                <a:hlinkClick r:id="rId3"/>
              </a:rPr>
              <a:t>https://www.jstor.org/stable/1922166</a:t>
            </a:r>
            <a:endParaRPr lang="en-US" dirty="0"/>
          </a:p>
          <a:p>
            <a:endParaRPr lang="en-US" dirty="0"/>
          </a:p>
          <a:p>
            <a:r>
              <a:rPr lang="en-US" dirty="0"/>
              <a:t> Antonine Plague.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Antonine_Plague</a:t>
            </a:r>
            <a:r>
              <a:rPr lang="en-US" dirty="0"/>
              <a:t>   downloaded March 22,2021</a:t>
            </a:r>
          </a:p>
          <a:p>
            <a:endParaRPr lang="en-US" dirty="0"/>
          </a:p>
          <a:p>
            <a:r>
              <a:rPr lang="en-US" dirty="0"/>
              <a:t>Analysis of 3800- year-old </a:t>
            </a:r>
            <a:r>
              <a:rPr lang="en-US" i="1" dirty="0"/>
              <a:t>Yersinia pestis</a:t>
            </a:r>
            <a:r>
              <a:rPr lang="en-US" dirty="0"/>
              <a:t> genomes suggest Bronze age origin for bubonic plague   </a:t>
            </a:r>
            <a:r>
              <a:rPr lang="en-US" dirty="0">
                <a:hlinkClick r:id="rId4"/>
              </a:rPr>
              <a:t>https://www.cdc.gov/plague/index.html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Duncan-Jones, R. (1996). The impact of the Antonine plague. </a:t>
            </a:r>
            <a:r>
              <a:rPr lang="en-US" i="1" dirty="0"/>
              <a:t>Journal of Roman Archaeology,</a:t>
            </a:r>
            <a:r>
              <a:rPr lang="en-US" dirty="0"/>
              <a:t> </a:t>
            </a:r>
            <a:r>
              <a:rPr lang="en-US" i="1" dirty="0"/>
              <a:t>9</a:t>
            </a:r>
            <a:r>
              <a:rPr lang="en-US" dirty="0"/>
              <a:t>, 108-136. doi:10.1017/S1047759400016524</a:t>
            </a:r>
          </a:p>
          <a:p>
            <a:endParaRPr lang="en-US" dirty="0"/>
          </a:p>
          <a:p>
            <a:r>
              <a:rPr lang="en-US" dirty="0"/>
              <a:t>Duncan-Jones, R. (2018) The Antonine Plague Revisited. </a:t>
            </a:r>
            <a:r>
              <a:rPr lang="en-US" i="1" dirty="0"/>
              <a:t>Arctos </a:t>
            </a:r>
            <a:r>
              <a:rPr lang="en-US" dirty="0"/>
              <a:t>52 (2018) 41–72 https://</a:t>
            </a:r>
            <a:r>
              <a:rPr lang="en-US" dirty="0" err="1"/>
              <a:t>anaskafh.files.wordpress.com</a:t>
            </a:r>
            <a:r>
              <a:rPr lang="en-US" dirty="0"/>
              <a:t>/2020/07/</a:t>
            </a:r>
            <a:r>
              <a:rPr lang="en-US" dirty="0" err="1"/>
              <a:t>the_antonine_plague_revisited.pdf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B3F3-17E8-3E4B-BA47-7FA91ED1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 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6E07-9759-E04A-B66C-6E528673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11" y="1927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 dirty="0"/>
              <a:t>Dux, et al. Measles, virus and rinderpest virus divergence dated to the 6</a:t>
            </a:r>
            <a:r>
              <a:rPr lang="en-US" sz="1700" baseline="30000" dirty="0"/>
              <a:t>th</a:t>
            </a:r>
            <a:r>
              <a:rPr lang="en-US" sz="1700" dirty="0"/>
              <a:t> century BCE. Science 2020 Jun 19;368(6497):1367-1370. </a:t>
            </a:r>
            <a:r>
              <a:rPr lang="en-US" sz="1700" dirty="0" err="1"/>
              <a:t>doi</a:t>
            </a:r>
            <a:r>
              <a:rPr lang="en-US" sz="1700" dirty="0"/>
              <a:t>: 10.1126/science.aba9411.</a:t>
            </a:r>
          </a:p>
          <a:p>
            <a:r>
              <a:rPr lang="en-US" sz="1700" dirty="0" err="1"/>
              <a:t>Kupfenschmidt</a:t>
            </a:r>
            <a:r>
              <a:rPr lang="en-US" sz="1700" dirty="0"/>
              <a:t>, K. Measles may have emerged when large cities rose, 1500years earlier than thought. </a:t>
            </a:r>
            <a:r>
              <a:rPr lang="en-US" sz="1700" dirty="0">
                <a:hlinkClick r:id="rId2"/>
              </a:rPr>
              <a:t>https://www.sciencemag.org/news/2019/12/measles-may-have-emerged-when-large-cities-rose-1500-years-earlier-thought</a:t>
            </a:r>
            <a:endParaRPr lang="en-US" sz="1700" dirty="0"/>
          </a:p>
          <a:p>
            <a:r>
              <a:rPr lang="en-US" sz="1700" dirty="0"/>
              <a:t>Littman, R.J. and Littman, M.L. "Galen and the Antonine Plague". American Journal of Philology , Vol. 94, No. 3 (Autumn, 1973), pp. 243–255. </a:t>
            </a:r>
          </a:p>
          <a:p>
            <a:r>
              <a:rPr lang="en-US" sz="1700" dirty="0"/>
              <a:t>Manley, J.  Measles and Ancient Plagues: A note on new scientific evidence. Classical World Vol. 107(2013) pp. 393-397 (DOI: 10.1353/clw.2014.0001) </a:t>
            </a:r>
          </a:p>
          <a:p>
            <a:r>
              <a:rPr lang="en-US" sz="1700" dirty="0" err="1"/>
              <a:t>Nutter</a:t>
            </a:r>
            <a:r>
              <a:rPr lang="en-US" sz="1700" dirty="0"/>
              <a:t>, V. ANCIENT MEDICINE (2</a:t>
            </a:r>
            <a:r>
              <a:rPr lang="en-US" sz="1700" baseline="30000" dirty="0"/>
              <a:t>nd</a:t>
            </a:r>
            <a:r>
              <a:rPr lang="en-US" sz="1700" dirty="0"/>
              <a:t>. Ed.).Routledge: NY,NY. 2013</a:t>
            </a:r>
          </a:p>
          <a:p>
            <a:r>
              <a:rPr lang="en-US" sz="1800" dirty="0" err="1"/>
              <a:t>Stoppler</a:t>
            </a:r>
            <a:r>
              <a:rPr lang="en-US" sz="1800" dirty="0"/>
              <a:t>, MC. Typhus  (reviewed on 29 May 2019). (</a:t>
            </a:r>
            <a:r>
              <a:rPr lang="en-US" sz="1800" dirty="0">
                <a:hlinkClick r:id="rId3"/>
              </a:rPr>
              <a:t>https://www.emedicinehealth.com/typhus/article_em.htm#what_is_the_prognosis_of_typhus</a:t>
            </a:r>
            <a:endParaRPr lang="en-US" sz="1800" dirty="0"/>
          </a:p>
          <a:p>
            <a:r>
              <a:rPr lang="en-US" sz="1800" dirty="0"/>
              <a:t>Tucker, Jonathon B. SCOURGE.  Grove </a:t>
            </a:r>
            <a:r>
              <a:rPr lang="en-US" sz="1800" dirty="0" err="1"/>
              <a:t>Press:NY,NY</a:t>
            </a:r>
            <a:r>
              <a:rPr lang="en-US" sz="1800" dirty="0"/>
              <a:t>  2001.</a:t>
            </a:r>
          </a:p>
          <a:p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4719-37E5-B449-BEC7-45074E3B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specific 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A8F9-1017-E34E-91C4-FE1AFDFB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Center for Disease Control and Prevention.  Smallpox  (last reviewed July 2020).https://</a:t>
            </a:r>
            <a:r>
              <a:rPr lang="en-US" dirty="0" err="1"/>
              <a:t>www.cdc.gov</a:t>
            </a:r>
            <a:r>
              <a:rPr lang="en-US" dirty="0"/>
              <a:t>/smallpox/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Center for Disease Control and Prevention.  Measles  (reviewed November 2020) https://</a:t>
            </a:r>
            <a:r>
              <a:rPr lang="en-US" dirty="0" err="1"/>
              <a:t>www.cdc.gov</a:t>
            </a:r>
            <a:r>
              <a:rPr lang="en-US" dirty="0"/>
              <a:t>/measles/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 Center for Disease Control and Prevention. (2016).  Guide  to Understanding Anthrax (2016) retrieved  20 February 2021 </a:t>
            </a:r>
          </a:p>
          <a:p>
            <a:r>
              <a:rPr lang="en-US" dirty="0"/>
              <a:t>Center for Disease Control and Prevention.  Bubonic Plague</a:t>
            </a:r>
          </a:p>
          <a:p>
            <a:r>
              <a:rPr lang="en-US" dirty="0"/>
              <a:t>Center for Disease Control and Prevention. (rev. 13 November 2020) Epidemic Typhus      https://</a:t>
            </a:r>
            <a:r>
              <a:rPr lang="en-US" dirty="0" err="1"/>
              <a:t>www.cdc.gov</a:t>
            </a:r>
            <a:r>
              <a:rPr lang="en-US" dirty="0"/>
              <a:t>/typhus/epidemic/</a:t>
            </a:r>
            <a:r>
              <a:rPr lang="en-US" dirty="0" err="1"/>
              <a:t>index.html</a:t>
            </a:r>
            <a:r>
              <a:rPr lang="en-US" dirty="0"/>
              <a:t> retrieved  20 February 2021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0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68BC-3813-254F-8E8C-A655E93D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A784-FCDA-C449-93BF-E023F92E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2F8-2944-3242-99D4-CCF42D47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empire and disease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7CD6-2C25-0B48-ABF6-561E36E8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connections made by this empire extended into China via the Silk Road </a:t>
            </a:r>
          </a:p>
          <a:p>
            <a:endParaRPr lang="en-US" dirty="0"/>
          </a:p>
          <a:p>
            <a:r>
              <a:rPr lang="en-US" dirty="0"/>
              <a:t>There were Roman envoys to SE Asia mentioned</a:t>
            </a:r>
          </a:p>
          <a:p>
            <a:endParaRPr lang="en-US" dirty="0"/>
          </a:p>
          <a:p>
            <a:r>
              <a:rPr lang="en-US" dirty="0"/>
              <a:t>Therefor diseases also spread across the Eurasia continent</a:t>
            </a:r>
          </a:p>
        </p:txBody>
      </p:sp>
    </p:spTree>
    <p:extLst>
      <p:ext uri="{BB962C8B-B14F-4D97-AF65-F5344CB8AC3E}">
        <p14:creationId xmlns:p14="http://schemas.microsoft.com/office/powerpoint/2010/main" val="37854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5BDB-5EC9-F541-AAB6-8F08A097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8629" cy="1325563"/>
          </a:xfrm>
        </p:spPr>
        <p:txBody>
          <a:bodyPr/>
          <a:lstStyle/>
          <a:p>
            <a:r>
              <a:rPr lang="en-US" dirty="0"/>
              <a:t>A short diversion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4FB0-C33A-0D4D-BEDA-A1FD9F9D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Romans viewed illnesses:</a:t>
            </a:r>
          </a:p>
          <a:p>
            <a:pPr lvl="1"/>
            <a:r>
              <a:rPr lang="en-US" sz="3200" dirty="0"/>
              <a:t> Bad air</a:t>
            </a:r>
          </a:p>
          <a:p>
            <a:pPr lvl="1"/>
            <a:r>
              <a:rPr lang="en-US" sz="3200" dirty="0"/>
              <a:t> Unbalanced humors</a:t>
            </a:r>
          </a:p>
          <a:p>
            <a:pPr lvl="1"/>
            <a:r>
              <a:rPr lang="en-US" sz="3200" dirty="0"/>
              <a:t> Dietary problems</a:t>
            </a:r>
          </a:p>
          <a:p>
            <a:pPr lvl="1"/>
            <a:r>
              <a:rPr lang="en-US" sz="3200" dirty="0"/>
              <a:t> Anger of the gods (most trained doctors focused on the first three)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They did not have a germ theory approach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982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3E4-8ABA-A54E-BAFD-406DBD73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6D1E-EC44-F849-9B1A-114AFBE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outbreak  165 CE – 180 CE (Wikipedia;</a:t>
            </a:r>
          </a:p>
          <a:p>
            <a:pPr lvl="1"/>
            <a:r>
              <a:rPr lang="en-US" dirty="0"/>
              <a:t>Brought to the Roman empire by the soldiers of Lucius </a:t>
            </a:r>
            <a:r>
              <a:rPr lang="en-US" dirty="0" err="1"/>
              <a:t>Verus</a:t>
            </a:r>
            <a:r>
              <a:rPr lang="en-US" dirty="0"/>
              <a:t>, one of two emperors (M Aurelius the other) fighting in </a:t>
            </a:r>
            <a:r>
              <a:rPr lang="en-US" dirty="0" err="1"/>
              <a:t>mideast</a:t>
            </a:r>
            <a:endParaRPr lang="en-US" dirty="0"/>
          </a:p>
          <a:p>
            <a:r>
              <a:rPr lang="en-US" dirty="0"/>
              <a:t>Second outbreak   180 CE – 189 CE or 189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Duncan-Jones; (2018) 165-192 - the latter number based on Lydian tombstones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6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AF16-89A0-B849-8808-00553A3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17B4-D47A-6B4E-BCBD-97FAB8EA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  day  in Rome during the first outbreak</a:t>
            </a:r>
          </a:p>
          <a:p>
            <a:pPr marL="0" indent="0">
              <a:buNone/>
            </a:pPr>
            <a:r>
              <a:rPr lang="en-US" dirty="0"/>
              <a:t>(Wikipedia refers to 2000 a day in a second episode starting in 189)</a:t>
            </a:r>
          </a:p>
          <a:p>
            <a:r>
              <a:rPr lang="en-US" dirty="0"/>
              <a:t>Throughout the empire – 1% - 50%, </a:t>
            </a:r>
          </a:p>
          <a:p>
            <a:pPr lvl="1"/>
            <a:r>
              <a:rPr lang="en-US" dirty="0"/>
              <a:t>Most likely 30% in some areas, 10 to 20% allover given mortality rates of the illnesses under consideration; Duncan –Jones (2018) – reports on 15-25% with 50% in children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areas harder hit than others  - allover empire rate of 10 to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6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BF04-2AF0-3647-ACDA-B705C1F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(from Galen)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AEDB-E706-E640-9641-974D5EF1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Rash </a:t>
            </a:r>
          </a:p>
          <a:p>
            <a:r>
              <a:rPr lang="en-US" dirty="0"/>
              <a:t>Diarrhea</a:t>
            </a:r>
          </a:p>
          <a:p>
            <a:r>
              <a:rPr lang="en-US" dirty="0"/>
              <a:t>Nausea +/- vomiting</a:t>
            </a:r>
          </a:p>
          <a:p>
            <a:r>
              <a:rPr lang="en-US" dirty="0"/>
              <a:t>Normal color to black stool</a:t>
            </a:r>
          </a:p>
          <a:p>
            <a:pPr lvl="1"/>
            <a:r>
              <a:rPr lang="en-US" dirty="0"/>
              <a:t>The black stool shows the presence of digested blood</a:t>
            </a:r>
          </a:p>
          <a:p>
            <a:r>
              <a:rPr lang="en-US" dirty="0"/>
              <a:t>Lesions in esophagus and trachea</a:t>
            </a:r>
          </a:p>
          <a:p>
            <a:r>
              <a:rPr lang="en-US" dirty="0"/>
              <a:t>Fever</a:t>
            </a:r>
          </a:p>
          <a:p>
            <a:r>
              <a:rPr lang="en-US" dirty="0"/>
              <a:t>9-12 days for crisis to show (hemorrhagic fever quicker)</a:t>
            </a:r>
          </a:p>
        </p:txBody>
      </p:sp>
    </p:spTree>
    <p:extLst>
      <p:ext uri="{BB962C8B-B14F-4D97-AF65-F5344CB8AC3E}">
        <p14:creationId xmlns:p14="http://schemas.microsoft.com/office/powerpoint/2010/main" val="8051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AB78-D121-EC47-9BE2-6FFE837C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Cures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0183-1CCB-E74D-A43F-43A3C070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0419"/>
          </a:xfrm>
        </p:spPr>
        <p:txBody>
          <a:bodyPr>
            <a:normAutofit/>
          </a:bodyPr>
          <a:lstStyle/>
          <a:p>
            <a:r>
              <a:rPr lang="en-US" dirty="0"/>
              <a:t>Nothing worked</a:t>
            </a:r>
          </a:p>
          <a:p>
            <a:endParaRPr lang="en-US" dirty="0"/>
          </a:p>
          <a:p>
            <a:r>
              <a:rPr lang="en-US" dirty="0"/>
              <a:t>Folks and municipalities tried beseeching Clarian Apollo</a:t>
            </a:r>
          </a:p>
          <a:p>
            <a:endParaRPr lang="en-US" dirty="0"/>
          </a:p>
          <a:p>
            <a:r>
              <a:rPr lang="en-US" dirty="0"/>
              <a:t>Quacks - Alexander of </a:t>
            </a:r>
            <a:r>
              <a:rPr lang="en-US" dirty="0" err="1"/>
              <a:t>Abonoteichus</a:t>
            </a:r>
            <a:r>
              <a:rPr lang="en-US" dirty="0"/>
              <a:t> (c. 105 – c. 170) </a:t>
            </a:r>
          </a:p>
          <a:p>
            <a:pPr marL="0" indent="0">
              <a:buNone/>
            </a:pPr>
            <a:r>
              <a:rPr lang="en-US" dirty="0"/>
              <a:t>	(roasted by satirist Lucian)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A7E0-0E79-B94A-A46E-D6F10DAF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31049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What caused the plague </a:t>
            </a:r>
            <a:br>
              <a:rPr lang="en-US" dirty="0"/>
            </a:br>
            <a:r>
              <a:rPr lang="en-US" dirty="0"/>
              <a:t>(Western View)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1125-4666-7145-B13F-278E318D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Smallpox (Variola major)  </a:t>
            </a:r>
            <a:r>
              <a:rPr lang="en-US" sz="2000" dirty="0"/>
              <a:t>Aerosol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Measles (Measles morbillivirus) </a:t>
            </a:r>
            <a:r>
              <a:rPr lang="en-US" sz="2000" dirty="0"/>
              <a:t>Aerosol</a:t>
            </a:r>
          </a:p>
          <a:p>
            <a:pPr marL="0" indent="0">
              <a:buNone/>
            </a:pPr>
            <a:r>
              <a:rPr lang="en-US" sz="2000" dirty="0"/>
              <a:t>  (Recent molecular analysis brings the measle virus separating from Rinderpest virus and    	establishing itself in the human population back to 4</a:t>
            </a:r>
            <a:r>
              <a:rPr lang="en-US" sz="2000" baseline="30000" dirty="0"/>
              <a:t>th</a:t>
            </a:r>
            <a:r>
              <a:rPr lang="en-US" sz="2000" dirty="0"/>
              <a:t> or 6</a:t>
            </a:r>
            <a:r>
              <a:rPr lang="en-US" sz="2000" baseline="30000" dirty="0"/>
              <a:t>th</a:t>
            </a:r>
            <a:r>
              <a:rPr lang="en-US" sz="2000" dirty="0"/>
              <a:t> century BCE)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Bubonic Plague  </a:t>
            </a:r>
            <a:r>
              <a:rPr lang="en-US" sz="2000" dirty="0"/>
              <a:t>Fleas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Typhus  </a:t>
            </a:r>
            <a:r>
              <a:rPr lang="en-US" sz="2000" dirty="0"/>
              <a:t>Lice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Anthrax </a:t>
            </a:r>
            <a:r>
              <a:rPr lang="en-US" sz="2000" dirty="0"/>
              <a:t>Contact with animal products – generally, not person to person</a:t>
            </a:r>
            <a:endParaRPr lang="en-US" sz="3600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Some combination of diseases not specifically addressed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C042-C530-A349-840F-7448C32F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Why the death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8311-50A2-5240-B5EE-6BD25C54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39" y="1314450"/>
            <a:ext cx="10461400" cy="4870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Smallpox  - standard everyday type – 30%; variants more/less deadly</a:t>
            </a:r>
          </a:p>
          <a:p>
            <a:endParaRPr lang="en-US" dirty="0"/>
          </a:p>
          <a:p>
            <a:r>
              <a:rPr lang="en-US" dirty="0"/>
              <a:t>Measles – virgin soil epidemics (27% in Native Americans Alfred - 1976)</a:t>
            </a:r>
          </a:p>
          <a:p>
            <a:endParaRPr lang="en-US" dirty="0"/>
          </a:p>
          <a:p>
            <a:r>
              <a:rPr lang="en-US" dirty="0"/>
              <a:t>Public Health had a limited existence (army, courts, paid public service)</a:t>
            </a:r>
          </a:p>
          <a:p>
            <a:endParaRPr lang="en-US" dirty="0"/>
          </a:p>
          <a:p>
            <a:r>
              <a:rPr lang="en-US" dirty="0"/>
              <a:t>Multiple pathogens (inc.  malaria)</a:t>
            </a:r>
          </a:p>
          <a:p>
            <a:endParaRPr lang="en-US" dirty="0"/>
          </a:p>
          <a:p>
            <a:r>
              <a:rPr lang="en-US" dirty="0"/>
              <a:t>Many viral pathogens suppress the immune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5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43688</TotalTime>
  <Words>1020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ANTONINE PLAGUE</vt:lpstr>
      <vt:lpstr>The problem of empire and disease        </vt:lpstr>
      <vt:lpstr>A short diversion  </vt:lpstr>
      <vt:lpstr>Dates</vt:lpstr>
      <vt:lpstr>Deaths</vt:lpstr>
      <vt:lpstr>Symptoms (from Galen)</vt:lpstr>
      <vt:lpstr>Cures attempted</vt:lpstr>
      <vt:lpstr> What caused the plague  (Western View)  </vt:lpstr>
      <vt:lpstr> Why the death rate</vt:lpstr>
      <vt:lpstr>Immediate to mid range impact </vt:lpstr>
      <vt:lpstr>Christianity became more attractive</vt:lpstr>
      <vt:lpstr>Bibliography Antonine Plague pg1 </vt:lpstr>
      <vt:lpstr>Bibliography  page 2</vt:lpstr>
      <vt:lpstr>CDC specific Bibliography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ANTONINE PLAGUE</dc:title>
  <dc:creator>Patricia Campbell</dc:creator>
  <cp:lastModifiedBy>Patricia Campbell</cp:lastModifiedBy>
  <cp:revision>63</cp:revision>
  <cp:lastPrinted>2021-04-08T02:59:59Z</cp:lastPrinted>
  <dcterms:created xsi:type="dcterms:W3CDTF">2021-02-13T18:27:18Z</dcterms:created>
  <dcterms:modified xsi:type="dcterms:W3CDTF">2021-04-09T16:08:41Z</dcterms:modified>
</cp:coreProperties>
</file>