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39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5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27094"/>
            <a:ext cx="7772400" cy="1470025"/>
          </a:xfrm>
        </p:spPr>
        <p:txBody>
          <a:bodyPr anchor="b" anchorCtr="0"/>
          <a:lstStyle>
            <a:lvl1pPr>
              <a:defRPr sz="54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254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3810000"/>
            <a:ext cx="7770812" cy="1752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gradFill>
                  <a:gsLst>
                    <a:gs pos="0">
                      <a:schemeClr val="tx2"/>
                    </a:gs>
                    <a:gs pos="10000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C8A2-C63C-49A4-89E9-2E4420D2ECA8}" type="datetimeFigureOut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CoverGly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5" y="3048000"/>
            <a:ext cx="1123950" cy="771525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738282"/>
            <a:ext cx="7770813" cy="1048870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0" y="457200"/>
            <a:ext cx="4572000" cy="3173506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181600"/>
            <a:ext cx="7770813" cy="6858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C8A2-C63C-49A4-89E9-2E4420D2ECA8}" type="datetimeFigureOut">
              <a:rPr lang="en-US" smtClean="0"/>
              <a:t>2/5/18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9BD3-E57B-4194-A545-2804EB95D970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4890247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286000" indent="-457200">
              <a:defRPr/>
            </a:lvl6pPr>
            <a:lvl7pPr marL="2286000" indent="-457200">
              <a:defRPr/>
            </a:lvl7pPr>
            <a:lvl8pPr marL="2286000" indent="-457200">
              <a:defRPr/>
            </a:lvl8pPr>
            <a:lvl9pPr marL="2286000" indent="-45720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C8A2-C63C-49A4-89E9-2E4420D2ECA8}" type="datetimeFigureOut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7882"/>
            <a:ext cx="1524000" cy="53250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7882"/>
            <a:ext cx="5889812" cy="5325036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C8A2-C63C-49A4-89E9-2E4420D2ECA8}" type="datetimeFigureOut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6052928" y="3115195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C8A2-C63C-49A4-89E9-2E4420D2ECA8}" type="datetimeFigureOut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26440"/>
            <a:ext cx="7770813" cy="1472184"/>
          </a:xfrm>
        </p:spPr>
        <p:txBody>
          <a:bodyPr anchor="b" anchorCtr="0"/>
          <a:lstStyle>
            <a:lvl1pPr algn="ctr">
              <a:defRPr sz="54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813048"/>
            <a:ext cx="7770813" cy="1755648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C8A2-C63C-49A4-89E9-2E4420D2ECA8}" type="datetimeFigureOut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Glyph-SectionHea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174066"/>
            <a:ext cx="1066800" cy="5905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209801"/>
            <a:ext cx="3657600" cy="36576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C8A2-C63C-49A4-89E9-2E4420D2ECA8}" type="datetimeFigureOut">
              <a:rPr lang="en-US" smtClean="0"/>
              <a:t>2/5/18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2027238"/>
            <a:ext cx="3657600" cy="639762"/>
          </a:xfrm>
        </p:spPr>
        <p:txBody>
          <a:bodyPr anchor="ctr" anchorCtr="0"/>
          <a:lstStyle>
            <a:lvl1pPr marL="0" indent="0" algn="ctr">
              <a:spcBef>
                <a:spcPts val="30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819400"/>
            <a:ext cx="3657600" cy="3048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600"/>
            </a:lvl6pPr>
            <a:lvl7pPr marL="2290763" indent="-461963">
              <a:defRPr sz="1600"/>
            </a:lvl7pPr>
            <a:lvl8pPr marL="2290763" indent="-461963">
              <a:defRPr sz="1600"/>
            </a:lvl8pPr>
            <a:lvl9pPr marL="2290763" indent="-461963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C8A2-C63C-49A4-89E9-2E4420D2ECA8}" type="datetimeFigureOut">
              <a:rPr lang="en-US" smtClean="0"/>
              <a:t>2/5/18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C8A2-C63C-49A4-89E9-2E4420D2ECA8}" type="datetimeFigureOut">
              <a:rPr lang="en-US" smtClean="0"/>
              <a:t>2/5/18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040" y="1658992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C8A2-C63C-49A4-89E9-2E4420D2ECA8}" type="datetimeFigureOut">
              <a:rPr lang="en-US" smtClean="0"/>
              <a:t>2/5/18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6" y="914400"/>
            <a:ext cx="3657600" cy="1162050"/>
          </a:xfrm>
        </p:spPr>
        <p:txBody>
          <a:bodyPr anchor="b"/>
          <a:lstStyle>
            <a:lvl1pPr algn="ctr">
              <a:defRPr sz="3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6118" y="457199"/>
            <a:ext cx="3657600" cy="54102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290763" indent="-461963">
              <a:tabLst/>
              <a:defRPr sz="2000"/>
            </a:lvl6pPr>
            <a:lvl7pPr marL="2290763" indent="-461963">
              <a:tabLst/>
              <a:defRPr sz="2000"/>
            </a:lvl7pPr>
            <a:lvl8pPr marL="2290763" indent="-461963">
              <a:tabLst/>
              <a:defRPr sz="2000"/>
            </a:lvl8pPr>
            <a:lvl9pPr marL="2290763" indent="-461963">
              <a:tabLst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6" y="2590799"/>
            <a:ext cx="3657600" cy="2895601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C8A2-C63C-49A4-89E9-2E4420D2ECA8}" type="datetimeFigureOut">
              <a:rPr lang="en-US" smtClean="0"/>
              <a:t>2/5/18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4746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9013" y="914400"/>
            <a:ext cx="3657600" cy="1161288"/>
          </a:xfrm>
          <a:effectLst/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800" b="0" kern="1200">
                <a:solidFill>
                  <a:schemeClr val="tx2"/>
                </a:solidFill>
                <a:effectLst>
                  <a:outerShdw blurRad="38100" dist="12700" algn="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8906" y="457200"/>
            <a:ext cx="3657600" cy="5413248"/>
          </a:xfrm>
          <a:ln w="101600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013" y="2587752"/>
            <a:ext cx="3657600" cy="289864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accent3"/>
              </a:buClr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AC8A2-C63C-49A4-89E9-2E4420D2ECA8}" type="datetimeFigureOut">
              <a:rPr lang="en-US" smtClean="0"/>
              <a:t>2/5/18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R-Glyph-R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4853" y="2286000"/>
            <a:ext cx="1645920" cy="170411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89115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7E049-B585-4EE6-96C0-EEB30EAA14F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7236"/>
            <a:ext cx="7770813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9800"/>
            <a:ext cx="7770813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289115"/>
            <a:ext cx="2375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AC8A2-C63C-49A4-89E9-2E4420D2ECA8}" type="datetimeFigureOut">
              <a:rPr lang="en-US" smtClean="0"/>
              <a:t>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9624" y="6289115"/>
            <a:ext cx="31555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0" r:id="rId1"/>
    <p:sldLayoutId id="2147484241" r:id="rId2"/>
    <p:sldLayoutId id="2147484242" r:id="rId3"/>
    <p:sldLayoutId id="2147484243" r:id="rId4"/>
    <p:sldLayoutId id="2147484244" r:id="rId5"/>
    <p:sldLayoutId id="2147484245" r:id="rId6"/>
    <p:sldLayoutId id="2147484246" r:id="rId7"/>
    <p:sldLayoutId id="2147484247" r:id="rId8"/>
    <p:sldLayoutId id="2147484248" r:id="rId9"/>
    <p:sldLayoutId id="2147484249" r:id="rId10"/>
    <p:sldLayoutId id="2147484250" r:id="rId11"/>
    <p:sldLayoutId id="214748425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2"/>
          </a:solidFill>
          <a:effectLst>
            <a:outerShdw blurRad="38100" dist="12700" algn="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Clr>
          <a:schemeClr val="accent3"/>
        </a:buClr>
        <a:buFont typeface="Wingdings" pitchFamily="2" charset="2"/>
        <a:buChar char="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6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6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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0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4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Relationship Id="rId3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5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cs typeface="Avenir Black Oblique"/>
              </a:rPr>
              <a:t>Giovanni Belzoni</a:t>
            </a:r>
            <a:endParaRPr lang="en-US" sz="54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cs typeface="Avenir Black Oblique"/>
            </a:endParaRPr>
          </a:p>
        </p:txBody>
      </p:sp>
      <p:pic>
        <p:nvPicPr>
          <p:cNvPr id="6" name="Picture Placeholder 5" descr="great-belzoni-soane.jp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21" r="8421"/>
          <a:stretch>
            <a:fillRect/>
          </a:stretch>
        </p:blipFill>
        <p:spPr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1" name="Text Placeholder 10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(1778- 1823)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229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042683" y="17290"/>
            <a:ext cx="3657600" cy="1162050"/>
          </a:xfrm>
        </p:spPr>
        <p:txBody>
          <a:bodyPr/>
          <a:lstStyle/>
          <a:p>
            <a:r>
              <a:rPr lang="en-US" sz="4000" dirty="0" smtClean="0">
                <a:solidFill>
                  <a:srgbClr val="FFFFFF"/>
                </a:solidFill>
              </a:rPr>
              <a:t>Beginnings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5" name="Picture Placeholder 4" descr="Becker-popup.jpg"/>
          <p:cNvPicPr>
            <a:picLocks noGrp="1" noChangeAspect="1"/>
          </p:cNvPicPr>
          <p:nvPr>
            <p:ph type="pic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5" b="715"/>
          <a:stretch>
            <a:fillRect/>
          </a:stretch>
        </p:blipFill>
        <p:spPr>
          <a:xfrm>
            <a:off x="375246" y="409435"/>
            <a:ext cx="4000715" cy="592119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5180388" y="1179340"/>
            <a:ext cx="3657600" cy="34401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 Belzoni spent his early years traveling  and working an array of odd jobs: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He </a:t>
            </a:r>
            <a:r>
              <a:rPr lang="en-US" dirty="0">
                <a:solidFill>
                  <a:srgbClr val="FFFFFF"/>
                </a:solidFill>
              </a:rPr>
              <a:t>worked as a barber, studied </a:t>
            </a:r>
            <a:r>
              <a:rPr lang="en-US" dirty="0" smtClean="0">
                <a:solidFill>
                  <a:srgbClr val="FFFFFF"/>
                </a:solidFill>
              </a:rPr>
              <a:t>hydraulics, </a:t>
            </a:r>
            <a:r>
              <a:rPr lang="en-US" dirty="0">
                <a:solidFill>
                  <a:srgbClr val="FFFFFF"/>
                </a:solidFill>
              </a:rPr>
              <a:t>sold water fountains, and traveled Europe as a circus </a:t>
            </a:r>
            <a:r>
              <a:rPr lang="en-US" dirty="0" smtClean="0">
                <a:solidFill>
                  <a:srgbClr val="FFFFFF"/>
                </a:solidFill>
              </a:rPr>
              <a:t>strongman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FFFF"/>
                </a:solidFill>
              </a:rPr>
              <a:t>“The Great Belzoni”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302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in_28-6_0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74" y="711201"/>
            <a:ext cx="3777259" cy="521261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1" name="TextBox 10"/>
          <p:cNvSpPr txBox="1"/>
          <p:nvPr/>
        </p:nvSpPr>
        <p:spPr>
          <a:xfrm>
            <a:off x="4586654" y="1132417"/>
            <a:ext cx="404934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Cairo</a:t>
            </a:r>
            <a:r>
              <a:rPr lang="en-US" sz="2400" b="1" dirty="0" smtClean="0">
                <a:solidFill>
                  <a:srgbClr val="FFFFFF"/>
                </a:solidFill>
              </a:rPr>
              <a:t>- </a:t>
            </a:r>
            <a:r>
              <a:rPr lang="en-US" sz="2400" dirty="0" smtClean="0">
                <a:solidFill>
                  <a:srgbClr val="FFFFFF"/>
                </a:solidFill>
              </a:rPr>
              <a:t>Muhammad Ali Pasha</a:t>
            </a:r>
          </a:p>
          <a:p>
            <a:endParaRPr lang="en-US" sz="2400" dirty="0" smtClean="0">
              <a:solidFill>
                <a:srgbClr val="FFFFFF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rgbClr val="FFFFFF"/>
                </a:solidFill>
              </a:rPr>
              <a:t>Failed to sell mechanized water pump</a:t>
            </a:r>
          </a:p>
          <a:p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u="sng" dirty="0" smtClean="0">
                <a:solidFill>
                  <a:srgbClr val="FFFFFF"/>
                </a:solidFill>
              </a:rPr>
              <a:t>British Museum</a:t>
            </a:r>
          </a:p>
          <a:p>
            <a:endParaRPr lang="en-US" sz="2400" dirty="0">
              <a:solidFill>
                <a:srgbClr val="FFFFFF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rgbClr val="FFFFFF"/>
                </a:solidFill>
              </a:rPr>
              <a:t> Trying to move a bust of Ramses II</a:t>
            </a:r>
          </a:p>
          <a:p>
            <a:endParaRPr lang="en-US" sz="2400" dirty="0">
              <a:solidFill>
                <a:srgbClr val="FFFFFF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rgbClr val="FFFFFF"/>
                </a:solidFill>
              </a:rPr>
              <a:t>Hired by British General Consul- Henry Salt 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21250" y="201084"/>
            <a:ext cx="2889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FF"/>
                </a:solidFill>
              </a:rPr>
              <a:t>Beginnings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393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ic_015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107"/>
            <a:ext cx="3534430" cy="36629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 descr="123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64000"/>
            <a:ext cx="3921404" cy="2794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4544265" y="24112"/>
            <a:ext cx="3335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solidFill>
                  <a:srgbClr val="FFFFFF"/>
                </a:solidFill>
              </a:rPr>
              <a:t>Accomplishments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44265" y="667841"/>
            <a:ext cx="32284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First to enter pyramid of </a:t>
            </a:r>
            <a:r>
              <a:rPr lang="en-US" dirty="0" err="1" smtClean="0">
                <a:solidFill>
                  <a:srgbClr val="FFFFFF"/>
                </a:solidFill>
              </a:rPr>
              <a:t>Khafre</a:t>
            </a:r>
            <a:r>
              <a:rPr lang="en-US" dirty="0" smtClean="0">
                <a:solidFill>
                  <a:srgbClr val="FFFFFF"/>
                </a:solidFill>
              </a:rPr>
              <a:t>, opened burial chamber of </a:t>
            </a:r>
            <a:r>
              <a:rPr lang="en-US" dirty="0" err="1" smtClean="0">
                <a:solidFill>
                  <a:srgbClr val="FFFFFF"/>
                </a:solidFill>
              </a:rPr>
              <a:t>Seti</a:t>
            </a:r>
            <a:r>
              <a:rPr lang="en-US" dirty="0" smtClean="0">
                <a:solidFill>
                  <a:srgbClr val="FFFFFF"/>
                </a:solidFill>
              </a:rPr>
              <a:t> I 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in the Valley of Kings, and acquired papyri scrolls for European collectors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33771" y="2145169"/>
            <a:ext cx="1805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solidFill>
                  <a:srgbClr val="FFFFFF"/>
                </a:solidFill>
              </a:rPr>
              <a:t>Methods</a:t>
            </a:r>
            <a:endParaRPr lang="en-US" sz="2400" u="sng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15852" y="2653804"/>
            <a:ext cx="29224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Antiquarianism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No formal training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Circus-: Levers and weights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Illustrations and journals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9" name="Picture 8" descr="5140beb11a2ad6a39ccc3373aa2741bc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018" y="3952031"/>
            <a:ext cx="3824982" cy="29059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1847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3006" y="32221"/>
            <a:ext cx="4253558" cy="674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FFF"/>
                </a:solidFill>
              </a:rPr>
              <a:t>“</a:t>
            </a:r>
            <a:r>
              <a:rPr lang="is-IS" sz="2400" dirty="0" smtClean="0">
                <a:solidFill>
                  <a:srgbClr val="FFFFFF"/>
                </a:solidFill>
              </a:rPr>
              <a:t>… I sought a resting place, [...] but when my weight bore on the body of an Egyptian, it crushed like a bandbox. I naturally had to recourse to my hands to sustain my weight, but they found no better support; so that I sunk altogether among broken mummies [...] which raised such dust as kept me motionless for a quarter of an hour [...] and every step I took I crushed a mummy in some part or another...”</a:t>
            </a:r>
          </a:p>
          <a:p>
            <a:endParaRPr lang="is-IS" sz="2400" dirty="0">
              <a:solidFill>
                <a:srgbClr val="FFFFFF"/>
              </a:solidFill>
            </a:endParaRPr>
          </a:p>
          <a:p>
            <a:r>
              <a:rPr lang="is-IS" sz="2400" i="1" dirty="0" smtClean="0">
                <a:solidFill>
                  <a:srgbClr val="FFFFFF"/>
                </a:solidFill>
              </a:rPr>
              <a:t>Narrative of Operation and Recent Discoveries in Eygpt and Nubia</a:t>
            </a:r>
            <a:r>
              <a:rPr lang="is-IS" sz="2400" dirty="0" smtClean="0">
                <a:solidFill>
                  <a:srgbClr val="FFFFFF"/>
                </a:solidFill>
              </a:rPr>
              <a:t>- Giovanni Belzoni</a:t>
            </a:r>
            <a:endParaRPr lang="en-US" sz="2400" dirty="0">
              <a:solidFill>
                <a:srgbClr val="FFFFFF"/>
              </a:solidFill>
            </a:endParaRPr>
          </a:p>
        </p:txBody>
      </p:sp>
      <p:pic>
        <p:nvPicPr>
          <p:cNvPr id="7" name="Picture 6" descr="Belzoni-signature-Khafre-1818[1]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225" y="2249026"/>
            <a:ext cx="4500775" cy="337389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201476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14211" y="336589"/>
            <a:ext cx="509508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FFFF"/>
                </a:solidFill>
              </a:rPr>
              <a:t>Works Cited</a:t>
            </a: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75958" y="1422854"/>
            <a:ext cx="5462302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“Tomb Robber by the Nile.” </a:t>
            </a:r>
            <a:r>
              <a:rPr lang="en-US" sz="2000" i="1" dirty="0">
                <a:solidFill>
                  <a:srgbClr val="FFFFFF"/>
                </a:solidFill>
              </a:rPr>
              <a:t>Eyewitness to Discovery</a:t>
            </a:r>
            <a:r>
              <a:rPr lang="en-US" sz="2000" dirty="0">
                <a:solidFill>
                  <a:srgbClr val="FFFFFF"/>
                </a:solidFill>
              </a:rPr>
              <a:t>, by Brian Fagan, Oxford University Press, 1996, pp. 75–78</a:t>
            </a:r>
            <a:r>
              <a:rPr lang="en-US" sz="2000" dirty="0" smtClean="0">
                <a:solidFill>
                  <a:srgbClr val="FFFFFF"/>
                </a:solidFill>
              </a:rPr>
              <a:t>.</a:t>
            </a:r>
          </a:p>
          <a:p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 smtClean="0">
                <a:solidFill>
                  <a:srgbClr val="FFFFFF"/>
                </a:solidFill>
              </a:rPr>
              <a:t>“Giovanni Battista Belzoni.” </a:t>
            </a:r>
            <a:r>
              <a:rPr lang="en-US" sz="2000" i="1" dirty="0" smtClean="0">
                <a:solidFill>
                  <a:srgbClr val="FFFFFF"/>
                </a:solidFill>
              </a:rPr>
              <a:t>Encyclopedia of Global Archeology, </a:t>
            </a:r>
            <a:r>
              <a:rPr lang="en-US" sz="2000" dirty="0" smtClean="0">
                <a:solidFill>
                  <a:srgbClr val="FFFFFF"/>
                </a:solidFill>
              </a:rPr>
              <a:t>by </a:t>
            </a:r>
            <a:r>
              <a:rPr lang="en-CA" sz="2000" dirty="0">
                <a:solidFill>
                  <a:srgbClr val="FFFFFF"/>
                </a:solidFill>
              </a:rPr>
              <a:t>Chelsea Colwell-</a:t>
            </a:r>
            <a:r>
              <a:rPr lang="en-CA" sz="2000" dirty="0" smtClean="0">
                <a:solidFill>
                  <a:srgbClr val="FFFFFF"/>
                </a:solidFill>
              </a:rPr>
              <a:t>Pasch,</a:t>
            </a:r>
            <a:r>
              <a:rPr lang="en-US" sz="2000" dirty="0" smtClean="0">
                <a:solidFill>
                  <a:srgbClr val="FFFFFF"/>
                </a:solidFill>
              </a:rPr>
              <a:t> Flinders University of South Australia, pp. 1-3.</a:t>
            </a:r>
          </a:p>
          <a:p>
            <a:endParaRPr lang="en-US" sz="2000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9" name="Picture 8" descr="sphinx-khafr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80" y="3802229"/>
            <a:ext cx="3810000" cy="27686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0" name="Picture 9" descr="massive-head_edit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102" y="3802229"/>
            <a:ext cx="4627545" cy="27686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88893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Folio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Folio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Foli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40000"/>
                <a:satMod val="120000"/>
              </a:schemeClr>
              <a:schemeClr val="phClr">
                <a:tint val="70000"/>
                <a:satMod val="300000"/>
                <a:lumMod val="110000"/>
              </a:schemeClr>
            </a:duotone>
          </a:blip>
          <a:tile tx="0" ty="0" sx="50000" sy="50000" flip="none" algn="tl"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8100" dist="25400" dir="5400000" algn="br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st="25400">
              <a:srgbClr val="000000">
                <a:alpha val="50000"/>
              </a:srgbClr>
            </a:inn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10000"/>
                <a:satMod val="125000"/>
              </a:schemeClr>
              <a:schemeClr val="phClr">
                <a:tint val="70000"/>
                <a:satMod val="350000"/>
                <a:lumMod val="11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3000"/>
                <a:lumMod val="10000"/>
              </a:schemeClr>
              <a:schemeClr val="phClr">
                <a:tint val="91000"/>
                <a:satMod val="500000"/>
                <a:lumMod val="125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Newsprint.thmx</Template>
  <TotalTime>107</TotalTime>
  <Words>293</Words>
  <Application>Microsoft Macintosh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Folio</vt:lpstr>
      <vt:lpstr>Giovanni Belzoni</vt:lpstr>
      <vt:lpstr>Beginnings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Giovanni Belzoni</dc:title>
  <dc:creator>Katie</dc:creator>
  <cp:lastModifiedBy>Katie</cp:lastModifiedBy>
  <cp:revision>12</cp:revision>
  <dcterms:created xsi:type="dcterms:W3CDTF">2018-01-30T01:19:07Z</dcterms:created>
  <dcterms:modified xsi:type="dcterms:W3CDTF">2018-02-05T21:04:37Z</dcterms:modified>
</cp:coreProperties>
</file>