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5" r:id="rId7"/>
    <p:sldId id="260" r:id="rId8"/>
    <p:sldId id="266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735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3D5E3-4E79-4001-B726-4DA8F3AE6E7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A7614-F7B1-4883-847F-FB0D6E233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6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A7614-F7B1-4883-847F-FB0D6E2338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7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920-0F65-429A-852B-D396DDE4228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1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920-0F65-429A-852B-D396DDE4228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9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920-0F65-429A-852B-D396DDE4228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920-0F65-429A-852B-D396DDE4228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6B2920-0F65-429A-852B-D396DDE4228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920-0F65-429A-852B-D396DDE4228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2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920-0F65-429A-852B-D396DDE4228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920-0F65-429A-852B-D396DDE4228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3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920-0F65-429A-852B-D396DDE4228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8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920-0F65-429A-852B-D396DDE4228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8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920-0F65-429A-852B-D396DDE42285}" type="datetimeFigureOut">
              <a:rPr lang="en-US" smtClean="0"/>
              <a:t>2/25/2021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D6B2920-0F65-429A-852B-D396DDE42285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5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tolemy_I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Olympia,_Greece&amp;oldid=1007986466" TargetMode="External"/><Relationship Id="rId2" Type="http://schemas.openxmlformats.org/officeDocument/2006/relationships/hyperlink" Target="https://www.ancient.eu/Olympi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reece-is.com/ancient-games-not-rosy/" TargetMode="External"/><Relationship Id="rId4" Type="http://schemas.openxmlformats.org/officeDocument/2006/relationships/hyperlink" Target="https://www.sciencedaily.com/releases/2011/07/110710204240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>
                <a:latin typeface="Arial Black" panose="020B0A04020102020204" pitchFamily="34" charset="0"/>
              </a:rPr>
              <a:t>Site:</a:t>
            </a:r>
            <a:br>
              <a:rPr lang="en-US" b="1" u="sng" dirty="0" smtClean="0">
                <a:latin typeface="Arial Black" panose="020B0A04020102020204" pitchFamily="34" charset="0"/>
              </a:rPr>
            </a:br>
            <a:r>
              <a:rPr lang="en-US" b="1" dirty="0" smtClean="0">
                <a:latin typeface="Arial Black" panose="020B0A04020102020204" pitchFamily="34" charset="0"/>
              </a:rPr>
              <a:t>	</a:t>
            </a:r>
            <a:r>
              <a:rPr lang="en-US" b="1" u="sng" dirty="0" smtClean="0">
                <a:latin typeface="Arial Black" panose="020B0A04020102020204" pitchFamily="34" charset="0"/>
              </a:rPr>
              <a:t>Olympia 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Malatesta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8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 Olympia sanctuary-e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77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86721" y="6410131"/>
            <a:ext cx="38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Detailed Olympia Site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Site Legend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529900"/>
              </p:ext>
            </p:extLst>
          </p:nvPr>
        </p:nvGraphicFramePr>
        <p:xfrm>
          <a:off x="1069976" y="2093975"/>
          <a:ext cx="10058274" cy="4866146"/>
        </p:xfrm>
        <a:graphic>
          <a:graphicData uri="http://schemas.openxmlformats.org/drawingml/2006/table">
            <a:tbl>
              <a:tblPr/>
              <a:tblGrid>
                <a:gridCol w="425449">
                  <a:extLst>
                    <a:ext uri="{9D8B030D-6E8A-4147-A177-3AD203B41FA5}">
                      <a16:colId xmlns:a16="http://schemas.microsoft.com/office/drawing/2014/main" val="3158457738"/>
                    </a:ext>
                  </a:extLst>
                </a:gridCol>
                <a:gridCol w="2927309">
                  <a:extLst>
                    <a:ext uri="{9D8B030D-6E8A-4147-A177-3AD203B41FA5}">
                      <a16:colId xmlns:a16="http://schemas.microsoft.com/office/drawing/2014/main" val="300111683"/>
                    </a:ext>
                  </a:extLst>
                </a:gridCol>
                <a:gridCol w="415966">
                  <a:extLst>
                    <a:ext uri="{9D8B030D-6E8A-4147-A177-3AD203B41FA5}">
                      <a16:colId xmlns:a16="http://schemas.microsoft.com/office/drawing/2014/main" val="1062657890"/>
                    </a:ext>
                  </a:extLst>
                </a:gridCol>
                <a:gridCol w="2936792">
                  <a:extLst>
                    <a:ext uri="{9D8B030D-6E8A-4147-A177-3AD203B41FA5}">
                      <a16:colId xmlns:a16="http://schemas.microsoft.com/office/drawing/2014/main" val="2197121045"/>
                    </a:ext>
                  </a:extLst>
                </a:gridCol>
                <a:gridCol w="444583">
                  <a:extLst>
                    <a:ext uri="{9D8B030D-6E8A-4147-A177-3AD203B41FA5}">
                      <a16:colId xmlns:a16="http://schemas.microsoft.com/office/drawing/2014/main" val="816569173"/>
                    </a:ext>
                  </a:extLst>
                </a:gridCol>
                <a:gridCol w="2908175">
                  <a:extLst>
                    <a:ext uri="{9D8B030D-6E8A-4147-A177-3AD203B41FA5}">
                      <a16:colId xmlns:a16="http://schemas.microsoft.com/office/drawing/2014/main" val="1066727111"/>
                    </a:ext>
                  </a:extLst>
                </a:gridCol>
              </a:tblGrid>
              <a:tr h="56404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Northwest </a:t>
                      </a:r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Propylon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12.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Building of 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Ptolemy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  <a:hlinkClick r:id="rId2" tooltip="Ptolemy II"/>
                        </a:rPr>
                        <a:t> 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II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 and </a:t>
                      </a:r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Arsinoe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 II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23.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Heroon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831222"/>
                  </a:ext>
                </a:extLst>
              </a:tr>
              <a:tr h="688601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Prytaneion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13.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Hestia stoa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24.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Pheidias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' workshop and 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paleochristian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basilica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551518"/>
                  </a:ext>
                </a:extLst>
              </a:tr>
              <a:tr h="392248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Philippeion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14.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Hellenistic building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25.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Baths of </a:t>
                      </a:r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Kladeos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11466"/>
                  </a:ext>
                </a:extLst>
              </a:tr>
              <a:tr h="392248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4.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Temple of Hera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15.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Temple of Zeus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26.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Greek baths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90218"/>
                  </a:ext>
                </a:extLst>
              </a:tr>
              <a:tr h="392248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5.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Pelopion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16.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Altar of Zeus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27.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Hostels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51326"/>
                  </a:ext>
                </a:extLst>
              </a:tr>
              <a:tr h="433881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6.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Nymphaeum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 of </a:t>
                      </a:r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Herodes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 Atticus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17.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Ex-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voto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of 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Achaeans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28.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79925"/>
                  </a:ext>
                </a:extLst>
              </a:tr>
              <a:tr h="392248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7.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Metroon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18.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Ex-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voto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of </a:t>
                      </a:r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Mikythos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29.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Leonidaion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165391"/>
                  </a:ext>
                </a:extLst>
              </a:tr>
              <a:tr h="392248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8.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Treasuries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19.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Nike of </a:t>
                      </a:r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Paeonius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30.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South baths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626440"/>
                  </a:ext>
                </a:extLst>
              </a:tr>
              <a:tr h="433881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9.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Crypt (arched way to the stadium)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20.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Gymnasion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31.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Bouleuterion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279953"/>
                  </a:ext>
                </a:extLst>
              </a:tr>
              <a:tr h="392248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10.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Stadium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21.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Palaestra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32.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South stoa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068448"/>
                  </a:ext>
                </a:extLst>
              </a:tr>
              <a:tr h="392248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11.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Echo </a:t>
                      </a:r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Stoa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22.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err="1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Theokoleon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33.</a:t>
                      </a: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Arial Black" panose="020B0A04020102020204" pitchFamily="34" charset="0"/>
                        </a:rPr>
                        <a:t>Villa of Nero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marL="49314" marR="49314" marT="24657" marB="2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81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2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Where is Olympia?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074" name="Picture 2" descr="https://upload.wikimedia.org/wikipedia/commons/thumb/d/de/Map_greek_sanctuaries-en.svg/1280px-Map_greek_sanctuaries-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1577702"/>
            <a:ext cx="5667375" cy="452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rchaeological Site of Olympia, Greece | World Heritage Journeys of Europ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5056"/>
            <a:ext cx="6124576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1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Background About Olympia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9" y="2121408"/>
            <a:ext cx="4702302" cy="405079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Sanctuary site for the God, Zeus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Sporting events were originally held here as funerals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Ancient Olympics took place here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Starting around 776 B.C.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First thought to be habited between 1900 B.C and 1600 B.C.</a:t>
            </a:r>
          </a:p>
        </p:txBody>
      </p:sp>
      <p:pic>
        <p:nvPicPr>
          <p:cNvPr id="4098" name="Picture 2" descr="The Ancient Games: Not so Rosy - Greece 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49" y="2586093"/>
            <a:ext cx="4994275" cy="31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95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Olympia’s discovery 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5424258" cy="46712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Thought to be lost due to river </a:t>
            </a:r>
            <a:r>
              <a:rPr lang="en-US" smtClean="0">
                <a:solidFill>
                  <a:schemeClr val="bg1"/>
                </a:solidFill>
              </a:rPr>
              <a:t>flooding </a:t>
            </a:r>
            <a:r>
              <a:rPr lang="en-US" smtClean="0">
                <a:solidFill>
                  <a:schemeClr val="bg1"/>
                </a:solidFill>
              </a:rPr>
              <a:t>and/or </a:t>
            </a:r>
            <a:r>
              <a:rPr lang="en-US" dirty="0" smtClean="0">
                <a:solidFill>
                  <a:schemeClr val="bg1"/>
                </a:solidFill>
              </a:rPr>
              <a:t>tsunamis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Some areas buried over 8 meters of dirt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Officially rediscovered in 1766 by Richard Chandler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Was not excavated until 1829 </a:t>
            </a:r>
            <a:r>
              <a:rPr lang="en-US" dirty="0">
                <a:solidFill>
                  <a:schemeClr val="bg1"/>
                </a:solidFill>
              </a:rPr>
              <a:t>by the French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err="1" smtClean="0">
                <a:solidFill>
                  <a:schemeClr val="bg1"/>
                </a:solidFill>
              </a:rPr>
              <a:t>Expédition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Scientifique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 smtClean="0">
                <a:solidFill>
                  <a:schemeClr val="bg1"/>
                </a:solidFill>
              </a:rPr>
              <a:t>Morée</a:t>
            </a:r>
            <a:r>
              <a:rPr lang="en-US" dirty="0" smtClean="0">
                <a:solidFill>
                  <a:schemeClr val="bg1"/>
                </a:solidFill>
              </a:rPr>
              <a:t>”, </a:t>
            </a:r>
            <a:r>
              <a:rPr lang="en-US" dirty="0">
                <a:solidFill>
                  <a:schemeClr val="bg1"/>
                </a:solidFill>
              </a:rPr>
              <a:t>led by Abel </a:t>
            </a:r>
            <a:r>
              <a:rPr lang="en-US" dirty="0" err="1">
                <a:solidFill>
                  <a:schemeClr val="bg1"/>
                </a:solidFill>
              </a:rPr>
              <a:t>Blouet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They discovered the main site and the Temple of Zeus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122" name="Picture 2" descr="https://upload.wikimedia.org/wikipedia/commons/thumb/c/ca/Plain_d%27Olympie._Partie_des_ruines_%28d%C3%A9tail%29.jpg/300px-Plain_d%27Olympie._Partie_des_ruines_%28d%C3%A9tail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423" y="2093976"/>
            <a:ext cx="4187825" cy="247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96035" y="4850544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 of the first archaeological excavations in Olympia </a:t>
            </a:r>
            <a:r>
              <a:rPr lang="en-US" sz="1400" dirty="0" smtClean="0">
                <a:solidFill>
                  <a:schemeClr val="bg1"/>
                </a:solidFill>
              </a:rPr>
              <a:t>in </a:t>
            </a:r>
            <a:r>
              <a:rPr lang="en-US" sz="1400" dirty="0">
                <a:solidFill>
                  <a:schemeClr val="bg1"/>
                </a:solidFill>
              </a:rPr>
              <a:t>May 1829</a:t>
            </a:r>
          </a:p>
        </p:txBody>
      </p:sp>
    </p:spTree>
    <p:extLst>
      <p:ext uri="{BB962C8B-B14F-4D97-AF65-F5344CB8AC3E}">
        <p14:creationId xmlns:p14="http://schemas.microsoft.com/office/powerpoint/2010/main" val="338652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Excavation site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5424258" cy="46712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First major excavation was in 1875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German government gave Ernst Curtius full access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Approximately 14,000 items were discovered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1952 there was an excavation on the southeast section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140 bronze and ceramic objects found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Terracotta roof tiles</a:t>
            </a:r>
          </a:p>
          <a:p>
            <a:pPr marL="27432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1984 the site focused on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Prytaneion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Pelopion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7170" name="Picture 2" descr="https://upload.wikimedia.org/wikipedia/commons/thumb/9/9b/Olympia-02.jpg/220px-Olympia-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905" y="2505075"/>
            <a:ext cx="4833095" cy="250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98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OLYMPIA – FOGTRAV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23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Major Discoveries 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194" name="Picture 2" descr="OlympicRaceTrackOlymp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2093976"/>
            <a:ext cx="3050030" cy="228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3225" y="4581524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Original Stadium 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3899" y="9574768"/>
            <a:ext cx="4162771" cy="245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6" name="Picture 4" descr="https://upload.wikimedia.org/wikipedia/commons/thumb/3/31/Temple_of_Zeus%2C_Olympia%2C_2010.jpg/220px-Temple_of_Zeus%2C_Olympia%2C_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920" y="3905806"/>
            <a:ext cx="3936256" cy="295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91473" y="3259475"/>
            <a:ext cx="181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Ruins of the Temple of Zeus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200" name="Picture 8" descr="https://upload.wikimedia.org/wikipedia/commons/thumb/d/dd/Olympia_-_Temple_of_Hera_3.jpg/280px-Olympia_-_Temple_of_Hera_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897" y="2093976"/>
            <a:ext cx="3419974" cy="1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519609" y="4212192"/>
            <a:ext cx="313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Ruins of the Temple of Hera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91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Major Discoveries 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565" y="4396858"/>
            <a:ext cx="2325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Prytaneion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(Location where officials met)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3899" y="9574768"/>
            <a:ext cx="4162771" cy="245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7964" y="1871722"/>
            <a:ext cx="1955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Location of the Gymnasium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(Where athletes trained)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91099" y="4766190"/>
            <a:ext cx="313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Leonidaion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(Athlete Lodging)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218" name="Picture 2" descr="https://upload.wikimedia.org/wikipedia/commons/thumb/e/e3/%D0%90%D1%80%D1%85%D1%96%D1%82%D0%B5%D0%BA%D1%82%D1%83%D1%80%D0%BD%D0%BE-%D0%B0%D1%80%D1%85%D0%B5%D0%BE%D0%BB%D0%BE%D0%B3%D1%96%D1%87%D0%BD%D0%B8%D0%B9_%D0%BA%D0%BE%D0%BC%D0%BF%D0%BB%D0%B5%D0%BA%D1%81_%C2%AB%D0%A1%D1%82%D0%B0%D1%80%D0%BE%D0%B4%D0%B0%D0%B2%D0%BD%D1%94_%D0%BC%D1%96%D1%81%D1%82%D0%BE_%D0%9F%D0%B0%D0%BD%D1%82%D1%96%D0%BA%D0%B0%D0%BF%D0%B5%D0%B9%C2%BB.JPG/260px-%D0%90%D1%80%D1%85%D1%96%D1%82%D0%B5%D0%BA%D1%82%D1%83%D1%80%D0%BD%D0%BE-%D0%B0%D1%80%D1%85%D0%B5%D0%BE%D0%BB%D0%BE%D0%B3%D1%96%D1%87%D0%BD%D0%B8%D0%B9_%D0%BA%D0%BE%D0%BC%D0%BF%D0%BB%D0%B5%D0%BA%D1%81_%C2%AB%D0%A1%D1%82%D0%B0%D1%80%D0%BE%D0%B4%D0%B0%D0%B2%D0%BD%D1%94_%D0%BC%D1%96%D1%81%D1%82%D0%BE_%D0%9F%D0%B0%D0%BD%D1%82%D1%96%D0%BA%D0%B0%D0%BF%D0%B5%D0%B9%C2%B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14" y="1943656"/>
            <a:ext cx="3291621" cy="219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upload.wikimedia.org/wikipedia/commons/thumb/a/ab/Gymnasium%2C_Olympia.jpg/220px-Gymnasium%2C_Olymp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77" y="3349050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20090725 olympia6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830" y="2010929"/>
            <a:ext cx="3561088" cy="238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6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Bibliography 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6712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Google Images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</a:rPr>
              <a:t>Olympia.” </a:t>
            </a:r>
            <a:r>
              <a:rPr lang="en-US" dirty="0" err="1">
                <a:solidFill>
                  <a:schemeClr val="bg1"/>
                </a:solidFill>
              </a:rPr>
              <a:t>n.d.</a:t>
            </a:r>
            <a:r>
              <a:rPr lang="en-US" dirty="0">
                <a:solidFill>
                  <a:schemeClr val="bg1"/>
                </a:solidFill>
              </a:rPr>
              <a:t> Ancient History Encyclopedia. Accessed February 24, 2021.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https://www.ancient.eu/Olympia/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“Olympia, Greece.” 2021. In </a:t>
            </a:r>
            <a:r>
              <a:rPr lang="en-US" i="1" dirty="0">
                <a:solidFill>
                  <a:schemeClr val="bg1"/>
                </a:solidFill>
              </a:rPr>
              <a:t>Wikipedia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https://en.wikipedia.org/w/index.php?title=Olympia,_Greece&amp;oldid=1007986466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“Olympia Hypothesis: Tsunamis Buried the Cult Site on the Peloponnese.” </a:t>
            </a:r>
            <a:r>
              <a:rPr lang="en-US" dirty="0" err="1">
                <a:solidFill>
                  <a:schemeClr val="bg1"/>
                </a:solidFill>
              </a:rPr>
              <a:t>n.d.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ScienceDaily</a:t>
            </a:r>
            <a:r>
              <a:rPr lang="en-US" dirty="0">
                <a:solidFill>
                  <a:schemeClr val="bg1"/>
                </a:solidFill>
              </a:rPr>
              <a:t>. Accessed February 24, 2021.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https://www.sciencedaily.com/releases/2011/07/110710204240.htm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“The Ancient Games: Not so Rosy.” 2016. Greece Is. August 9, 2016.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https://www.greece-is.com/ancient-games-not-rosy/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1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3729</TotalTime>
  <Words>432</Words>
  <Application>Microsoft Office PowerPoint</Application>
  <PresentationFormat>Widescreen</PresentationFormat>
  <Paragraphs>120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Rockwell</vt:lpstr>
      <vt:lpstr>Rockwell Condensed</vt:lpstr>
      <vt:lpstr>Wingdings</vt:lpstr>
      <vt:lpstr>Wood Type</vt:lpstr>
      <vt:lpstr>Site:  Olympia </vt:lpstr>
      <vt:lpstr>Where is Olympia?</vt:lpstr>
      <vt:lpstr>Background About Olympia</vt:lpstr>
      <vt:lpstr>Olympia’s discovery </vt:lpstr>
      <vt:lpstr>Excavation site</vt:lpstr>
      <vt:lpstr>PowerPoint Presentation</vt:lpstr>
      <vt:lpstr>Major Discoveries </vt:lpstr>
      <vt:lpstr>Major Discoveries </vt:lpstr>
      <vt:lpstr>Bibliography </vt:lpstr>
      <vt:lpstr>PowerPoint Presentation</vt:lpstr>
      <vt:lpstr>Site Legend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 Malatesta</dc:creator>
  <cp:lastModifiedBy>Myk Malatesta</cp:lastModifiedBy>
  <cp:revision>66</cp:revision>
  <dcterms:created xsi:type="dcterms:W3CDTF">2021-02-11T17:06:59Z</dcterms:created>
  <dcterms:modified xsi:type="dcterms:W3CDTF">2021-02-25T15:49:26Z</dcterms:modified>
</cp:coreProperties>
</file>