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B32461A-250E-4A29-9E9B-599CA3838FA1}" type="datetime1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4/26/18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4/26/18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4/26/18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4/26/18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4/26/18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4/26/18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4A4F265-CA88-4C30-A9AD-02E6A5184734}" type="datetime1">
              <a:rPr lang="en-US" smtClean="0"/>
              <a:pPr/>
              <a:t>4/26/18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omanlocks.com/Seal%20Boxes.htm" TargetMode="External"/><Relationship Id="rId4" Type="http://schemas.openxmlformats.org/officeDocument/2006/relationships/hyperlink" Target="https://commons.wikimedi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tmuseum.org/toah/hd/came/hd_cam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79" y="41255"/>
            <a:ext cx="6400800" cy="1295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Cameos</a:t>
            </a:r>
            <a:endParaRPr lang="en-US" sz="4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" name="Picture 5" descr="h5_40.20.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47" y="1807779"/>
            <a:ext cx="4833289" cy="35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1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42443" y="1746964"/>
            <a:ext cx="6685461" cy="441029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Verdana"/>
                <a:cs typeface="Verdana"/>
              </a:rPr>
              <a:t>Origins- Mesopotamia </a:t>
            </a:r>
          </a:p>
          <a:p>
            <a:pPr algn="l">
              <a:lnSpc>
                <a:spcPct val="100000"/>
              </a:lnSpc>
            </a:pPr>
            <a:endParaRPr lang="en-US" sz="1800" dirty="0" smtClean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Verdana"/>
                <a:cs typeface="Verdana"/>
              </a:rPr>
              <a:t>-Hellenistic </a:t>
            </a:r>
            <a:r>
              <a:rPr lang="en-US" sz="1800" dirty="0">
                <a:latin typeface="Verdana"/>
                <a:cs typeface="Verdana"/>
              </a:rPr>
              <a:t>Greeks adopted the technique and expanded the art </a:t>
            </a:r>
            <a:r>
              <a:rPr lang="en-US" sz="1800" dirty="0" smtClean="0">
                <a:latin typeface="Verdana"/>
                <a:cs typeface="Verdana"/>
              </a:rPr>
              <a:t>form</a:t>
            </a:r>
          </a:p>
          <a:p>
            <a:pPr algn="l">
              <a:lnSpc>
                <a:spcPct val="100000"/>
              </a:lnSpc>
            </a:pPr>
            <a:endParaRPr lang="en-US" sz="1800" dirty="0" smtClean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Verdana"/>
                <a:cs typeface="Verdana"/>
              </a:rPr>
              <a:t>-</a:t>
            </a:r>
            <a:r>
              <a:rPr lang="en-US" sz="1800" u="sng" dirty="0" smtClean="0">
                <a:latin typeface="Verdana"/>
                <a:cs typeface="Verdana"/>
              </a:rPr>
              <a:t>Intaglios</a:t>
            </a:r>
            <a:r>
              <a:rPr lang="en-US" sz="1800" dirty="0" smtClean="0">
                <a:latin typeface="Verdana"/>
                <a:cs typeface="Verdana"/>
              </a:rPr>
              <a:t>- Initial </a:t>
            </a:r>
            <a:r>
              <a:rPr lang="en-US" sz="1800" dirty="0">
                <a:latin typeface="Verdana"/>
                <a:cs typeface="Verdana"/>
              </a:rPr>
              <a:t>cameos </a:t>
            </a:r>
            <a:r>
              <a:rPr lang="en-US" sz="1800" dirty="0" smtClean="0">
                <a:latin typeface="Verdana"/>
                <a:cs typeface="Verdana"/>
              </a:rPr>
              <a:t>carved </a:t>
            </a:r>
            <a:r>
              <a:rPr lang="en-US" sz="1800" dirty="0">
                <a:latin typeface="Verdana"/>
                <a:cs typeface="Verdana"/>
              </a:rPr>
              <a:t>as negative </a:t>
            </a:r>
            <a:r>
              <a:rPr lang="en-US" sz="1800" dirty="0" smtClean="0">
                <a:latin typeface="Verdana"/>
                <a:cs typeface="Verdana"/>
              </a:rPr>
              <a:t>images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 smtClean="0">
                <a:latin typeface="Verdana"/>
                <a:cs typeface="Verdana"/>
              </a:rPr>
              <a:t>Used as seals 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</a:pPr>
            <a:endParaRPr lang="en-US" sz="1800" dirty="0" smtClean="0">
              <a:latin typeface="Verdana"/>
              <a:cs typeface="Verdana"/>
            </a:endParaRPr>
          </a:p>
          <a:p>
            <a:pPr marL="285750" indent="-285750" algn="l">
              <a:lnSpc>
                <a:spcPct val="100000"/>
              </a:lnSpc>
              <a:buFontTx/>
              <a:buChar char="-"/>
            </a:pPr>
            <a:r>
              <a:rPr lang="en-US" sz="1800" dirty="0" smtClean="0">
                <a:latin typeface="Verdana"/>
                <a:cs typeface="Verdana"/>
              </a:rPr>
              <a:t>As </a:t>
            </a:r>
            <a:r>
              <a:rPr lang="en-US" sz="1800" dirty="0">
                <a:latin typeface="Verdana"/>
                <a:cs typeface="Verdana"/>
              </a:rPr>
              <a:t>time went on, the Greeks began carving positive, or raised, image cameos</a:t>
            </a:r>
            <a:r>
              <a:rPr lang="en-US" sz="1800" dirty="0" smtClean="0">
                <a:latin typeface="Verdana"/>
                <a:cs typeface="Verdana"/>
              </a:rPr>
              <a:t>.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>
                <a:latin typeface="Verdana"/>
                <a:cs typeface="Verdana"/>
              </a:rPr>
              <a:t>subject matter of classical cameos constitutes both mythology and daily </a:t>
            </a:r>
            <a:r>
              <a:rPr lang="en-US" sz="1600" dirty="0" smtClean="0">
                <a:latin typeface="Verdana"/>
                <a:cs typeface="Verdana"/>
              </a:rPr>
              <a:t>life </a:t>
            </a:r>
            <a:endParaRPr lang="en-US" sz="1600" dirty="0">
              <a:latin typeface="Verdana"/>
              <a:cs typeface="Verdana"/>
            </a:endParaRPr>
          </a:p>
          <a:p>
            <a:pPr marL="1200150" lvl="2" indent="-285750" algn="l">
              <a:buFontTx/>
              <a:buChar char="-"/>
            </a:pPr>
            <a:r>
              <a:rPr lang="en-US" sz="1400" dirty="0" smtClean="0">
                <a:latin typeface="Verdana"/>
                <a:cs typeface="Verdana"/>
              </a:rPr>
              <a:t>cameos </a:t>
            </a:r>
            <a:r>
              <a:rPr lang="en-US" sz="1400" dirty="0">
                <a:latin typeface="Verdana"/>
                <a:cs typeface="Verdana"/>
              </a:rPr>
              <a:t>document an array of gods, goddesses, common, and political figures </a:t>
            </a:r>
            <a:r>
              <a:rPr lang="en-US" dirty="0"/>
              <a:t>	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83313" y="1076960"/>
            <a:ext cx="2819399" cy="599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Brief HISTORY</a:t>
            </a:r>
            <a:endParaRPr lang="en-US" sz="2400" dirty="0"/>
          </a:p>
        </p:txBody>
      </p:sp>
      <p:pic>
        <p:nvPicPr>
          <p:cNvPr id="9" name="Picture 8" descr="Screen Shot 2018-04-25 at 11.03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939632" y="3227436"/>
            <a:ext cx="5625596" cy="17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146489" y="1535271"/>
            <a:ext cx="5997511" cy="481554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800" dirty="0" smtClean="0">
                <a:latin typeface="Verdana"/>
                <a:cs typeface="Verdana"/>
              </a:rPr>
              <a:t>-In </a:t>
            </a:r>
            <a:r>
              <a:rPr lang="en-US" sz="1800" dirty="0">
                <a:latin typeface="Verdana"/>
                <a:cs typeface="Verdana"/>
              </a:rPr>
              <a:t>the ancient world, the primary function of cameos was to serve as seals </a:t>
            </a:r>
            <a:r>
              <a:rPr lang="en-US" sz="1800" dirty="0" smtClean="0">
                <a:latin typeface="Verdana"/>
                <a:cs typeface="Verdana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en-US" sz="1800" dirty="0" smtClean="0">
                <a:latin typeface="Verdana"/>
                <a:cs typeface="Verdana"/>
              </a:rPr>
              <a:t>	</a:t>
            </a:r>
          </a:p>
          <a:p>
            <a:pPr algn="l">
              <a:lnSpc>
                <a:spcPct val="110000"/>
              </a:lnSpc>
            </a:pPr>
            <a:r>
              <a:rPr lang="en-US" sz="1800" dirty="0" smtClean="0">
                <a:latin typeface="Verdana"/>
                <a:cs typeface="Verdana"/>
              </a:rPr>
              <a:t>-Seals </a:t>
            </a:r>
            <a:r>
              <a:rPr lang="en-US" sz="1800" dirty="0">
                <a:latin typeface="Verdana"/>
                <a:cs typeface="Verdana"/>
              </a:rPr>
              <a:t>were used as a type of security </a:t>
            </a:r>
            <a:r>
              <a:rPr lang="en-US" sz="1800" dirty="0" smtClean="0">
                <a:latin typeface="Verdana"/>
                <a:cs typeface="Verdana"/>
              </a:rPr>
              <a:t>device</a:t>
            </a:r>
          </a:p>
          <a:p>
            <a:pPr marL="742950" lvl="1" indent="-285750" algn="l">
              <a:lnSpc>
                <a:spcPct val="110000"/>
              </a:lnSpc>
              <a:buFont typeface="Arial"/>
              <a:buChar char="•"/>
            </a:pPr>
            <a:r>
              <a:rPr lang="en-US" sz="1600" dirty="0" smtClean="0">
                <a:latin typeface="Verdana"/>
                <a:cs typeface="Verdana"/>
              </a:rPr>
              <a:t>-placed </a:t>
            </a:r>
            <a:r>
              <a:rPr lang="en-US" sz="1600" dirty="0">
                <a:latin typeface="Verdana"/>
                <a:cs typeface="Verdana"/>
              </a:rPr>
              <a:t>on documents and even above rooms or compartments that held valuables </a:t>
            </a:r>
            <a:endParaRPr lang="en-US" sz="1600" dirty="0" smtClean="0">
              <a:latin typeface="Verdana"/>
              <a:cs typeface="Verdana"/>
            </a:endParaRPr>
          </a:p>
          <a:p>
            <a:pPr marL="742950" lvl="1" indent="-285750" algn="l">
              <a:lnSpc>
                <a:spcPct val="110000"/>
              </a:lnSpc>
              <a:buFont typeface="Arial"/>
              <a:buChar char="•"/>
            </a:pPr>
            <a:r>
              <a:rPr lang="en-US" sz="1600" dirty="0" smtClean="0">
                <a:latin typeface="Verdana"/>
                <a:cs typeface="Verdana"/>
              </a:rPr>
              <a:t>could </a:t>
            </a:r>
            <a:r>
              <a:rPr lang="en-US" sz="1600" dirty="0">
                <a:latin typeface="Verdana"/>
                <a:cs typeface="Verdana"/>
              </a:rPr>
              <a:t>not physically prevent robbery they still served as a deterrent because of what they symbolized </a:t>
            </a:r>
            <a:endParaRPr lang="en-US" sz="1600" dirty="0" smtClean="0">
              <a:latin typeface="Verdana"/>
              <a:cs typeface="Verdana"/>
            </a:endParaRPr>
          </a:p>
          <a:p>
            <a:pPr algn="l">
              <a:lnSpc>
                <a:spcPct val="110000"/>
              </a:lnSpc>
            </a:pPr>
            <a:r>
              <a:rPr lang="en-US" sz="1800" dirty="0">
                <a:latin typeface="Verdana"/>
                <a:cs typeface="Verdana"/>
              </a:rPr>
              <a:t>-</a:t>
            </a:r>
            <a:r>
              <a:rPr lang="en-US" sz="1800" dirty="0" smtClean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Many believed seals held protective power, and breaking a seal held severe consequences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814" y="1076960"/>
            <a:ext cx="5073520" cy="599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Functions of Cameos</a:t>
            </a:r>
            <a:endParaRPr lang="en-US" sz="2400" dirty="0"/>
          </a:p>
        </p:txBody>
      </p:sp>
      <p:pic>
        <p:nvPicPr>
          <p:cNvPr id="5" name="Picture 4" descr="hb_39.22.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2" y="1676400"/>
            <a:ext cx="2780464" cy="36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9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160714" y="1871925"/>
            <a:ext cx="6983286" cy="4651179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Cameos were produced from a variety of semiprecious </a:t>
            </a:r>
            <a:r>
              <a:rPr lang="en-US" sz="1800" dirty="0" smtClean="0">
                <a:latin typeface="Verdana"/>
                <a:cs typeface="Verdana"/>
              </a:rPr>
              <a:t>stones:</a:t>
            </a:r>
            <a:endParaRPr lang="en-US" sz="1800" dirty="0">
              <a:latin typeface="Verdana"/>
              <a:cs typeface="Verdana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sz="1800" dirty="0" smtClean="0">
                <a:latin typeface="Verdana"/>
                <a:cs typeface="Verdana"/>
              </a:rPr>
              <a:t>onyx</a:t>
            </a:r>
            <a:r>
              <a:rPr lang="en-US" sz="1800" dirty="0">
                <a:latin typeface="Verdana"/>
                <a:cs typeface="Verdana"/>
              </a:rPr>
              <a:t>, agate, </a:t>
            </a:r>
            <a:r>
              <a:rPr lang="en-US" sz="1800" dirty="0" smtClean="0">
                <a:latin typeface="Verdana"/>
                <a:cs typeface="Verdana"/>
              </a:rPr>
              <a:t>and </a:t>
            </a:r>
            <a:r>
              <a:rPr lang="en-US" sz="1800" dirty="0">
                <a:latin typeface="Verdana"/>
                <a:cs typeface="Verdana"/>
              </a:rPr>
              <a:t>jasper as well as glass and shell </a:t>
            </a:r>
            <a:endParaRPr lang="en-US" sz="1800" dirty="0" smtClean="0">
              <a:latin typeface="Verdana"/>
              <a:cs typeface="Verdan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Verdana"/>
              <a:cs typeface="Verdan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Verdana"/>
                <a:cs typeface="Verdana"/>
              </a:rPr>
              <a:t>Stones </a:t>
            </a:r>
            <a:r>
              <a:rPr lang="en-US" sz="1800" dirty="0">
                <a:latin typeface="Verdana"/>
                <a:cs typeface="Verdana"/>
              </a:rPr>
              <a:t>were carved by using abrasive powders and hand-drills </a:t>
            </a:r>
            <a:endParaRPr lang="en-US" sz="1800" dirty="0" smtClean="0">
              <a:latin typeface="Verdana"/>
              <a:cs typeface="Verdana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sz="1800" dirty="0" smtClean="0">
                <a:latin typeface="Verdana"/>
                <a:cs typeface="Verdana"/>
              </a:rPr>
              <a:t>The </a:t>
            </a:r>
            <a:r>
              <a:rPr lang="en-US" sz="1800" dirty="0">
                <a:latin typeface="Verdana"/>
                <a:cs typeface="Verdana"/>
              </a:rPr>
              <a:t>drill was not used to cut the stone itself but to rub the abrasive powders into its surface </a:t>
            </a:r>
            <a:r>
              <a:rPr lang="en-US" sz="1800" dirty="0" smtClean="0">
                <a:latin typeface="Verdana"/>
                <a:cs typeface="Verdana"/>
              </a:rPr>
              <a:t> 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Verdana"/>
              <a:cs typeface="Verdan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Since polishing tend to destroy detail, a cameo needed to be repeatedly finished and polished </a:t>
            </a:r>
            <a:endParaRPr lang="en-US" sz="1800" dirty="0" smtClean="0">
              <a:latin typeface="Verdana"/>
              <a:cs typeface="Verdana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sz="1800" dirty="0" smtClean="0">
                <a:latin typeface="Verdana"/>
                <a:cs typeface="Verdana"/>
              </a:rPr>
              <a:t>Cameo </a:t>
            </a:r>
            <a:r>
              <a:rPr lang="en-US" sz="1800" dirty="0">
                <a:latin typeface="Verdana"/>
                <a:cs typeface="Verdana"/>
              </a:rPr>
              <a:t>engravers would often work in layers, carving fine details atop a polished layer and then polishing the </a:t>
            </a:r>
            <a:r>
              <a:rPr lang="en-US" sz="1800" dirty="0" smtClean="0">
                <a:latin typeface="Verdana"/>
                <a:cs typeface="Verdana"/>
              </a:rPr>
              <a:t>details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Carving &amp; Polishing</a:t>
            </a:r>
            <a:endParaRPr lang="en-US" sz="2400" dirty="0"/>
          </a:p>
        </p:txBody>
      </p:sp>
      <p:pic>
        <p:nvPicPr>
          <p:cNvPr id="5" name="Picture 4" descr="h5_38.150.3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540" y="1235370"/>
            <a:ext cx="2639140" cy="3086713"/>
          </a:xfrm>
          <a:prstGeom prst="rect">
            <a:avLst/>
          </a:prstGeom>
        </p:spPr>
      </p:pic>
      <p:pic>
        <p:nvPicPr>
          <p:cNvPr id="6" name="Picture 5" descr="1332px-Kunsthistorisches_Museum_Poseidon_cameo_230620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496" y="4163313"/>
            <a:ext cx="2996096" cy="26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5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408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048000" cy="4064001"/>
          </a:xfrm>
          <a:prstGeom prst="rect">
            <a:avLst/>
          </a:prstGeom>
        </p:spPr>
      </p:pic>
      <p:pic>
        <p:nvPicPr>
          <p:cNvPr id="3" name="Picture 2" descr="IMG_408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5665" y="368904"/>
            <a:ext cx="3967238" cy="3229430"/>
          </a:xfrm>
          <a:prstGeom prst="rect">
            <a:avLst/>
          </a:prstGeom>
        </p:spPr>
      </p:pic>
      <p:pic>
        <p:nvPicPr>
          <p:cNvPr id="4" name="Picture 3" descr="IMG_4088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-1"/>
            <a:ext cx="2866571" cy="39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8758" y="1499498"/>
            <a:ext cx="9560738" cy="5593717"/>
          </a:xfrm>
        </p:spPr>
        <p:txBody>
          <a:bodyPr>
            <a:normAutofit fontScale="25000" lnSpcReduction="20000"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sz="4800" dirty="0"/>
              <a:t> 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[1] Draper, James David. (2008) “Cameo Appearances.” </a:t>
            </a:r>
            <a:r>
              <a:rPr lang="en-US" sz="6400" i="1" dirty="0" err="1">
                <a:latin typeface="Times New Roman"/>
                <a:cs typeface="Times New Roman"/>
              </a:rPr>
              <a:t>Heilbrunn</a:t>
            </a:r>
            <a:r>
              <a:rPr lang="en-US" sz="6400" i="1" dirty="0">
                <a:latin typeface="Times New Roman"/>
                <a:cs typeface="Times New Roman"/>
              </a:rPr>
              <a:t> Timeline of Art History</a:t>
            </a:r>
            <a:r>
              <a:rPr lang="en-US" sz="6400" dirty="0">
                <a:latin typeface="Times New Roman"/>
                <a:cs typeface="Times New Roman"/>
              </a:rPr>
              <a:t>. New York: The Metropolitan Museum of Art. </a:t>
            </a:r>
            <a:r>
              <a:rPr lang="en-US" sz="6400" u="sng" dirty="0">
                <a:latin typeface="Times New Roman"/>
                <a:cs typeface="Times New Roman"/>
                <a:hlinkClick r:id="rId2"/>
              </a:rPr>
              <a:t>https://www.metmuseum.org/toah/hd/came/hd_came.htm</a:t>
            </a:r>
            <a:r>
              <a:rPr lang="en-US" sz="6400" dirty="0">
                <a:latin typeface="Times New Roman"/>
                <a:cs typeface="Times New Roman"/>
              </a:rPr>
              <a:t> 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 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[2] Sturm, Robert. (2014). “Cameos from Ancient Greece and Rome: Small but Precious Treasures.” </a:t>
            </a:r>
            <a:r>
              <a:rPr lang="en-US" sz="6400" i="1" dirty="0">
                <a:latin typeface="Times New Roman"/>
                <a:cs typeface="Times New Roman"/>
              </a:rPr>
              <a:t>Deposits Magazine</a:t>
            </a:r>
            <a:r>
              <a:rPr lang="en-US" sz="6400" dirty="0">
                <a:latin typeface="Times New Roman"/>
                <a:cs typeface="Times New Roman"/>
              </a:rPr>
              <a:t>. </a:t>
            </a:r>
            <a:r>
              <a:rPr lang="en-US" sz="6400" dirty="0" err="1">
                <a:latin typeface="Times New Roman"/>
                <a:cs typeface="Times New Roman"/>
              </a:rPr>
              <a:t>Vol</a:t>
            </a:r>
            <a:r>
              <a:rPr lang="en-US" sz="6400" dirty="0">
                <a:latin typeface="Times New Roman"/>
                <a:cs typeface="Times New Roman"/>
              </a:rPr>
              <a:t> 40. 44-46.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 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[3] Richter, Gisela M. A. (1920). </a:t>
            </a:r>
            <a:r>
              <a:rPr lang="en-US" sz="6400" i="1" dirty="0">
                <a:latin typeface="Times New Roman"/>
                <a:cs typeface="Times New Roman"/>
              </a:rPr>
              <a:t>Catalogue of Engraved Gems of the Classical Style.</a:t>
            </a:r>
            <a:endParaRPr lang="en-US" sz="6400" dirty="0">
              <a:latin typeface="Times New Roman"/>
              <a:cs typeface="Times New Roman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New York: The Metropolitan Museum of Art.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 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[4] Jackson, Donald. “Roman Gallery of Locks and Seals” </a:t>
            </a:r>
            <a:r>
              <a:rPr lang="en-US" sz="6400" u="sng" dirty="0">
                <a:latin typeface="Times New Roman"/>
                <a:cs typeface="Times New Roman"/>
                <a:hlinkClick r:id="rId3"/>
              </a:rPr>
              <a:t>http://romanlocks.com/Seal%20Boxes.htm</a:t>
            </a:r>
            <a:r>
              <a:rPr lang="en-US" sz="6400" dirty="0">
                <a:latin typeface="Times New Roman"/>
                <a:cs typeface="Times New Roman"/>
              </a:rPr>
              <a:t> 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 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[5] Davenport, Cyril. (1900).</a:t>
            </a:r>
            <a:r>
              <a:rPr lang="en-US" sz="6400" i="1" dirty="0">
                <a:latin typeface="Times New Roman"/>
                <a:cs typeface="Times New Roman"/>
              </a:rPr>
              <a:t> Cameos</a:t>
            </a:r>
            <a:r>
              <a:rPr lang="en-US" sz="6400" dirty="0">
                <a:latin typeface="Times New Roman"/>
                <a:cs typeface="Times New Roman"/>
              </a:rPr>
              <a:t>. New York: Macmillan Co.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 </a:t>
            </a:r>
          </a:p>
          <a:p>
            <a:pPr indent="0" algn="l">
              <a:lnSpc>
                <a:spcPct val="120000"/>
              </a:lnSpc>
              <a:buNone/>
            </a:pPr>
            <a:r>
              <a:rPr lang="en-US" sz="6400" dirty="0">
                <a:latin typeface="Times New Roman"/>
                <a:cs typeface="Times New Roman"/>
              </a:rPr>
              <a:t>[6] Booth, A. (1800). </a:t>
            </a:r>
            <a:r>
              <a:rPr lang="en-US" sz="6400" i="1" dirty="0">
                <a:latin typeface="Times New Roman"/>
                <a:cs typeface="Times New Roman"/>
              </a:rPr>
              <a:t>Illustrated Catalogue of Gems, Cameos &amp; Amber. </a:t>
            </a:r>
            <a:r>
              <a:rPr lang="en-US" sz="6400" dirty="0">
                <a:latin typeface="Times New Roman"/>
                <a:cs typeface="Times New Roman"/>
              </a:rPr>
              <a:t>Oxford University</a:t>
            </a:r>
            <a:r>
              <a:rPr lang="en-US" sz="6400" i="1" dirty="0">
                <a:latin typeface="Times New Roman"/>
                <a:cs typeface="Times New Roman"/>
              </a:rPr>
              <a:t>.</a:t>
            </a:r>
            <a:r>
              <a:rPr lang="en-US" sz="6400" b="1" dirty="0">
                <a:latin typeface="Times New Roman"/>
                <a:cs typeface="Times New Roman"/>
              </a:rPr>
              <a:t> </a:t>
            </a:r>
            <a:endParaRPr lang="en-US" sz="6400" b="1" dirty="0" smtClean="0">
              <a:latin typeface="Times New Roman"/>
              <a:cs typeface="Times New Roman"/>
            </a:endParaRPr>
          </a:p>
          <a:p>
            <a:pPr algn="l">
              <a:lnSpc>
                <a:spcPct val="120000"/>
              </a:lnSpc>
            </a:pPr>
            <a:r>
              <a:rPr lang="en-US" sz="6400" b="1" dirty="0" smtClean="0">
                <a:latin typeface="Times New Roman"/>
                <a:cs typeface="Times New Roman"/>
              </a:rPr>
              <a:t>[7] </a:t>
            </a:r>
            <a:r>
              <a:rPr lang="en-US" sz="6400" b="1" dirty="0" smtClean="0">
                <a:latin typeface="Times New Roman"/>
                <a:cs typeface="Times New Roman"/>
                <a:hlinkClick r:id="rId4"/>
              </a:rPr>
              <a:t>https</a:t>
            </a:r>
            <a:r>
              <a:rPr lang="en-US" sz="6400" b="1" dirty="0">
                <a:latin typeface="Times New Roman"/>
                <a:cs typeface="Times New Roman"/>
                <a:hlinkClick r:id="rId4"/>
              </a:rPr>
              <a:t>://commons.wikimedia.org</a:t>
            </a:r>
            <a:r>
              <a:rPr lang="en-US" sz="6400" b="1" dirty="0" smtClean="0">
                <a:latin typeface="Times New Roman"/>
                <a:cs typeface="Times New Roman"/>
                <a:hlinkClick r:id="rId4"/>
              </a:rPr>
              <a:t>/</a:t>
            </a:r>
            <a:r>
              <a:rPr lang="en-US" sz="6400" b="1" dirty="0" smtClean="0">
                <a:latin typeface="Times New Roman"/>
                <a:cs typeface="Times New Roman"/>
              </a:rPr>
              <a:t> </a:t>
            </a:r>
            <a:endParaRPr lang="en-US" sz="6400" b="1" dirty="0">
              <a:latin typeface="Times New Roman"/>
              <a:cs typeface="Times New Roman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sz="4800" dirty="0"/>
              <a:t> </a:t>
            </a:r>
          </a:p>
          <a:p>
            <a:pPr indent="0">
              <a:lnSpc>
                <a:spcPct val="120000"/>
              </a:lnSpc>
              <a:buNone/>
            </a:pPr>
            <a:r>
              <a:rPr lang="en-US" sz="4800" dirty="0"/>
              <a:t> </a:t>
            </a:r>
          </a:p>
          <a:p>
            <a:pPr indent="0">
              <a:lnSpc>
                <a:spcPct val="120000"/>
              </a:lnSpc>
              <a:buNone/>
            </a:pPr>
            <a:r>
              <a:rPr lang="en-US" sz="4800" dirty="0"/>
              <a:t>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83" y="975360"/>
            <a:ext cx="4114800" cy="70104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Works Cited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8585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72</TotalTime>
  <Words>184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BlackTie</vt:lpstr>
      <vt:lpstr>Cameos</vt:lpstr>
      <vt:lpstr>Brief HISTORY</vt:lpstr>
      <vt:lpstr>Functions of Cameos</vt:lpstr>
      <vt:lpstr>Carving &amp; Polishing</vt:lpstr>
      <vt:lpstr>PowerPoint Presentation</vt:lpstr>
      <vt:lpstr>Works Cited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Cameos</dc:title>
  <dc:creator>Katie</dc:creator>
  <cp:lastModifiedBy>Katie</cp:lastModifiedBy>
  <cp:revision>8</cp:revision>
  <dcterms:created xsi:type="dcterms:W3CDTF">2018-04-25T14:16:05Z</dcterms:created>
  <dcterms:modified xsi:type="dcterms:W3CDTF">2018-04-26T15:31:15Z</dcterms:modified>
</cp:coreProperties>
</file>