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04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3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1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1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14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EEF0067-1161-4912-B831-7D061E6B4871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4851DA6-6D1B-45F5-B690-9BFC733F0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53" r:id="rId1"/>
    <p:sldLayoutId id="2147484654" r:id="rId2"/>
    <p:sldLayoutId id="2147484655" r:id="rId3"/>
    <p:sldLayoutId id="2147484656" r:id="rId4"/>
    <p:sldLayoutId id="2147484657" r:id="rId5"/>
    <p:sldLayoutId id="2147484658" r:id="rId6"/>
    <p:sldLayoutId id="2147484659" r:id="rId7"/>
    <p:sldLayoutId id="2147484660" r:id="rId8"/>
    <p:sldLayoutId id="2147484661" r:id="rId9"/>
    <p:sldLayoutId id="2147484662" r:id="rId10"/>
    <p:sldLayoutId id="21474846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ECA3-AD6A-4E9A-9DBD-57642695A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Polychromy</a:t>
            </a:r>
            <a:r>
              <a:rPr lang="en-US" dirty="0"/>
              <a:t> in the Ancient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A8E72-EF7B-4ECB-A831-A5D7FBE0D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Olivia Darveau</a:t>
            </a:r>
          </a:p>
        </p:txBody>
      </p:sp>
    </p:spTree>
    <p:extLst>
      <p:ext uri="{BB962C8B-B14F-4D97-AF65-F5344CB8AC3E}">
        <p14:creationId xmlns:p14="http://schemas.microsoft.com/office/powerpoint/2010/main" val="227931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6312-3825-4C57-823A-2364A27A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Ancient use of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65DC-AD1A-4B5A-8EAF-EC891264D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marble was painted</a:t>
            </a:r>
          </a:p>
          <a:p>
            <a:r>
              <a:rPr lang="en-US" dirty="0"/>
              <a:t>Seen as incomplete</a:t>
            </a:r>
          </a:p>
          <a:p>
            <a:r>
              <a:rPr lang="en-US" dirty="0"/>
              <a:t>Painted skin tones</a:t>
            </a:r>
          </a:p>
          <a:p>
            <a:r>
              <a:rPr lang="en-US" dirty="0"/>
              <a:t>Some bronze sculptures had multiple colors</a:t>
            </a:r>
          </a:p>
          <a:p>
            <a:r>
              <a:rPr lang="en-US" dirty="0"/>
              <a:t>Lifelike in Classical and Hellenistic periods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DDDA3-4575-4F6E-AB54-561AF9860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95" y="2011680"/>
            <a:ext cx="3673187" cy="3283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62F2C-23AD-4817-8A62-393B0995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822" y="3429000"/>
            <a:ext cx="2183905" cy="31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60D6-22A6-480D-BE88-4E9A49F4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perceptions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EE8E-6E58-4390-B15B-C7C5DB00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Origins in the Renaissance</a:t>
            </a:r>
          </a:p>
          <a:p>
            <a:r>
              <a:rPr lang="en-US" dirty="0"/>
              <a:t>Ancient world is monochrome</a:t>
            </a:r>
          </a:p>
          <a:p>
            <a:r>
              <a:rPr lang="en-US" dirty="0"/>
              <a:t>Eliminates vitality of past</a:t>
            </a:r>
          </a:p>
          <a:p>
            <a:r>
              <a:rPr lang="en-US" dirty="0"/>
              <a:t>Influences perceptions of purity</a:t>
            </a:r>
          </a:p>
          <a:p>
            <a:r>
              <a:rPr lang="en-US" dirty="0"/>
              <a:t>Some racist ideas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0B191-BEF1-41CE-B63C-AB7557423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94" y="1807935"/>
            <a:ext cx="4966854" cy="248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054120-079E-4D1F-9F87-B0225F39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60" y="4420661"/>
            <a:ext cx="3938030" cy="23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0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CFB4-3532-44B8-8722-4FF288B9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to Rediscover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ACE3-0F1A-409D-8E2E-730BF9E9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Raking light</a:t>
            </a:r>
          </a:p>
          <a:p>
            <a:r>
              <a:rPr lang="en-US" dirty="0"/>
              <a:t>References in text</a:t>
            </a:r>
          </a:p>
          <a:p>
            <a:r>
              <a:rPr lang="en-US" dirty="0"/>
              <a:t>Tests to detect remaining pigments</a:t>
            </a:r>
          </a:p>
          <a:p>
            <a:r>
              <a:rPr lang="en-US" dirty="0"/>
              <a:t>Make reconstructions in plaster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02273-0F57-4857-83D7-5654E110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45" y="2223654"/>
            <a:ext cx="5440008" cy="4080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D531B-A552-43EC-8BDB-4BB6BC03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1" y="4125186"/>
            <a:ext cx="5035782" cy="24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8217-426D-445E-AC3D-F1983C55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efforts and exhibits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32104-488D-40BD-9750-9A5F81CCCF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9" y="2230660"/>
            <a:ext cx="5894435" cy="393453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84ACE-A808-407F-B9B3-E7A1D0303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073" y="2094807"/>
            <a:ext cx="4754880" cy="4206240"/>
          </a:xfrm>
        </p:spPr>
        <p:txBody>
          <a:bodyPr/>
          <a:lstStyle/>
          <a:p>
            <a:r>
              <a:rPr lang="en-US" dirty="0"/>
              <a:t>New museum exhibits</a:t>
            </a:r>
          </a:p>
          <a:p>
            <a:r>
              <a:rPr lang="en-US" dirty="0"/>
              <a:t>Brinkman’s comparisons</a:t>
            </a:r>
          </a:p>
          <a:p>
            <a:r>
              <a:rPr lang="en-US" dirty="0"/>
              <a:t>Digital imagery to recreate color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FF3A0-1831-49DE-8878-FE98A7CD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6" y="4504459"/>
            <a:ext cx="6083011" cy="17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0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ECBC-16AF-439C-8C6D-30C02B80F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E2CC-5E22-44A5-B5D8-5F0A1E7C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Bond, Sarah. “Whitewashing Ancient Statues: Whiteness, Racism And Color In The Ancient World.” Forbes. Accessed April 17, 2018. https://www.forbes.com/sites/drsarahbond/2017/04/27/whitewashing-ancient-statues-whiteness-racism-and-color-in-the-ancient-world/.</a:t>
            </a:r>
          </a:p>
          <a:p>
            <a:r>
              <a:rPr lang="en-US" dirty="0"/>
              <a:t>Bradley, Mark. “The Importance of </a:t>
            </a:r>
            <a:r>
              <a:rPr lang="en-US" dirty="0" err="1"/>
              <a:t>Colour</a:t>
            </a:r>
            <a:r>
              <a:rPr lang="en-US" dirty="0"/>
              <a:t> on Ancient Marble Sculpture.” </a:t>
            </a:r>
            <a:r>
              <a:rPr lang="en-US" i="1" dirty="0"/>
              <a:t>Art History</a:t>
            </a:r>
            <a:r>
              <a:rPr lang="en-US" dirty="0"/>
              <a:t> 32, no. 3 (June 2009): 427–57. https://doi.org/10.1111/j.1467-8365.2009.00666.x.</a:t>
            </a:r>
          </a:p>
          <a:p>
            <a:r>
              <a:rPr lang="en-US" dirty="0"/>
              <a:t>Brinkmann, </a:t>
            </a:r>
            <a:r>
              <a:rPr lang="en-US" dirty="0" err="1"/>
              <a:t>Vinzenz</a:t>
            </a:r>
            <a:r>
              <a:rPr lang="en-US" dirty="0"/>
              <a:t>, editor. Koch-Brinkmann, Ulrike, Calif ) Legion of Honor (San Francisco, and organizer,. </a:t>
            </a:r>
            <a:r>
              <a:rPr lang="en-US" i="1" dirty="0"/>
              <a:t>Gods in Color: </a:t>
            </a:r>
            <a:r>
              <a:rPr lang="en-US" i="1" dirty="0" err="1"/>
              <a:t>Polychromy</a:t>
            </a:r>
            <a:r>
              <a:rPr lang="en-US" i="1" dirty="0"/>
              <a:t> in the Ancient World / Dreyfus, </a:t>
            </a:r>
            <a:r>
              <a:rPr lang="en-US" i="1" dirty="0" err="1"/>
              <a:t>Ren�e</a:t>
            </a:r>
            <a:r>
              <a:rPr lang="en-US" i="1" dirty="0"/>
              <a:t>, ; Editor.</a:t>
            </a:r>
            <a:r>
              <a:rPr lang="en-US" dirty="0"/>
              <a:t> San Francisco : Fine Arts Museums of San Francisco, Legion of Honor ; Munich ; New York : </a:t>
            </a:r>
            <a:r>
              <a:rPr lang="en-US" dirty="0" err="1"/>
              <a:t>DelMonico</a:t>
            </a:r>
            <a:r>
              <a:rPr lang="en-US" dirty="0"/>
              <a:t> Books, Prestel, 2017.</a:t>
            </a:r>
          </a:p>
          <a:p>
            <a:r>
              <a:rPr lang="en-US" dirty="0"/>
              <a:t>“Classicist Finds Herself the Target of Online Threats after Article on Ancient Statues.” Accessed April 17, 2018. https://www.insidehighered.com/news/2017/06/19/classicist-finds-herself-target-online-threats-after-article-ancient-statues.</a:t>
            </a:r>
          </a:p>
          <a:p>
            <a:r>
              <a:rPr lang="en-US" dirty="0" err="1"/>
              <a:t>Gurewitsch</a:t>
            </a:r>
            <a:r>
              <a:rPr lang="en-US" dirty="0"/>
              <a:t>, Matthew. “True Colors.” </a:t>
            </a:r>
            <a:r>
              <a:rPr lang="en-US" i="1" dirty="0"/>
              <a:t>Smithsonian</a:t>
            </a:r>
            <a:r>
              <a:rPr lang="en-US" dirty="0"/>
              <a:t> 39, no. 4 (July 2008): 66–72.</a:t>
            </a:r>
          </a:p>
          <a:p>
            <a:r>
              <a:rPr lang="en-US" dirty="0" err="1"/>
              <a:t>sarahemilybond</a:t>
            </a:r>
            <a:r>
              <a:rPr lang="en-US" dirty="0"/>
              <a:t>. “The Argument Made By The Absence: On Whiteness, </a:t>
            </a:r>
            <a:r>
              <a:rPr lang="en-US" dirty="0" err="1"/>
              <a:t>Polychromy</a:t>
            </a:r>
            <a:r>
              <a:rPr lang="en-US" dirty="0"/>
              <a:t>, And Diversity In Classics.” </a:t>
            </a:r>
            <a:r>
              <a:rPr lang="en-US" i="1" dirty="0"/>
              <a:t>History From Below</a:t>
            </a:r>
            <a:r>
              <a:rPr lang="en-US" dirty="0"/>
              <a:t> (blog), April 30, 2017. https://sarahemilybond.com/2017/04/30/the-argument-made-by-the-absence-on-whiteness-polychromy-and-diversity-in-classics/.</a:t>
            </a:r>
          </a:p>
          <a:p>
            <a:r>
              <a:rPr lang="en-US" dirty="0" err="1"/>
              <a:t>Siotto</a:t>
            </a:r>
            <a:r>
              <a:rPr lang="en-US" dirty="0"/>
              <a:t>, Eliana, Marco </a:t>
            </a:r>
            <a:r>
              <a:rPr lang="en-US" dirty="0" err="1"/>
              <a:t>Callieri</a:t>
            </a:r>
            <a:r>
              <a:rPr lang="en-US" dirty="0"/>
              <a:t>, Matteo </a:t>
            </a:r>
            <a:r>
              <a:rPr lang="en-US" dirty="0" err="1"/>
              <a:t>Dellepiane</a:t>
            </a:r>
            <a:r>
              <a:rPr lang="en-US" dirty="0"/>
              <a:t>, and Roberto </a:t>
            </a:r>
            <a:r>
              <a:rPr lang="en-US" dirty="0" err="1"/>
              <a:t>Scopigno</a:t>
            </a:r>
            <a:r>
              <a:rPr lang="en-US" dirty="0"/>
              <a:t>. “Ancient </a:t>
            </a:r>
            <a:r>
              <a:rPr lang="en-US" dirty="0" err="1"/>
              <a:t>Polychromy</a:t>
            </a:r>
            <a:r>
              <a:rPr lang="en-US" dirty="0"/>
              <a:t>: Study and Virtual Reconstruction Using Open Source Tools.” </a:t>
            </a:r>
            <a:r>
              <a:rPr lang="en-US" i="1" dirty="0"/>
              <a:t>ACM JOURNAL ON COMPUTING AND CULTURAL HERITAGE</a:t>
            </a:r>
            <a:r>
              <a:rPr lang="en-US" dirty="0"/>
              <a:t> 8, no. 3 (May 2015).</a:t>
            </a:r>
          </a:p>
          <a:p>
            <a:r>
              <a:rPr lang="en-US" dirty="0" err="1"/>
              <a:t>Siotto</a:t>
            </a:r>
            <a:r>
              <a:rPr lang="en-US" dirty="0"/>
              <a:t>, Eliana, Matteo </a:t>
            </a:r>
            <a:r>
              <a:rPr lang="en-US" dirty="0" err="1"/>
              <a:t>Dellepiane</a:t>
            </a:r>
            <a:r>
              <a:rPr lang="en-US" dirty="0"/>
              <a:t>, Marco </a:t>
            </a:r>
            <a:r>
              <a:rPr lang="en-US" dirty="0" err="1"/>
              <a:t>Callieri</a:t>
            </a:r>
            <a:r>
              <a:rPr lang="en-US" dirty="0"/>
              <a:t>, Roberto </a:t>
            </a:r>
            <a:r>
              <a:rPr lang="en-US" dirty="0" err="1"/>
              <a:t>Scopigno</a:t>
            </a:r>
            <a:r>
              <a:rPr lang="en-US" dirty="0"/>
              <a:t>, </a:t>
            </a:r>
            <a:r>
              <a:rPr lang="en-US" dirty="0" err="1"/>
              <a:t>Corrado</a:t>
            </a:r>
            <a:r>
              <a:rPr lang="en-US" dirty="0"/>
              <a:t> </a:t>
            </a:r>
            <a:r>
              <a:rPr lang="en-US" dirty="0" err="1"/>
              <a:t>Gratziu</a:t>
            </a:r>
            <a:r>
              <a:rPr lang="en-US" dirty="0"/>
              <a:t>, Alessandra Moscato, Lucia </a:t>
            </a:r>
            <a:r>
              <a:rPr lang="en-US" dirty="0" err="1"/>
              <a:t>Burgio</a:t>
            </a:r>
            <a:r>
              <a:rPr lang="en-US" dirty="0"/>
              <a:t>, Stefano </a:t>
            </a:r>
            <a:r>
              <a:rPr lang="en-US" dirty="0" err="1"/>
              <a:t>Legnaioli</a:t>
            </a:r>
            <a:r>
              <a:rPr lang="en-US" dirty="0"/>
              <a:t>, Giulia Lorenzetti, and Vincenzo </a:t>
            </a:r>
            <a:r>
              <a:rPr lang="en-US" dirty="0" err="1"/>
              <a:t>Palleschi</a:t>
            </a:r>
            <a:r>
              <a:rPr lang="en-US" dirty="0"/>
              <a:t>. “A Multidisciplinary Approach for the Study and the Virtual Reconstruction of the Ancient </a:t>
            </a:r>
            <a:r>
              <a:rPr lang="en-US" dirty="0" err="1"/>
              <a:t>Polychromy</a:t>
            </a:r>
            <a:r>
              <a:rPr lang="en-US" dirty="0"/>
              <a:t> of Roman Sarcophagi.” </a:t>
            </a:r>
            <a:r>
              <a:rPr lang="en-US" i="1" dirty="0"/>
              <a:t>JOURNAL OF CULTURAL HERITAGE</a:t>
            </a:r>
            <a:r>
              <a:rPr lang="en-US" dirty="0"/>
              <a:t> 16, no. 3 (June 2015): 307–14.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8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107</TotalTime>
  <Words>442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Polychromy in the Ancient World</vt:lpstr>
      <vt:lpstr>Ancient use of color</vt:lpstr>
      <vt:lpstr>Modern perceptions</vt:lpstr>
      <vt:lpstr>Techniques to Rediscover Color</vt:lpstr>
      <vt:lpstr>Modern efforts and exhibits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Polychromy in the Ancient World</dc:title>
  <dc:creator>Liv Darveau</dc:creator>
  <cp:lastModifiedBy>Liv Darveau</cp:lastModifiedBy>
  <cp:revision>13</cp:revision>
  <dcterms:created xsi:type="dcterms:W3CDTF">2018-04-26T03:18:48Z</dcterms:created>
  <dcterms:modified xsi:type="dcterms:W3CDTF">2018-04-26T15:25:12Z</dcterms:modified>
</cp:coreProperties>
</file>