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618" autoAdjust="0"/>
  </p:normalViewPr>
  <p:slideViewPr>
    <p:cSldViewPr snapToGrid="0">
      <p:cViewPr varScale="1">
        <p:scale>
          <a:sx n="48" d="100"/>
          <a:sy n="48" d="100"/>
        </p:scale>
        <p:origin x="13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A414B-1A34-4108-8A87-7C497962983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F8798-E994-4D65-B0B3-5FAE29D3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76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University of Chicago’s “early entrant” program to enroll after his sophomore year of high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F8798-E994-4D65-B0B3-5FAE29D359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53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University of Michigan</a:t>
            </a:r>
          </a:p>
          <a:p>
            <a:r>
              <a:rPr lang="en-US" dirty="0"/>
              <a:t>investigated the </a:t>
            </a:r>
            <a:r>
              <a:rPr lang="en-US" dirty="0" err="1"/>
              <a:t>Abasolo</a:t>
            </a:r>
            <a:r>
              <a:rPr lang="en-US" dirty="0"/>
              <a:t> in Oaxaca, Mexico.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F8798-E994-4D65-B0B3-5FAE29D359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7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F8798-E994-4D65-B0B3-5FAE29D359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6C2-D417-4890-B9FE-D0FFF151DA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C646-CAA2-4CA6-B65F-744DAD70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1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6C2-D417-4890-B9FE-D0FFF151DA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C646-CAA2-4CA6-B65F-744DAD70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5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6C2-D417-4890-B9FE-D0FFF151DA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C646-CAA2-4CA6-B65F-744DAD70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90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6C2-D417-4890-B9FE-D0FFF151DA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C646-CAA2-4CA6-B65F-744DAD70AE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1983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6C2-D417-4890-B9FE-D0FFF151DA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C646-CAA2-4CA6-B65F-744DAD70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77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6C2-D417-4890-B9FE-D0FFF151DA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C646-CAA2-4CA6-B65F-744DAD70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26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6C2-D417-4890-B9FE-D0FFF151DA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C646-CAA2-4CA6-B65F-744DAD70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0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6C2-D417-4890-B9FE-D0FFF151DA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C646-CAA2-4CA6-B65F-744DAD70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8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6C2-D417-4890-B9FE-D0FFF151DA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C646-CAA2-4CA6-B65F-744DAD70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8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6C2-D417-4890-B9FE-D0FFF151DA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C646-CAA2-4CA6-B65F-744DAD70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4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6C2-D417-4890-B9FE-D0FFF151DA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C646-CAA2-4CA6-B65F-744DAD70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7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6C2-D417-4890-B9FE-D0FFF151DA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C646-CAA2-4CA6-B65F-744DAD70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554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6C2-D417-4890-B9FE-D0FFF151DA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C646-CAA2-4CA6-B65F-744DAD70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84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6C2-D417-4890-B9FE-D0FFF151DA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C646-CAA2-4CA6-B65F-744DAD70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2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6C2-D417-4890-B9FE-D0FFF151DA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C646-CAA2-4CA6-B65F-744DAD70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8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6C2-D417-4890-B9FE-D0FFF151DA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C646-CAA2-4CA6-B65F-744DAD70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0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6C2-D417-4890-B9FE-D0FFF151DA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C646-CAA2-4CA6-B65F-744DAD70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0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1E36C2-D417-4890-B9FE-D0FFF151DA4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7C646-CAA2-4CA6-B65F-744DAD70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35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referenceworkentry/10.1007%2F978-1-4419-0465-2_308" TargetMode="External"/><Relationship Id="rId2" Type="http://schemas.openxmlformats.org/officeDocument/2006/relationships/hyperlink" Target="https://en.wikipedia.org/wiki/Kent_V._Flannery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lsa.umich.edu/anthro/people/faculty/archaeological-faculty/kflann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549E-E848-433A-A74E-7430D3318D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Kent Vaughn Flannery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0D37-D1EA-4624-99D4-A4944C0ED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Lynette Crews</a:t>
            </a:r>
          </a:p>
        </p:txBody>
      </p:sp>
    </p:spTree>
    <p:extLst>
      <p:ext uri="{BB962C8B-B14F-4D97-AF65-F5344CB8AC3E}">
        <p14:creationId xmlns:p14="http://schemas.microsoft.com/office/powerpoint/2010/main" val="410704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A2A025-AF33-4029-B87B-403719CBC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226243"/>
            <a:ext cx="4754880" cy="5945957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Born : Philadelphia 1934</a:t>
            </a:r>
          </a:p>
          <a:p>
            <a:r>
              <a:rPr lang="en-US" sz="3600" dirty="0"/>
              <a:t>Original interests in zoology, ecology, and evolution</a:t>
            </a:r>
          </a:p>
          <a:p>
            <a:r>
              <a:rPr lang="en-US" sz="3600" dirty="0"/>
              <a:t>B.A. degree -&gt;1954; </a:t>
            </a:r>
          </a:p>
          <a:p>
            <a:pPr lvl="1"/>
            <a:r>
              <a:rPr lang="en-US" sz="3400" dirty="0"/>
              <a:t>1957–1958-  Flannery spent the year in Mexico</a:t>
            </a:r>
          </a:p>
          <a:p>
            <a:r>
              <a:rPr lang="en-US" sz="3600" dirty="0"/>
              <a:t> M.A. -&gt;  1961 </a:t>
            </a:r>
          </a:p>
          <a:p>
            <a:r>
              <a:rPr lang="en-US" sz="3600" dirty="0"/>
              <a:t>Ph.D. -&gt; 1964.</a:t>
            </a:r>
          </a:p>
          <a:p>
            <a:endParaRPr lang="en-US" sz="3600" dirty="0"/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44F2C4-F4E4-41E7-B8CE-D9492861F2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1494" y="2951163"/>
            <a:ext cx="19621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1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1FFFF-FE7E-4C4B-9EB8-4D8F1A026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1787" y="185530"/>
            <a:ext cx="8200943" cy="5936974"/>
          </a:xfrm>
        </p:spPr>
        <p:txBody>
          <a:bodyPr/>
          <a:lstStyle/>
          <a:p>
            <a:r>
              <a:rPr lang="en-US" sz="2800" dirty="0" err="1"/>
              <a:t>MesoAmerica</a:t>
            </a:r>
            <a:r>
              <a:rPr lang="en-US" sz="2800" dirty="0"/>
              <a:t> and Mesopotamia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1966 to 1980 -- “Prehistory and Human Ecology of the Valley of Oaxaca, Mexico.</a:t>
            </a:r>
          </a:p>
          <a:p>
            <a:pPr lvl="1"/>
            <a:r>
              <a:rPr lang="en-US" sz="2600" dirty="0"/>
              <a:t>origins of agriculture at </a:t>
            </a:r>
            <a:r>
              <a:rPr lang="en-US" sz="2600" dirty="0" err="1"/>
              <a:t>Guilá</a:t>
            </a:r>
            <a:r>
              <a:rPr lang="en-US" sz="2600" dirty="0"/>
              <a:t> </a:t>
            </a:r>
            <a:r>
              <a:rPr lang="en-US" sz="2600" dirty="0" err="1"/>
              <a:t>Naquitz</a:t>
            </a:r>
            <a:r>
              <a:rPr lang="en-US" sz="2600" dirty="0"/>
              <a:t> Cave</a:t>
            </a:r>
          </a:p>
          <a:p>
            <a:pPr lvl="1"/>
            <a:r>
              <a:rPr lang="en-US" sz="2600" dirty="0"/>
              <a:t>the origins of village life and social inequality at </a:t>
            </a:r>
          </a:p>
          <a:p>
            <a:pPr lvl="2"/>
            <a:r>
              <a:rPr lang="en-US" sz="2400" dirty="0"/>
              <a:t>San José Mogote, </a:t>
            </a:r>
          </a:p>
          <a:p>
            <a:pPr lvl="2"/>
            <a:r>
              <a:rPr lang="en-US" sz="2400" dirty="0" err="1"/>
              <a:t>HuitzoAbasolo</a:t>
            </a:r>
            <a:r>
              <a:rPr lang="en-US" sz="2400" dirty="0"/>
              <a:t> </a:t>
            </a:r>
          </a:p>
          <a:p>
            <a:pPr lvl="2"/>
            <a:r>
              <a:rPr lang="en-US" sz="2400" dirty="0"/>
              <a:t> </a:t>
            </a:r>
            <a:r>
              <a:rPr lang="en-US" sz="2400" dirty="0" err="1"/>
              <a:t>Oaxaco</a:t>
            </a:r>
            <a:endParaRPr lang="en-US" sz="2400" dirty="0"/>
          </a:p>
          <a:p>
            <a:pPr lvl="2"/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  <a:p>
            <a:pPr lvl="1"/>
            <a:endParaRPr lang="en-US" sz="26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1378-C004-4C1E-A77E-B1D9300CF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37322"/>
            <a:ext cx="8946541" cy="5811077"/>
          </a:xfrm>
        </p:spPr>
        <p:txBody>
          <a:bodyPr>
            <a:normAutofit/>
          </a:bodyPr>
          <a:lstStyle/>
          <a:p>
            <a:r>
              <a:rPr lang="en-US" sz="3200" dirty="0"/>
              <a:t>Importance of herding and farming </a:t>
            </a:r>
          </a:p>
          <a:p>
            <a:pPr lvl="1"/>
            <a:r>
              <a:rPr lang="en-US" sz="2800" dirty="0"/>
              <a:t>Transitions from hunting </a:t>
            </a:r>
            <a:r>
              <a:rPr lang="en-US" sz="2800"/>
              <a:t>gathering lifestyles to </a:t>
            </a:r>
            <a:r>
              <a:rPr lang="en-US" sz="2800" dirty="0"/>
              <a:t>sedentary ones</a:t>
            </a:r>
          </a:p>
          <a:p>
            <a:pPr lvl="2"/>
            <a:r>
              <a:rPr lang="en-US" sz="2400" dirty="0"/>
              <a:t>Domestication of plants and animals</a:t>
            </a:r>
          </a:p>
          <a:p>
            <a:pPr lvl="2"/>
            <a:endParaRPr lang="en-US" sz="2400" dirty="0"/>
          </a:p>
          <a:p>
            <a:pPr marL="914400" lvl="2" indent="0">
              <a:buNone/>
            </a:pPr>
            <a:r>
              <a:rPr lang="en-US" sz="2400" dirty="0"/>
              <a:t>Currently a professor at the University of Michigan</a:t>
            </a:r>
          </a:p>
          <a:p>
            <a:pPr marL="914400" lvl="2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4506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B9E3-D307-48FD-AEDA-32038C667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2352" y="1545996"/>
            <a:ext cx="7121780" cy="3893270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https://en.wikipedia.org/wiki/Kent_V._Flannery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3"/>
              </a:rPr>
              <a:t>https://link.springer.com/referenceworkentry/10.1007%2F978-1-4419-0465-2_308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4"/>
              </a:rPr>
              <a:t>https://lsa.umich.edu/anthro/people/faculty/archaeological-faculty/kflanner.html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54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3790</TotalTime>
  <Words>192</Words>
  <Application>Microsoft Office PowerPoint</Application>
  <PresentationFormat>Widescreen</PresentationFormat>
  <Paragraphs>39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Kent Vaughn Flannery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 Crews</dc:creator>
  <cp:lastModifiedBy>L Crews</cp:lastModifiedBy>
  <cp:revision>26</cp:revision>
  <dcterms:created xsi:type="dcterms:W3CDTF">2018-03-15T11:27:16Z</dcterms:created>
  <dcterms:modified xsi:type="dcterms:W3CDTF">2018-03-22T18:58:30Z</dcterms:modified>
</cp:coreProperties>
</file>