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9" r:id="rId4"/>
    <p:sldId id="260" r:id="rId5"/>
    <p:sldId id="261"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B2CEB9-6315-4226-BC7B-5396487B2DB8}" v="9" dt="2021-02-12T01:57:13.3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81" d="100"/>
          <a:sy n="81" d="100"/>
        </p:scale>
        <p:origin x="75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F81EA-3E5D-41E2-B618-49F92C37F3D7}" type="datetimeFigureOut">
              <a:rPr lang="en-US" smtClean="0"/>
              <a:t>2/12/2021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91273-C348-4A43-9D70-7844EECD23E8}" type="slidenum">
              <a:rPr lang="en-US" smtClean="0"/>
              <a:t>‹#›</a:t>
            </a:fld>
            <a:endParaRPr lang="en-US"/>
          </a:p>
        </p:txBody>
      </p:sp>
    </p:spTree>
    <p:extLst>
      <p:ext uri="{BB962C8B-B14F-4D97-AF65-F5344CB8AC3E}">
        <p14:creationId xmlns:p14="http://schemas.microsoft.com/office/powerpoint/2010/main" val="3490433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2191273-C348-4A43-9D70-7844EECD23E8}" type="slidenum">
              <a:rPr lang="en-US" smtClean="0"/>
              <a:t>2</a:t>
            </a:fld>
            <a:endParaRPr lang="en-US"/>
          </a:p>
        </p:txBody>
      </p:sp>
    </p:spTree>
    <p:extLst>
      <p:ext uri="{BB962C8B-B14F-4D97-AF65-F5344CB8AC3E}">
        <p14:creationId xmlns:p14="http://schemas.microsoft.com/office/powerpoint/2010/main" val="21256459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A3C4E-47C4-46CE-AD2F-140BBD247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305D6-BC2C-4AD4-ABC7-396300FF25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4734DE-4151-47E5-B7EE-E9C290B1D1FD}"/>
              </a:ext>
            </a:extLst>
          </p:cNvPr>
          <p:cNvSpPr>
            <a:spLocks noGrp="1"/>
          </p:cNvSpPr>
          <p:nvPr>
            <p:ph type="dt" sz="half" idx="10"/>
          </p:nvPr>
        </p:nvSpPr>
        <p:spPr/>
        <p:txBody>
          <a:bodyPr/>
          <a:lstStyle/>
          <a:p>
            <a:fld id="{211650A7-53B6-47FF-9969-0E9774F51257}" type="datetimeFigureOut">
              <a:rPr lang="en-US" smtClean="0"/>
              <a:t>2/12/2021</a:t>
            </a:fld>
            <a:endParaRPr lang="en-US"/>
          </a:p>
        </p:txBody>
      </p:sp>
      <p:sp>
        <p:nvSpPr>
          <p:cNvPr id="5" name="Footer Placeholder 4">
            <a:extLst>
              <a:ext uri="{FF2B5EF4-FFF2-40B4-BE49-F238E27FC236}">
                <a16:creationId xmlns:a16="http://schemas.microsoft.com/office/drawing/2014/main" id="{33128D6E-C67E-47C4-8C2C-10BCC3724C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17770-9A2B-4E81-BB16-48F87097B5EC}"/>
              </a:ext>
            </a:extLst>
          </p:cNvPr>
          <p:cNvSpPr>
            <a:spLocks noGrp="1"/>
          </p:cNvSpPr>
          <p:nvPr>
            <p:ph type="sldNum" sz="quarter" idx="12"/>
          </p:nvPr>
        </p:nvSpPr>
        <p:spPr/>
        <p:txBody>
          <a:bodyPr/>
          <a:lstStyle/>
          <a:p>
            <a:fld id="{812AB4F0-1DC6-4BBC-9A01-59E89266826B}" type="slidenum">
              <a:rPr lang="en-US" smtClean="0"/>
              <a:t>‹#›</a:t>
            </a:fld>
            <a:endParaRPr lang="en-US"/>
          </a:p>
        </p:txBody>
      </p:sp>
    </p:spTree>
    <p:extLst>
      <p:ext uri="{BB962C8B-B14F-4D97-AF65-F5344CB8AC3E}">
        <p14:creationId xmlns:p14="http://schemas.microsoft.com/office/powerpoint/2010/main" val="720784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1ECA-BE0A-4380-ADAE-9E6A96942B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235CB0-D9B1-4738-A685-61D5CCA185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3BA826-E806-416C-BE1D-7DCCFE307CB7}"/>
              </a:ext>
            </a:extLst>
          </p:cNvPr>
          <p:cNvSpPr>
            <a:spLocks noGrp="1"/>
          </p:cNvSpPr>
          <p:nvPr>
            <p:ph type="dt" sz="half" idx="10"/>
          </p:nvPr>
        </p:nvSpPr>
        <p:spPr/>
        <p:txBody>
          <a:bodyPr/>
          <a:lstStyle/>
          <a:p>
            <a:fld id="{211650A7-53B6-47FF-9969-0E9774F51257}" type="datetimeFigureOut">
              <a:rPr lang="en-US" smtClean="0"/>
              <a:t>2/12/2021</a:t>
            </a:fld>
            <a:endParaRPr lang="en-US"/>
          </a:p>
        </p:txBody>
      </p:sp>
      <p:sp>
        <p:nvSpPr>
          <p:cNvPr id="5" name="Footer Placeholder 4">
            <a:extLst>
              <a:ext uri="{FF2B5EF4-FFF2-40B4-BE49-F238E27FC236}">
                <a16:creationId xmlns:a16="http://schemas.microsoft.com/office/drawing/2014/main" id="{62213323-3523-4405-9EEE-E27152A71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A89481-C8C3-4B64-A4BE-ABB9F020DE53}"/>
              </a:ext>
            </a:extLst>
          </p:cNvPr>
          <p:cNvSpPr>
            <a:spLocks noGrp="1"/>
          </p:cNvSpPr>
          <p:nvPr>
            <p:ph type="sldNum" sz="quarter" idx="12"/>
          </p:nvPr>
        </p:nvSpPr>
        <p:spPr/>
        <p:txBody>
          <a:bodyPr/>
          <a:lstStyle/>
          <a:p>
            <a:fld id="{812AB4F0-1DC6-4BBC-9A01-59E89266826B}" type="slidenum">
              <a:rPr lang="en-US" smtClean="0"/>
              <a:t>‹#›</a:t>
            </a:fld>
            <a:endParaRPr lang="en-US"/>
          </a:p>
        </p:txBody>
      </p:sp>
    </p:spTree>
    <p:extLst>
      <p:ext uri="{BB962C8B-B14F-4D97-AF65-F5344CB8AC3E}">
        <p14:creationId xmlns:p14="http://schemas.microsoft.com/office/powerpoint/2010/main" val="1978131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35804D-D385-4A36-9C07-07234DF97B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E105ED-A851-4228-8C46-1D845C24F6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69BCFC-8914-4BBC-8EF6-44B31A6E2F30}"/>
              </a:ext>
            </a:extLst>
          </p:cNvPr>
          <p:cNvSpPr>
            <a:spLocks noGrp="1"/>
          </p:cNvSpPr>
          <p:nvPr>
            <p:ph type="dt" sz="half" idx="10"/>
          </p:nvPr>
        </p:nvSpPr>
        <p:spPr/>
        <p:txBody>
          <a:bodyPr/>
          <a:lstStyle/>
          <a:p>
            <a:fld id="{211650A7-53B6-47FF-9969-0E9774F51257}" type="datetimeFigureOut">
              <a:rPr lang="en-US" smtClean="0"/>
              <a:t>2/12/2021</a:t>
            </a:fld>
            <a:endParaRPr lang="en-US"/>
          </a:p>
        </p:txBody>
      </p:sp>
      <p:sp>
        <p:nvSpPr>
          <p:cNvPr id="5" name="Footer Placeholder 4">
            <a:extLst>
              <a:ext uri="{FF2B5EF4-FFF2-40B4-BE49-F238E27FC236}">
                <a16:creationId xmlns:a16="http://schemas.microsoft.com/office/drawing/2014/main" id="{797ADA5E-AB5B-4823-9A11-26719205F4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BA8F97-1AAE-41FD-B9E4-3E77A1E6531F}"/>
              </a:ext>
            </a:extLst>
          </p:cNvPr>
          <p:cNvSpPr>
            <a:spLocks noGrp="1"/>
          </p:cNvSpPr>
          <p:nvPr>
            <p:ph type="sldNum" sz="quarter" idx="12"/>
          </p:nvPr>
        </p:nvSpPr>
        <p:spPr/>
        <p:txBody>
          <a:bodyPr/>
          <a:lstStyle/>
          <a:p>
            <a:fld id="{812AB4F0-1DC6-4BBC-9A01-59E89266826B}" type="slidenum">
              <a:rPr lang="en-US" smtClean="0"/>
              <a:t>‹#›</a:t>
            </a:fld>
            <a:endParaRPr lang="en-US"/>
          </a:p>
        </p:txBody>
      </p:sp>
    </p:spTree>
    <p:extLst>
      <p:ext uri="{BB962C8B-B14F-4D97-AF65-F5344CB8AC3E}">
        <p14:creationId xmlns:p14="http://schemas.microsoft.com/office/powerpoint/2010/main" val="1655964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E787-A99B-42E5-8B36-BBE58DC6E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5DE3D4-4590-48E4-B8D1-B53DCD214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082470-25C3-44D4-8A2B-FAF6C29DB574}"/>
              </a:ext>
            </a:extLst>
          </p:cNvPr>
          <p:cNvSpPr>
            <a:spLocks noGrp="1"/>
          </p:cNvSpPr>
          <p:nvPr>
            <p:ph type="dt" sz="half" idx="10"/>
          </p:nvPr>
        </p:nvSpPr>
        <p:spPr/>
        <p:txBody>
          <a:bodyPr/>
          <a:lstStyle/>
          <a:p>
            <a:fld id="{211650A7-53B6-47FF-9969-0E9774F51257}" type="datetimeFigureOut">
              <a:rPr lang="en-US" smtClean="0"/>
              <a:t>2/12/2021</a:t>
            </a:fld>
            <a:endParaRPr lang="en-US"/>
          </a:p>
        </p:txBody>
      </p:sp>
      <p:sp>
        <p:nvSpPr>
          <p:cNvPr id="5" name="Footer Placeholder 4">
            <a:extLst>
              <a:ext uri="{FF2B5EF4-FFF2-40B4-BE49-F238E27FC236}">
                <a16:creationId xmlns:a16="http://schemas.microsoft.com/office/drawing/2014/main" id="{4F9C82EC-9216-4A49-B5FC-1E55D30922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ED087-4CD9-482C-B8CD-668FB14D842A}"/>
              </a:ext>
            </a:extLst>
          </p:cNvPr>
          <p:cNvSpPr>
            <a:spLocks noGrp="1"/>
          </p:cNvSpPr>
          <p:nvPr>
            <p:ph type="sldNum" sz="quarter" idx="12"/>
          </p:nvPr>
        </p:nvSpPr>
        <p:spPr/>
        <p:txBody>
          <a:bodyPr/>
          <a:lstStyle/>
          <a:p>
            <a:fld id="{812AB4F0-1DC6-4BBC-9A01-59E89266826B}" type="slidenum">
              <a:rPr lang="en-US" smtClean="0"/>
              <a:t>‹#›</a:t>
            </a:fld>
            <a:endParaRPr lang="en-US"/>
          </a:p>
        </p:txBody>
      </p:sp>
    </p:spTree>
    <p:extLst>
      <p:ext uri="{BB962C8B-B14F-4D97-AF65-F5344CB8AC3E}">
        <p14:creationId xmlns:p14="http://schemas.microsoft.com/office/powerpoint/2010/main" val="4163498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B9F2C-4F48-461D-9F9F-9431400101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25EC92-7D76-4A5E-B9C6-F5ECC6291A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2D1C3E-B315-49AA-BA3D-E18C908AE08A}"/>
              </a:ext>
            </a:extLst>
          </p:cNvPr>
          <p:cNvSpPr>
            <a:spLocks noGrp="1"/>
          </p:cNvSpPr>
          <p:nvPr>
            <p:ph type="dt" sz="half" idx="10"/>
          </p:nvPr>
        </p:nvSpPr>
        <p:spPr/>
        <p:txBody>
          <a:bodyPr/>
          <a:lstStyle/>
          <a:p>
            <a:fld id="{211650A7-53B6-47FF-9969-0E9774F51257}" type="datetimeFigureOut">
              <a:rPr lang="en-US" smtClean="0"/>
              <a:t>2/12/2021</a:t>
            </a:fld>
            <a:endParaRPr lang="en-US"/>
          </a:p>
        </p:txBody>
      </p:sp>
      <p:sp>
        <p:nvSpPr>
          <p:cNvPr id="5" name="Footer Placeholder 4">
            <a:extLst>
              <a:ext uri="{FF2B5EF4-FFF2-40B4-BE49-F238E27FC236}">
                <a16:creationId xmlns:a16="http://schemas.microsoft.com/office/drawing/2014/main" id="{A0AFD505-C039-453B-A544-0056BB2DCE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F8F3B-138D-4B51-A7C4-6CC04F9E7B76}"/>
              </a:ext>
            </a:extLst>
          </p:cNvPr>
          <p:cNvSpPr>
            <a:spLocks noGrp="1"/>
          </p:cNvSpPr>
          <p:nvPr>
            <p:ph type="sldNum" sz="quarter" idx="12"/>
          </p:nvPr>
        </p:nvSpPr>
        <p:spPr/>
        <p:txBody>
          <a:bodyPr/>
          <a:lstStyle/>
          <a:p>
            <a:fld id="{812AB4F0-1DC6-4BBC-9A01-59E89266826B}" type="slidenum">
              <a:rPr lang="en-US" smtClean="0"/>
              <a:t>‹#›</a:t>
            </a:fld>
            <a:endParaRPr lang="en-US"/>
          </a:p>
        </p:txBody>
      </p:sp>
    </p:spTree>
    <p:extLst>
      <p:ext uri="{BB962C8B-B14F-4D97-AF65-F5344CB8AC3E}">
        <p14:creationId xmlns:p14="http://schemas.microsoft.com/office/powerpoint/2010/main" val="3435575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732A1-10E9-4047-8233-9E4123E73A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1BB1BE-B347-4203-AA0B-FA1AA02D19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57D978-44D2-4830-ACC4-9F32936E9D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1D409B-AD86-421B-BF69-0374402100C4}"/>
              </a:ext>
            </a:extLst>
          </p:cNvPr>
          <p:cNvSpPr>
            <a:spLocks noGrp="1"/>
          </p:cNvSpPr>
          <p:nvPr>
            <p:ph type="dt" sz="half" idx="10"/>
          </p:nvPr>
        </p:nvSpPr>
        <p:spPr/>
        <p:txBody>
          <a:bodyPr/>
          <a:lstStyle/>
          <a:p>
            <a:fld id="{211650A7-53B6-47FF-9969-0E9774F51257}" type="datetimeFigureOut">
              <a:rPr lang="en-US" smtClean="0"/>
              <a:t>2/12/2021</a:t>
            </a:fld>
            <a:endParaRPr lang="en-US"/>
          </a:p>
        </p:txBody>
      </p:sp>
      <p:sp>
        <p:nvSpPr>
          <p:cNvPr id="6" name="Footer Placeholder 5">
            <a:extLst>
              <a:ext uri="{FF2B5EF4-FFF2-40B4-BE49-F238E27FC236}">
                <a16:creationId xmlns:a16="http://schemas.microsoft.com/office/drawing/2014/main" id="{2511E0F1-5BC2-4F76-88DC-CB98A81364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CCACEE-5C31-42E2-87F8-38B24EF6574A}"/>
              </a:ext>
            </a:extLst>
          </p:cNvPr>
          <p:cNvSpPr>
            <a:spLocks noGrp="1"/>
          </p:cNvSpPr>
          <p:nvPr>
            <p:ph type="sldNum" sz="quarter" idx="12"/>
          </p:nvPr>
        </p:nvSpPr>
        <p:spPr/>
        <p:txBody>
          <a:bodyPr/>
          <a:lstStyle/>
          <a:p>
            <a:fld id="{812AB4F0-1DC6-4BBC-9A01-59E89266826B}" type="slidenum">
              <a:rPr lang="en-US" smtClean="0"/>
              <a:t>‹#›</a:t>
            </a:fld>
            <a:endParaRPr lang="en-US"/>
          </a:p>
        </p:txBody>
      </p:sp>
    </p:spTree>
    <p:extLst>
      <p:ext uri="{BB962C8B-B14F-4D97-AF65-F5344CB8AC3E}">
        <p14:creationId xmlns:p14="http://schemas.microsoft.com/office/powerpoint/2010/main" val="2274419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07AD7-0522-449B-8537-DE895E5183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8725E6-D425-4E6C-B049-EE460E9DEE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E9548D-C1D0-4DC2-98E3-3AD2A49AFC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F6258E-EC30-429D-B62A-5C72C94596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223AA7-C13F-4BAB-8CBF-44A09697B9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03400B-D67A-448A-BAB0-4CF43E13BAFC}"/>
              </a:ext>
            </a:extLst>
          </p:cNvPr>
          <p:cNvSpPr>
            <a:spLocks noGrp="1"/>
          </p:cNvSpPr>
          <p:nvPr>
            <p:ph type="dt" sz="half" idx="10"/>
          </p:nvPr>
        </p:nvSpPr>
        <p:spPr/>
        <p:txBody>
          <a:bodyPr/>
          <a:lstStyle/>
          <a:p>
            <a:fld id="{211650A7-53B6-47FF-9969-0E9774F51257}" type="datetimeFigureOut">
              <a:rPr lang="en-US" smtClean="0"/>
              <a:t>2/12/2021</a:t>
            </a:fld>
            <a:endParaRPr lang="en-US"/>
          </a:p>
        </p:txBody>
      </p:sp>
      <p:sp>
        <p:nvSpPr>
          <p:cNvPr id="8" name="Footer Placeholder 7">
            <a:extLst>
              <a:ext uri="{FF2B5EF4-FFF2-40B4-BE49-F238E27FC236}">
                <a16:creationId xmlns:a16="http://schemas.microsoft.com/office/drawing/2014/main" id="{CF91DE6F-2713-4432-B27A-4173DD85431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169873A-45F2-446F-93E2-39476CFA26B6}"/>
              </a:ext>
            </a:extLst>
          </p:cNvPr>
          <p:cNvSpPr>
            <a:spLocks noGrp="1"/>
          </p:cNvSpPr>
          <p:nvPr>
            <p:ph type="sldNum" sz="quarter" idx="12"/>
          </p:nvPr>
        </p:nvSpPr>
        <p:spPr/>
        <p:txBody>
          <a:bodyPr/>
          <a:lstStyle/>
          <a:p>
            <a:fld id="{812AB4F0-1DC6-4BBC-9A01-59E89266826B}" type="slidenum">
              <a:rPr lang="en-US" smtClean="0"/>
              <a:t>‹#›</a:t>
            </a:fld>
            <a:endParaRPr lang="en-US"/>
          </a:p>
        </p:txBody>
      </p:sp>
    </p:spTree>
    <p:extLst>
      <p:ext uri="{BB962C8B-B14F-4D97-AF65-F5344CB8AC3E}">
        <p14:creationId xmlns:p14="http://schemas.microsoft.com/office/powerpoint/2010/main" val="3051804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327DA-24F9-4C61-941A-7F5A94ABB21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1BFD0-7AF9-44C1-8BDE-B570C2042585}"/>
              </a:ext>
            </a:extLst>
          </p:cNvPr>
          <p:cNvSpPr>
            <a:spLocks noGrp="1"/>
          </p:cNvSpPr>
          <p:nvPr>
            <p:ph type="dt" sz="half" idx="10"/>
          </p:nvPr>
        </p:nvSpPr>
        <p:spPr/>
        <p:txBody>
          <a:bodyPr/>
          <a:lstStyle/>
          <a:p>
            <a:fld id="{211650A7-53B6-47FF-9969-0E9774F51257}" type="datetimeFigureOut">
              <a:rPr lang="en-US" smtClean="0"/>
              <a:t>2/12/2021</a:t>
            </a:fld>
            <a:endParaRPr lang="en-US"/>
          </a:p>
        </p:txBody>
      </p:sp>
      <p:sp>
        <p:nvSpPr>
          <p:cNvPr id="4" name="Footer Placeholder 3">
            <a:extLst>
              <a:ext uri="{FF2B5EF4-FFF2-40B4-BE49-F238E27FC236}">
                <a16:creationId xmlns:a16="http://schemas.microsoft.com/office/drawing/2014/main" id="{A2FA40FC-7629-4ED5-AF39-9E39AC23FC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F5B2A3-5297-48C9-91F6-36D538B9E4F8}"/>
              </a:ext>
            </a:extLst>
          </p:cNvPr>
          <p:cNvSpPr>
            <a:spLocks noGrp="1"/>
          </p:cNvSpPr>
          <p:nvPr>
            <p:ph type="sldNum" sz="quarter" idx="12"/>
          </p:nvPr>
        </p:nvSpPr>
        <p:spPr/>
        <p:txBody>
          <a:bodyPr/>
          <a:lstStyle/>
          <a:p>
            <a:fld id="{812AB4F0-1DC6-4BBC-9A01-59E89266826B}" type="slidenum">
              <a:rPr lang="en-US" smtClean="0"/>
              <a:t>‹#›</a:t>
            </a:fld>
            <a:endParaRPr lang="en-US"/>
          </a:p>
        </p:txBody>
      </p:sp>
    </p:spTree>
    <p:extLst>
      <p:ext uri="{BB962C8B-B14F-4D97-AF65-F5344CB8AC3E}">
        <p14:creationId xmlns:p14="http://schemas.microsoft.com/office/powerpoint/2010/main" val="12154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C0CC2E-99EC-403A-A778-9B7771CE0D25}"/>
              </a:ext>
            </a:extLst>
          </p:cNvPr>
          <p:cNvSpPr>
            <a:spLocks noGrp="1"/>
          </p:cNvSpPr>
          <p:nvPr>
            <p:ph type="dt" sz="half" idx="10"/>
          </p:nvPr>
        </p:nvSpPr>
        <p:spPr/>
        <p:txBody>
          <a:bodyPr/>
          <a:lstStyle/>
          <a:p>
            <a:fld id="{211650A7-53B6-47FF-9969-0E9774F51257}" type="datetimeFigureOut">
              <a:rPr lang="en-US" smtClean="0"/>
              <a:t>2/12/2021</a:t>
            </a:fld>
            <a:endParaRPr lang="en-US"/>
          </a:p>
        </p:txBody>
      </p:sp>
      <p:sp>
        <p:nvSpPr>
          <p:cNvPr id="3" name="Footer Placeholder 2">
            <a:extLst>
              <a:ext uri="{FF2B5EF4-FFF2-40B4-BE49-F238E27FC236}">
                <a16:creationId xmlns:a16="http://schemas.microsoft.com/office/drawing/2014/main" id="{50E8A8DD-C3C4-4B52-AC93-58ECA8E4A5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7F74E7E-B552-4DE5-B4B0-EA0937C1E773}"/>
              </a:ext>
            </a:extLst>
          </p:cNvPr>
          <p:cNvSpPr>
            <a:spLocks noGrp="1"/>
          </p:cNvSpPr>
          <p:nvPr>
            <p:ph type="sldNum" sz="quarter" idx="12"/>
          </p:nvPr>
        </p:nvSpPr>
        <p:spPr/>
        <p:txBody>
          <a:bodyPr/>
          <a:lstStyle/>
          <a:p>
            <a:fld id="{812AB4F0-1DC6-4BBC-9A01-59E89266826B}" type="slidenum">
              <a:rPr lang="en-US" smtClean="0"/>
              <a:t>‹#›</a:t>
            </a:fld>
            <a:endParaRPr lang="en-US"/>
          </a:p>
        </p:txBody>
      </p:sp>
    </p:spTree>
    <p:extLst>
      <p:ext uri="{BB962C8B-B14F-4D97-AF65-F5344CB8AC3E}">
        <p14:creationId xmlns:p14="http://schemas.microsoft.com/office/powerpoint/2010/main" val="187922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13DBB-CDAC-461D-B410-F1C804519D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4E05C1-4233-490E-A867-A1B944A4D8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4284DD-F140-4C77-A38E-99B848A741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A84C97-B995-45C6-A7E8-C25BBD6B7540}"/>
              </a:ext>
            </a:extLst>
          </p:cNvPr>
          <p:cNvSpPr>
            <a:spLocks noGrp="1"/>
          </p:cNvSpPr>
          <p:nvPr>
            <p:ph type="dt" sz="half" idx="10"/>
          </p:nvPr>
        </p:nvSpPr>
        <p:spPr/>
        <p:txBody>
          <a:bodyPr/>
          <a:lstStyle/>
          <a:p>
            <a:fld id="{211650A7-53B6-47FF-9969-0E9774F51257}" type="datetimeFigureOut">
              <a:rPr lang="en-US" smtClean="0"/>
              <a:t>2/12/2021</a:t>
            </a:fld>
            <a:endParaRPr lang="en-US"/>
          </a:p>
        </p:txBody>
      </p:sp>
      <p:sp>
        <p:nvSpPr>
          <p:cNvPr id="6" name="Footer Placeholder 5">
            <a:extLst>
              <a:ext uri="{FF2B5EF4-FFF2-40B4-BE49-F238E27FC236}">
                <a16:creationId xmlns:a16="http://schemas.microsoft.com/office/drawing/2014/main" id="{26C714BE-580C-48B9-9482-47CF4A4C4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B7AFE-186E-4FF3-8E8B-8AB9B87F2FB1}"/>
              </a:ext>
            </a:extLst>
          </p:cNvPr>
          <p:cNvSpPr>
            <a:spLocks noGrp="1"/>
          </p:cNvSpPr>
          <p:nvPr>
            <p:ph type="sldNum" sz="quarter" idx="12"/>
          </p:nvPr>
        </p:nvSpPr>
        <p:spPr/>
        <p:txBody>
          <a:bodyPr/>
          <a:lstStyle/>
          <a:p>
            <a:fld id="{812AB4F0-1DC6-4BBC-9A01-59E89266826B}" type="slidenum">
              <a:rPr lang="en-US" smtClean="0"/>
              <a:t>‹#›</a:t>
            </a:fld>
            <a:endParaRPr lang="en-US"/>
          </a:p>
        </p:txBody>
      </p:sp>
    </p:spTree>
    <p:extLst>
      <p:ext uri="{BB962C8B-B14F-4D97-AF65-F5344CB8AC3E}">
        <p14:creationId xmlns:p14="http://schemas.microsoft.com/office/powerpoint/2010/main" val="1545470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CB176-5C4E-4B4B-8974-A74E08739A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62B628-4BC9-45D6-AC9C-086439042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964A476-ABDC-44DC-99C9-9A68AC849A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631A9-E7D3-4D63-9FD9-D55B11EEB654}"/>
              </a:ext>
            </a:extLst>
          </p:cNvPr>
          <p:cNvSpPr>
            <a:spLocks noGrp="1"/>
          </p:cNvSpPr>
          <p:nvPr>
            <p:ph type="dt" sz="half" idx="10"/>
          </p:nvPr>
        </p:nvSpPr>
        <p:spPr/>
        <p:txBody>
          <a:bodyPr/>
          <a:lstStyle/>
          <a:p>
            <a:fld id="{211650A7-53B6-47FF-9969-0E9774F51257}" type="datetimeFigureOut">
              <a:rPr lang="en-US" smtClean="0"/>
              <a:t>2/12/2021</a:t>
            </a:fld>
            <a:endParaRPr lang="en-US"/>
          </a:p>
        </p:txBody>
      </p:sp>
      <p:sp>
        <p:nvSpPr>
          <p:cNvPr id="6" name="Footer Placeholder 5">
            <a:extLst>
              <a:ext uri="{FF2B5EF4-FFF2-40B4-BE49-F238E27FC236}">
                <a16:creationId xmlns:a16="http://schemas.microsoft.com/office/drawing/2014/main" id="{0A32AD45-B45F-4AD0-A1BF-9FE27C63DB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773204-3225-4B62-98EB-2DC3BD85432D}"/>
              </a:ext>
            </a:extLst>
          </p:cNvPr>
          <p:cNvSpPr>
            <a:spLocks noGrp="1"/>
          </p:cNvSpPr>
          <p:nvPr>
            <p:ph type="sldNum" sz="quarter" idx="12"/>
          </p:nvPr>
        </p:nvSpPr>
        <p:spPr/>
        <p:txBody>
          <a:bodyPr/>
          <a:lstStyle/>
          <a:p>
            <a:fld id="{812AB4F0-1DC6-4BBC-9A01-59E89266826B}" type="slidenum">
              <a:rPr lang="en-US" smtClean="0"/>
              <a:t>‹#›</a:t>
            </a:fld>
            <a:endParaRPr lang="en-US"/>
          </a:p>
        </p:txBody>
      </p:sp>
    </p:spTree>
    <p:extLst>
      <p:ext uri="{BB962C8B-B14F-4D97-AF65-F5344CB8AC3E}">
        <p14:creationId xmlns:p14="http://schemas.microsoft.com/office/powerpoint/2010/main" val="25710409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87E23B-32C0-4AF1-8BA7-67945D0F41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C06216-0C1C-4479-B6B1-12B7B57C44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8D0923-044F-49A5-9567-C31097B062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1650A7-53B6-47FF-9969-0E9774F51257}" type="datetimeFigureOut">
              <a:rPr lang="en-US" smtClean="0"/>
              <a:t>2/12/2021</a:t>
            </a:fld>
            <a:endParaRPr lang="en-US"/>
          </a:p>
        </p:txBody>
      </p:sp>
      <p:sp>
        <p:nvSpPr>
          <p:cNvPr id="5" name="Footer Placeholder 4">
            <a:extLst>
              <a:ext uri="{FF2B5EF4-FFF2-40B4-BE49-F238E27FC236}">
                <a16:creationId xmlns:a16="http://schemas.microsoft.com/office/drawing/2014/main" id="{F0248CFE-9799-436E-BD88-70D76D990A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1BA4E5-523D-4E89-AC2A-2F0F9D1AB4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B4F0-1DC6-4BBC-9A01-59E89266826B}" type="slidenum">
              <a:rPr lang="en-US" smtClean="0"/>
              <a:t>‹#›</a:t>
            </a:fld>
            <a:endParaRPr lang="en-US"/>
          </a:p>
        </p:txBody>
      </p:sp>
    </p:spTree>
    <p:extLst>
      <p:ext uri="{BB962C8B-B14F-4D97-AF65-F5344CB8AC3E}">
        <p14:creationId xmlns:p14="http://schemas.microsoft.com/office/powerpoint/2010/main" val="3278888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britannica.com/biography/Solon" TargetMode="External"/><Relationship Id="rId2" Type="http://schemas.openxmlformats.org/officeDocument/2006/relationships/hyperlink" Target="https://www.britannica.com/topic/Law-of-the-" TargetMode="External"/><Relationship Id="rId1" Type="http://schemas.openxmlformats.org/officeDocument/2006/relationships/slideLayout" Target="../slideLayouts/slideLayout2.xml"/><Relationship Id="rId4" Type="http://schemas.openxmlformats.org/officeDocument/2006/relationships/hyperlink" Target="https://digital.library.cornell.edu/catalog/ss:829478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79CDF4-3F12-4345-828C-A4C8D38949CA}"/>
              </a:ext>
            </a:extLst>
          </p:cNvPr>
          <p:cNvSpPr>
            <a:spLocks noGrp="1"/>
          </p:cNvSpPr>
          <p:nvPr>
            <p:ph type="ctrTitle"/>
          </p:nvPr>
        </p:nvSpPr>
        <p:spPr>
          <a:xfrm>
            <a:off x="1285241" y="1008993"/>
            <a:ext cx="9231410" cy="3542045"/>
          </a:xfrm>
        </p:spPr>
        <p:txBody>
          <a:bodyPr anchor="b">
            <a:normAutofit/>
          </a:bodyPr>
          <a:lstStyle/>
          <a:p>
            <a:pPr algn="l"/>
            <a:r>
              <a:rPr lang="en-US" sz="11500" dirty="0"/>
              <a:t>Law Codes</a:t>
            </a:r>
          </a:p>
        </p:txBody>
      </p:sp>
      <p:sp>
        <p:nvSpPr>
          <p:cNvPr id="3" name="Subtitle 2">
            <a:extLst>
              <a:ext uri="{FF2B5EF4-FFF2-40B4-BE49-F238E27FC236}">
                <a16:creationId xmlns:a16="http://schemas.microsoft.com/office/drawing/2014/main" id="{CDD3FF8A-7310-4269-8232-CD06705ACDB8}"/>
              </a:ext>
            </a:extLst>
          </p:cNvPr>
          <p:cNvSpPr>
            <a:spLocks noGrp="1"/>
          </p:cNvSpPr>
          <p:nvPr>
            <p:ph type="subTitle" idx="1"/>
          </p:nvPr>
        </p:nvSpPr>
        <p:spPr>
          <a:xfrm>
            <a:off x="1285241" y="4582814"/>
            <a:ext cx="7132335" cy="1312657"/>
          </a:xfrm>
        </p:spPr>
        <p:txBody>
          <a:bodyPr anchor="t">
            <a:normAutofit/>
          </a:bodyPr>
          <a:lstStyle/>
          <a:p>
            <a:pPr algn="l"/>
            <a:r>
              <a:rPr lang="en-US" dirty="0"/>
              <a:t>By Luke Lattanzi</a:t>
            </a:r>
          </a:p>
        </p:txBody>
      </p:sp>
    </p:spTree>
    <p:extLst>
      <p:ext uri="{BB962C8B-B14F-4D97-AF65-F5344CB8AC3E}">
        <p14:creationId xmlns:p14="http://schemas.microsoft.com/office/powerpoint/2010/main" val="1890436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7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3AC665-6254-4764-998D-2568C4BC0C58}"/>
              </a:ext>
            </a:extLst>
          </p:cNvPr>
          <p:cNvSpPr>
            <a:spLocks noGrp="1"/>
          </p:cNvSpPr>
          <p:nvPr>
            <p:ph type="title"/>
          </p:nvPr>
        </p:nvSpPr>
        <p:spPr>
          <a:xfrm>
            <a:off x="5297762" y="329184"/>
            <a:ext cx="6251110" cy="1783080"/>
          </a:xfrm>
        </p:spPr>
        <p:txBody>
          <a:bodyPr anchor="b">
            <a:normAutofit/>
          </a:bodyPr>
          <a:lstStyle/>
          <a:p>
            <a:r>
              <a:rPr lang="en-US" sz="5400"/>
              <a:t>The Twelve Tables (451-450 B.C.)</a:t>
            </a:r>
          </a:p>
        </p:txBody>
      </p:sp>
      <p:pic>
        <p:nvPicPr>
          <p:cNvPr id="1026" name="Picture 2" descr="Twelve Tables - Wikipedia">
            <a:extLst>
              <a:ext uri="{FF2B5EF4-FFF2-40B4-BE49-F238E27FC236}">
                <a16:creationId xmlns:a16="http://schemas.microsoft.com/office/drawing/2014/main" id="{E946A687-AC4C-42DC-95D1-6500CA388B4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909" b="-2"/>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73"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B651463-3108-40A5-888F-3729E0211F70}"/>
              </a:ext>
            </a:extLst>
          </p:cNvPr>
          <p:cNvSpPr>
            <a:spLocks noGrp="1"/>
          </p:cNvSpPr>
          <p:nvPr>
            <p:ph idx="1"/>
          </p:nvPr>
        </p:nvSpPr>
        <p:spPr>
          <a:xfrm>
            <a:off x="5297762" y="2706624"/>
            <a:ext cx="6251110" cy="3483864"/>
          </a:xfrm>
        </p:spPr>
        <p:txBody>
          <a:bodyPr>
            <a:noAutofit/>
          </a:bodyPr>
          <a:lstStyle/>
          <a:p>
            <a:r>
              <a:rPr lang="en-US" sz="1200" dirty="0"/>
              <a:t>The Roman Twelve Tables are the earliest known codification of Roman law and formed the general basis for all Roman law.</a:t>
            </a:r>
          </a:p>
          <a:p>
            <a:r>
              <a:rPr lang="en-US" sz="1200" dirty="0"/>
              <a:t>Allegedly written by 10 commissioners (decemvirs) at the insistence of the plebeians, who felt that their rights were being violated, largely due to the law beforehand being largely unwritten, which allowed for the patricians to enforce the law on a whim and abuse their power.</a:t>
            </a:r>
            <a:br>
              <a:rPr lang="en-US" sz="1200" dirty="0"/>
            </a:br>
            <a:br>
              <a:rPr lang="en-US" sz="1200" dirty="0"/>
            </a:br>
            <a:r>
              <a:rPr lang="en-US" sz="1200" dirty="0"/>
              <a:t>Significance:</a:t>
            </a:r>
          </a:p>
          <a:p>
            <a:pPr lvl="1"/>
            <a:r>
              <a:rPr lang="en-US" sz="1200" dirty="0"/>
              <a:t>Abolished the use of torture as a means of obtaining evidence from free men</a:t>
            </a:r>
          </a:p>
          <a:p>
            <a:pPr lvl="1"/>
            <a:r>
              <a:rPr lang="en-US" sz="1200" dirty="0"/>
              <a:t>Guaranteed the right to property for free men</a:t>
            </a:r>
          </a:p>
          <a:p>
            <a:pPr lvl="1"/>
            <a:r>
              <a:rPr lang="en-US" sz="1200" dirty="0"/>
              <a:t>Provided for the intervention of the state in civil disputes</a:t>
            </a:r>
          </a:p>
          <a:p>
            <a:pPr lvl="1"/>
            <a:r>
              <a:rPr lang="en-US" sz="1200" dirty="0"/>
              <a:t>Empowered plebeians to better fight against the patricians’ abuse of power</a:t>
            </a:r>
          </a:p>
          <a:p>
            <a:pPr lvl="1"/>
            <a:r>
              <a:rPr lang="en-US" sz="1200" dirty="0"/>
              <a:t>The Twelve Tables fixed in writing the preexisting law of customs passed down from the patricians.</a:t>
            </a:r>
          </a:p>
          <a:p>
            <a:pPr lvl="1"/>
            <a:endParaRPr lang="en-US" sz="1200" dirty="0"/>
          </a:p>
          <a:p>
            <a:pPr marL="457200" lvl="1" indent="0">
              <a:buNone/>
            </a:pPr>
            <a:r>
              <a:rPr lang="en-US" sz="1200" dirty="0"/>
              <a:t>In general – </a:t>
            </a:r>
          </a:p>
          <a:p>
            <a:pPr marL="457200" lvl="1" indent="0">
              <a:buNone/>
            </a:pPr>
            <a:r>
              <a:rPr lang="en-US" sz="1200" dirty="0"/>
              <a:t>	The Twelve Tables are significant because they established in principle the equality 	of all free citizens before the law in Rome.</a:t>
            </a:r>
          </a:p>
        </p:txBody>
      </p:sp>
    </p:spTree>
    <p:extLst>
      <p:ext uri="{BB962C8B-B14F-4D97-AF65-F5344CB8AC3E}">
        <p14:creationId xmlns:p14="http://schemas.microsoft.com/office/powerpoint/2010/main" val="4093254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6EF7F2-A10B-4461-8F8F-CEC35F052BD4}"/>
              </a:ext>
            </a:extLst>
          </p:cNvPr>
          <p:cNvSpPr>
            <a:spLocks noGrp="1"/>
          </p:cNvSpPr>
          <p:nvPr>
            <p:ph type="title"/>
          </p:nvPr>
        </p:nvSpPr>
        <p:spPr>
          <a:xfrm>
            <a:off x="5297762" y="329184"/>
            <a:ext cx="6251110" cy="1783080"/>
          </a:xfrm>
        </p:spPr>
        <p:txBody>
          <a:bodyPr anchor="b">
            <a:normAutofit/>
          </a:bodyPr>
          <a:lstStyle/>
          <a:p>
            <a:r>
              <a:rPr lang="en-US" sz="4200"/>
              <a:t>The Laws of Solon and How They Transformed Athens</a:t>
            </a:r>
          </a:p>
        </p:txBody>
      </p:sp>
      <p:pic>
        <p:nvPicPr>
          <p:cNvPr id="5" name="Content Placeholder 4">
            <a:extLst>
              <a:ext uri="{FF2B5EF4-FFF2-40B4-BE49-F238E27FC236}">
                <a16:creationId xmlns:a16="http://schemas.microsoft.com/office/drawing/2014/main" id="{F566A5D1-2E5E-43CC-AAC0-C00E4F9C20FA}"/>
              </a:ext>
            </a:extLst>
          </p:cNvPr>
          <p:cNvPicPr>
            <a:picLocks noChangeAspect="1"/>
          </p:cNvPicPr>
          <p:nvPr/>
        </p:nvPicPr>
        <p:blipFill rotWithShape="1">
          <a:blip r:embed="rId2">
            <a:extLst>
              <a:ext uri="{28A0092B-C50C-407E-A947-70E740481C1C}">
                <a14:useLocalDpi xmlns:a14="http://schemas.microsoft.com/office/drawing/2010/main" val="0"/>
              </a:ext>
            </a:extLst>
          </a:blip>
          <a:srcRect r="2286"/>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5"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8">
            <a:extLst>
              <a:ext uri="{FF2B5EF4-FFF2-40B4-BE49-F238E27FC236}">
                <a16:creationId xmlns:a16="http://schemas.microsoft.com/office/drawing/2014/main" id="{29DD09C5-EBC0-4CA9-BC35-4AD339C33FDC}"/>
              </a:ext>
            </a:extLst>
          </p:cNvPr>
          <p:cNvSpPr>
            <a:spLocks noGrp="1"/>
          </p:cNvSpPr>
          <p:nvPr>
            <p:ph idx="1"/>
          </p:nvPr>
        </p:nvSpPr>
        <p:spPr>
          <a:xfrm>
            <a:off x="5297762" y="2706624"/>
            <a:ext cx="6251110" cy="3483864"/>
          </a:xfrm>
        </p:spPr>
        <p:txBody>
          <a:bodyPr>
            <a:normAutofit/>
          </a:bodyPr>
          <a:lstStyle/>
          <a:p>
            <a:pPr marL="0" indent="0">
              <a:buNone/>
            </a:pPr>
            <a:r>
              <a:rPr lang="en-US" sz="3200" dirty="0"/>
              <a:t>Who was Solon?</a:t>
            </a:r>
          </a:p>
          <a:p>
            <a:r>
              <a:rPr lang="en-US" sz="1800" dirty="0"/>
              <a:t>Solon was an Athenian lawgiver </a:t>
            </a:r>
            <a:r>
              <a:rPr lang="en-US" sz="1800"/>
              <a:t>and poet </a:t>
            </a:r>
            <a:r>
              <a:rPr lang="en-US" sz="1800" dirty="0"/>
              <a:t>who is known for reforming Athenian society – which was previously dominated by aristocracy – and abolished the political monopoly on the eupatridae (Athenian nobility).</a:t>
            </a:r>
          </a:p>
          <a:p>
            <a:pPr marL="0" indent="0">
              <a:buNone/>
            </a:pPr>
            <a:r>
              <a:rPr lang="en-US" sz="3200" dirty="0"/>
              <a:t>Solon’s Laws</a:t>
            </a:r>
          </a:p>
          <a:p>
            <a:r>
              <a:rPr lang="en-US" sz="1800" dirty="0"/>
              <a:t>Solon instituted a new code of laws for Athens, which ended the rule of Draco’s Law Codes, which were shockingly cruel in many respects (hence the term </a:t>
            </a:r>
            <a:r>
              <a:rPr lang="en-US" sz="1800" i="1" dirty="0"/>
              <a:t>draconian</a:t>
            </a:r>
            <a:r>
              <a:rPr lang="en-US" sz="1800" dirty="0"/>
              <a:t>). Solon however, left the homicide law from Draco unchanged.</a:t>
            </a:r>
          </a:p>
          <a:p>
            <a:endParaRPr lang="en-US" sz="1800" dirty="0"/>
          </a:p>
        </p:txBody>
      </p:sp>
    </p:spTree>
    <p:extLst>
      <p:ext uri="{BB962C8B-B14F-4D97-AF65-F5344CB8AC3E}">
        <p14:creationId xmlns:p14="http://schemas.microsoft.com/office/powerpoint/2010/main" val="351517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C9336-D1E1-44BE-AEEA-61627D492D47}"/>
              </a:ext>
            </a:extLst>
          </p:cNvPr>
          <p:cNvSpPr>
            <a:spLocks noGrp="1"/>
          </p:cNvSpPr>
          <p:nvPr>
            <p:ph type="title"/>
          </p:nvPr>
        </p:nvSpPr>
        <p:spPr>
          <a:xfrm>
            <a:off x="841248" y="548640"/>
            <a:ext cx="3600860" cy="5431536"/>
          </a:xfrm>
        </p:spPr>
        <p:txBody>
          <a:bodyPr>
            <a:normAutofit/>
          </a:bodyPr>
          <a:lstStyle/>
          <a:p>
            <a:r>
              <a:rPr lang="en-US" sz="5400" dirty="0"/>
              <a:t>What Solon’s Laws Changed</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25E0D2A-409A-427A-81C3-121828598845}"/>
              </a:ext>
            </a:extLst>
          </p:cNvPr>
          <p:cNvSpPr>
            <a:spLocks noGrp="1"/>
          </p:cNvSpPr>
          <p:nvPr>
            <p:ph idx="1"/>
          </p:nvPr>
        </p:nvSpPr>
        <p:spPr>
          <a:xfrm>
            <a:off x="5126418" y="552091"/>
            <a:ext cx="6224335" cy="5431536"/>
          </a:xfrm>
        </p:spPr>
        <p:txBody>
          <a:bodyPr anchor="ctr">
            <a:normAutofit/>
          </a:bodyPr>
          <a:lstStyle/>
          <a:p>
            <a:r>
              <a:rPr lang="en-US" sz="2200" dirty="0"/>
              <a:t>Unlike the previous laws of Draco, citizens could no longer be enslaved to pay their debts</a:t>
            </a:r>
          </a:p>
          <a:p>
            <a:r>
              <a:rPr lang="en-US" sz="2200" dirty="0"/>
              <a:t>Forgave all debts previously incurred by citizens to the aristocracy</a:t>
            </a:r>
          </a:p>
          <a:p>
            <a:r>
              <a:rPr lang="en-US" sz="2200" dirty="0"/>
              <a:t>Redeemed all land previously forfeited by citizens to the aristocracy</a:t>
            </a:r>
          </a:p>
          <a:p>
            <a:r>
              <a:rPr lang="en-US" sz="2200" dirty="0"/>
              <a:t>These changes became known as the “shaking off of burdens”. </a:t>
            </a:r>
            <a:br>
              <a:rPr lang="en-US" sz="2200" dirty="0"/>
            </a:br>
            <a:br>
              <a:rPr lang="en-US" sz="2200" dirty="0"/>
            </a:br>
            <a:r>
              <a:rPr lang="en-US" sz="2200" dirty="0"/>
              <a:t>In general – </a:t>
            </a:r>
            <a:endParaRPr lang="en-US" sz="1800" dirty="0"/>
          </a:p>
          <a:p>
            <a:pPr marL="0" indent="0">
              <a:buNone/>
            </a:pPr>
            <a:r>
              <a:rPr lang="en-US" sz="1800" dirty="0"/>
              <a:t>	Solon’s laws, though being eventually heavily modified, 	served as the sole foundation of Athenian law until the 	end of the 5</a:t>
            </a:r>
            <a:r>
              <a:rPr lang="en-US" sz="1800" baseline="30000" dirty="0"/>
              <a:t>th</a:t>
            </a:r>
            <a:r>
              <a:rPr lang="en-US" sz="1800" dirty="0"/>
              <a:t> Century, and parts of Solon’s Code 	remained in effect throughout future codifications.</a:t>
            </a:r>
            <a:endParaRPr lang="en-US" sz="2200" dirty="0"/>
          </a:p>
        </p:txBody>
      </p:sp>
    </p:spTree>
    <p:extLst>
      <p:ext uri="{BB962C8B-B14F-4D97-AF65-F5344CB8AC3E}">
        <p14:creationId xmlns:p14="http://schemas.microsoft.com/office/powerpoint/2010/main" val="2012688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22">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building, stone, arch, cement&#10;&#10;Description automatically generated">
            <a:extLst>
              <a:ext uri="{FF2B5EF4-FFF2-40B4-BE49-F238E27FC236}">
                <a16:creationId xmlns:a16="http://schemas.microsoft.com/office/drawing/2014/main" id="{DA95C0E7-1375-4574-AB3B-706AEB2F56DA}"/>
              </a:ext>
            </a:extLst>
          </p:cNvPr>
          <p:cNvPicPr>
            <a:picLocks noChangeAspect="1"/>
          </p:cNvPicPr>
          <p:nvPr/>
        </p:nvPicPr>
        <p:blipFill rotWithShape="1">
          <a:blip r:embed="rId2">
            <a:extLst>
              <a:ext uri="{28A0092B-C50C-407E-A947-70E740481C1C}">
                <a14:useLocalDpi xmlns:a14="http://schemas.microsoft.com/office/drawing/2010/main" val="0"/>
              </a:ext>
            </a:extLst>
          </a:blip>
          <a:srcRect l="23298" b="9091"/>
          <a:stretch/>
        </p:blipFill>
        <p:spPr>
          <a:xfrm>
            <a:off x="3924300" y="10"/>
            <a:ext cx="8267699" cy="6857990"/>
          </a:xfrm>
          <a:prstGeom prst="rect">
            <a:avLst/>
          </a:prstGeom>
        </p:spPr>
      </p:pic>
      <p:sp>
        <p:nvSpPr>
          <p:cNvPr id="32" name="Rectangle 24">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66C6E4-5FDA-4F4D-9024-F9ACB9DDE4DB}"/>
              </a:ext>
            </a:extLst>
          </p:cNvPr>
          <p:cNvSpPr>
            <a:spLocks noGrp="1"/>
          </p:cNvSpPr>
          <p:nvPr>
            <p:ph type="title"/>
          </p:nvPr>
        </p:nvSpPr>
        <p:spPr>
          <a:xfrm>
            <a:off x="371094" y="1161288"/>
            <a:ext cx="3438144" cy="1124712"/>
          </a:xfrm>
        </p:spPr>
        <p:txBody>
          <a:bodyPr anchor="b">
            <a:normAutofit/>
          </a:bodyPr>
          <a:lstStyle/>
          <a:p>
            <a:r>
              <a:rPr lang="en-US" sz="2800" dirty="0"/>
              <a:t>The Law Code of Gortyn</a:t>
            </a:r>
          </a:p>
        </p:txBody>
      </p:sp>
      <p:sp>
        <p:nvSpPr>
          <p:cNvPr id="33" name="Rectangle 26">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28">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Content Placeholder 8">
            <a:extLst>
              <a:ext uri="{FF2B5EF4-FFF2-40B4-BE49-F238E27FC236}">
                <a16:creationId xmlns:a16="http://schemas.microsoft.com/office/drawing/2014/main" id="{C1F17BE0-F61F-4C8D-8B4C-ECCFAD21A5D1}"/>
              </a:ext>
            </a:extLst>
          </p:cNvPr>
          <p:cNvSpPr>
            <a:spLocks noGrp="1"/>
          </p:cNvSpPr>
          <p:nvPr>
            <p:ph idx="1"/>
          </p:nvPr>
        </p:nvSpPr>
        <p:spPr>
          <a:xfrm>
            <a:off x="371093" y="2718053"/>
            <a:ext cx="4496182" cy="3882772"/>
          </a:xfrm>
        </p:spPr>
        <p:txBody>
          <a:bodyPr anchor="t">
            <a:normAutofit fontScale="62500" lnSpcReduction="20000"/>
          </a:bodyPr>
          <a:lstStyle/>
          <a:p>
            <a:pPr marL="0" indent="0">
              <a:buNone/>
            </a:pPr>
            <a:r>
              <a:rPr lang="en-US" sz="2300" dirty="0"/>
              <a:t>Gortyn was a Greek city on the island of Crete, which codified its own code of law. The code regulated things such as:</a:t>
            </a:r>
          </a:p>
          <a:p>
            <a:r>
              <a:rPr lang="en-US" sz="2300" dirty="0"/>
              <a:t>Property</a:t>
            </a:r>
          </a:p>
          <a:p>
            <a:r>
              <a:rPr lang="en-US" sz="2300" dirty="0"/>
              <a:t>Inheritance</a:t>
            </a:r>
          </a:p>
          <a:p>
            <a:r>
              <a:rPr lang="en-US" sz="2300" dirty="0"/>
              <a:t>Rape</a:t>
            </a:r>
          </a:p>
          <a:p>
            <a:r>
              <a:rPr lang="en-US" sz="2300" dirty="0"/>
              <a:t>Adultery</a:t>
            </a:r>
          </a:p>
          <a:p>
            <a:r>
              <a:rPr lang="en-US" sz="2300" dirty="0"/>
              <a:t>Slavery</a:t>
            </a:r>
          </a:p>
          <a:p>
            <a:r>
              <a:rPr lang="en-US" sz="2300" dirty="0"/>
              <a:t>Adoption</a:t>
            </a:r>
          </a:p>
          <a:p>
            <a:r>
              <a:rPr lang="en-US" sz="2300" dirty="0"/>
              <a:t>Marriage</a:t>
            </a:r>
          </a:p>
          <a:p>
            <a:r>
              <a:rPr lang="en-US" sz="2300" dirty="0"/>
              <a:t>Children of unwed mothers</a:t>
            </a:r>
          </a:p>
          <a:p>
            <a:pPr marL="0" indent="0">
              <a:buNone/>
            </a:pPr>
            <a:r>
              <a:rPr lang="en-US" sz="2300" dirty="0"/>
              <a:t>And many more</a:t>
            </a:r>
          </a:p>
          <a:p>
            <a:pPr marL="0" indent="0">
              <a:buNone/>
            </a:pPr>
            <a:r>
              <a:rPr lang="en-US" sz="2300" dirty="0"/>
              <a:t>The Gortyn Code, unlike Solon’s laws or the Twelve Tables, is the only code to still exist in physical form, and still sits in the ancient site of Gortyn.</a:t>
            </a:r>
          </a:p>
          <a:p>
            <a:endParaRPr lang="en-US" sz="1800" dirty="0"/>
          </a:p>
        </p:txBody>
      </p:sp>
    </p:spTree>
    <p:extLst>
      <p:ext uri="{BB962C8B-B14F-4D97-AF65-F5344CB8AC3E}">
        <p14:creationId xmlns:p14="http://schemas.microsoft.com/office/powerpoint/2010/main" val="163409857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F7A32-A512-4ECE-9730-92A9E49CD294}"/>
              </a:ext>
            </a:extLst>
          </p:cNvPr>
          <p:cNvSpPr>
            <a:spLocks noGrp="1"/>
          </p:cNvSpPr>
          <p:nvPr>
            <p:ph type="title"/>
          </p:nvPr>
        </p:nvSpPr>
        <p:spPr/>
        <p:txBody>
          <a:bodyPr/>
          <a:lstStyle/>
          <a:p>
            <a:r>
              <a:rPr lang="en-US" dirty="0"/>
              <a:t>Bibliography</a:t>
            </a:r>
          </a:p>
        </p:txBody>
      </p:sp>
      <p:sp>
        <p:nvSpPr>
          <p:cNvPr id="3" name="Content Placeholder 2">
            <a:extLst>
              <a:ext uri="{FF2B5EF4-FFF2-40B4-BE49-F238E27FC236}">
                <a16:creationId xmlns:a16="http://schemas.microsoft.com/office/drawing/2014/main" id="{F132B9FE-4299-4412-BCB9-AA018B2E9275}"/>
              </a:ext>
            </a:extLst>
          </p:cNvPr>
          <p:cNvSpPr>
            <a:spLocks noGrp="1"/>
          </p:cNvSpPr>
          <p:nvPr>
            <p:ph idx="1"/>
          </p:nvPr>
        </p:nvSpPr>
        <p:spPr/>
        <p:txBody>
          <a:bodyPr/>
          <a:lstStyle/>
          <a:p>
            <a:pPr marL="0" indent="0">
              <a:buNone/>
            </a:pPr>
            <a:r>
              <a:rPr lang="en-US" sz="20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Britannica, T. Editors of </a:t>
            </a:r>
            <a:r>
              <a:rPr lang="en-US" sz="2000" b="0" i="0" dirty="0" err="1">
                <a:solidFill>
                  <a:srgbClr val="1A1A1A"/>
                </a:solidFill>
                <a:effectLst/>
                <a:latin typeface="Open Sans" panose="020B0606030504020204" pitchFamily="34" charset="0"/>
                <a:ea typeface="Open Sans" panose="020B0606030504020204" pitchFamily="34" charset="0"/>
                <a:cs typeface="Open Sans" panose="020B0606030504020204" pitchFamily="34" charset="0"/>
              </a:rPr>
              <a:t>Encyclopaedia</a:t>
            </a:r>
            <a:r>
              <a:rPr lang="en-US" sz="20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 "Law of the Twelve Tables." </a:t>
            </a:r>
            <a:r>
              <a:rPr lang="en-US" sz="2000" b="0" i="1"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Encyclopedia 	Britannica</a:t>
            </a:r>
            <a:r>
              <a:rPr lang="en-US" sz="20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 March 29, 2018. </a:t>
            </a:r>
            <a:r>
              <a:rPr lang="en-US" sz="2000" dirty="0">
                <a:solidFill>
                  <a:srgbClr val="1A1A1A"/>
                </a:solidFill>
                <a:latin typeface="Open Sans" panose="020B0606030504020204" pitchFamily="34" charset="0"/>
                <a:ea typeface="Open Sans" panose="020B0606030504020204" pitchFamily="34" charset="0"/>
                <a:cs typeface="Open Sans" panose="020B0606030504020204" pitchFamily="34" charset="0"/>
                <a:hlinkClick r:id="rId2"/>
              </a:rPr>
              <a:t>https://www.britannica.com/topic/Law-of-the-</a:t>
            </a:r>
            <a:r>
              <a:rPr lang="en-US" sz="2000" dirty="0">
                <a:solidFill>
                  <a:srgbClr val="1A1A1A"/>
                </a:solidFill>
                <a:latin typeface="Open Sans" panose="020B0606030504020204" pitchFamily="34" charset="0"/>
                <a:ea typeface="Open Sans" panose="020B0606030504020204" pitchFamily="34" charset="0"/>
                <a:cs typeface="Open Sans" panose="020B0606030504020204" pitchFamily="34" charset="0"/>
              </a:rPr>
              <a:t>	</a:t>
            </a:r>
            <a:r>
              <a:rPr lang="en-US" sz="20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Twelve-Tables.</a:t>
            </a:r>
          </a:p>
          <a:p>
            <a:pPr marL="0" indent="0">
              <a:buNone/>
            </a:pPr>
            <a:r>
              <a:rPr lang="it-IT" sz="20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Cadoux, T. John. "Solon." </a:t>
            </a:r>
            <a:r>
              <a:rPr lang="it-IT" sz="2000" b="0" i="1"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Encyclopedia Britannica</a:t>
            </a:r>
            <a:r>
              <a:rPr lang="it-IT" sz="20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 April 13, 2020. 	</a:t>
            </a:r>
            <a:r>
              <a:rPr lang="it-IT" sz="20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hlinkClick r:id="rId3"/>
              </a:rPr>
              <a:t>https://www.britannica.com/biography/Solon</a:t>
            </a:r>
            <a:r>
              <a:rPr lang="it-IT" sz="2000" b="0" i="0" dirty="0">
                <a:solidFill>
                  <a:srgbClr val="1A1A1A"/>
                </a:solidFill>
                <a:effectLst/>
                <a:latin typeface="Open Sans" panose="020B0606030504020204" pitchFamily="34" charset="0"/>
                <a:ea typeface="Open Sans" panose="020B0606030504020204" pitchFamily="34" charset="0"/>
                <a:cs typeface="Open Sans" panose="020B0606030504020204" pitchFamily="34" charset="0"/>
              </a:rPr>
              <a:t>. </a:t>
            </a:r>
          </a:p>
          <a:p>
            <a:pPr marL="0" indent="0">
              <a:buNone/>
            </a:pPr>
            <a:r>
              <a:rPr lang="en-US" sz="2000" dirty="0">
                <a:effectLst/>
                <a:latin typeface="Open Sans" panose="020B0606030504020204" pitchFamily="34" charset="0"/>
                <a:ea typeface="Open Sans" panose="020B0606030504020204" pitchFamily="34" charset="0"/>
                <a:cs typeface="Open Sans" panose="020B0606030504020204" pitchFamily="34" charset="0"/>
              </a:rPr>
              <a:t>Library, Cornell University. “The Law Code of Gortyn - Cornell University Library Digital 	Collections.” The Law Code of Gortyn - Cornell University Library Digital 	Collections: Cornell Cast Collection. Accessed February 12, 2021. 	</a:t>
            </a:r>
            <a:r>
              <a:rPr lang="en-US" sz="2000" dirty="0">
                <a:effectLst/>
                <a:latin typeface="Open Sans" panose="020B0606030504020204" pitchFamily="34" charset="0"/>
                <a:ea typeface="Open Sans" panose="020B0606030504020204" pitchFamily="34" charset="0"/>
                <a:cs typeface="Open Sans" panose="020B0606030504020204" pitchFamily="34" charset="0"/>
                <a:hlinkClick r:id="rId4"/>
              </a:rPr>
              <a:t>https://digital.library.cornell.edu/catalog/ss:8294784</a:t>
            </a:r>
            <a:r>
              <a:rPr lang="en-US" sz="2000" dirty="0">
                <a:effectLst/>
                <a:latin typeface="Open Sans" panose="020B0606030504020204" pitchFamily="34" charset="0"/>
                <a:ea typeface="Open Sans" panose="020B0606030504020204" pitchFamily="34" charset="0"/>
                <a:cs typeface="Open Sans" panose="020B0606030504020204" pitchFamily="34" charset="0"/>
              </a:rPr>
              <a:t>.  </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0" indent="0">
              <a:buNone/>
            </a:pPr>
            <a:r>
              <a:rPr lang="en-US" sz="2000" b="0" i="0" dirty="0">
                <a:solidFill>
                  <a:srgbClr val="000000"/>
                </a:solidFill>
                <a:effectLst/>
                <a:latin typeface="Open Sans" panose="020B0606030504020204" pitchFamily="34" charset="0"/>
              </a:rPr>
              <a:t>Schultz, C., Ward, A., </a:t>
            </a:r>
            <a:r>
              <a:rPr lang="en-US" sz="2000" b="0" i="0" dirty="0" err="1">
                <a:solidFill>
                  <a:srgbClr val="000000"/>
                </a:solidFill>
                <a:effectLst/>
                <a:latin typeface="Open Sans" panose="020B0606030504020204" pitchFamily="34" charset="0"/>
              </a:rPr>
              <a:t>Heichelheim</a:t>
            </a:r>
            <a:r>
              <a:rPr lang="en-US" sz="2000" b="0" i="0" dirty="0">
                <a:solidFill>
                  <a:srgbClr val="000000"/>
                </a:solidFill>
                <a:effectLst/>
                <a:latin typeface="Open Sans" panose="020B0606030504020204" pitchFamily="34" charset="0"/>
              </a:rPr>
              <a:t>, F. and Yeo, C., 2019. </a:t>
            </a:r>
            <a:r>
              <a:rPr lang="en-US" sz="2000" b="0" i="1" dirty="0">
                <a:solidFill>
                  <a:srgbClr val="000000"/>
                </a:solidFill>
                <a:effectLst/>
                <a:latin typeface="Open Sans" panose="020B0606030504020204" pitchFamily="34" charset="0"/>
              </a:rPr>
              <a:t>History of the Roman People</a:t>
            </a:r>
            <a:r>
              <a:rPr lang="en-US" sz="2000" b="0" i="0" dirty="0">
                <a:solidFill>
                  <a:srgbClr val="000000"/>
                </a:solidFill>
                <a:effectLst/>
                <a:latin typeface="Open Sans" panose="020B0606030504020204" pitchFamily="34" charset="0"/>
              </a:rPr>
              <a:t>. 	Routledge. </a:t>
            </a:r>
          </a:p>
        </p:txBody>
      </p:sp>
    </p:spTree>
    <p:extLst>
      <p:ext uri="{BB962C8B-B14F-4D97-AF65-F5344CB8AC3E}">
        <p14:creationId xmlns:p14="http://schemas.microsoft.com/office/powerpoint/2010/main" val="2532045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605</Words>
  <Application>Microsoft Office PowerPoint</Application>
  <PresentationFormat>Widescreen</PresentationFormat>
  <Paragraphs>42</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Open Sans</vt:lpstr>
      <vt:lpstr>Office Theme</vt:lpstr>
      <vt:lpstr>Law Codes</vt:lpstr>
      <vt:lpstr>The Twelve Tables (451-450 B.C.)</vt:lpstr>
      <vt:lpstr>The Laws of Solon and How They Transformed Athens</vt:lpstr>
      <vt:lpstr>What Solon’s Laws Changed</vt:lpstr>
      <vt:lpstr>The Law Code of Gortyn</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Law Codes</dc:title>
  <dc:creator>lukelattanzi26@gmail.com</dc:creator>
  <cp:lastModifiedBy>lukelattanzi26@gmail.com</cp:lastModifiedBy>
  <cp:revision>2</cp:revision>
  <dcterms:created xsi:type="dcterms:W3CDTF">2021-02-12T01:36:48Z</dcterms:created>
  <dcterms:modified xsi:type="dcterms:W3CDTF">2021-02-12T20:25:08Z</dcterms:modified>
</cp:coreProperties>
</file>