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04e1ff6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04e1ff6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04e1ff6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04e1ff6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04e1ff66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04e1ff66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04e1ff6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04e1ff6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04e1ff6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04e1ff6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04e1ff6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04e1ff6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4e1ff6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04e1ff6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5.jpg"/><Relationship Id="rId5" Type="http://schemas.openxmlformats.org/officeDocument/2006/relationships/image" Target="../media/image12.jpg"/><Relationship Id="rId6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2.jpg"/><Relationship Id="rId7" Type="http://schemas.openxmlformats.org/officeDocument/2006/relationships/image" Target="../media/image6.jpg"/><Relationship Id="rId8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Roman Armor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 Navarro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Roman Armor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-Little more than a Bronze breastplate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-Bronze Pot-Type or Greek Influenced Helmet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56" y="2571750"/>
            <a:ext cx="171197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332" y="2571751"/>
            <a:ext cx="1833488" cy="257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762" y="0"/>
            <a:ext cx="294722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3095" y="2571749"/>
            <a:ext cx="2002375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Helmets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Predominantly</a:t>
            </a:r>
            <a:r>
              <a:rPr lang="en"/>
              <a:t> made of bronze until </a:t>
            </a:r>
            <a:r>
              <a:rPr lang="en"/>
              <a:t>Imperial</a:t>
            </a:r>
            <a:r>
              <a:rPr lang="en"/>
              <a:t> times								-Some can stay in service for over 2 centuries								-Bronze available to Romans was brittle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Evolved</a:t>
            </a:r>
            <a:r>
              <a:rPr lang="en"/>
              <a:t> off of Italian Pot-Type later </a:t>
            </a:r>
            <a:r>
              <a:rPr lang="en"/>
              <a:t>incorporating</a:t>
            </a:r>
            <a:r>
              <a:rPr lang="en"/>
              <a:t>:								-Gaulic, Persian, and Germanic influences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-Two methods of manufacture													-Forging ie. beating into shape (Iron &amp; Bronze)								-Spinning: use tool to roll into shape (Bronze)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-After 3rd century, newer mold helmets,											-Heavy </a:t>
            </a:r>
            <a:r>
              <a:rPr lang="en"/>
              <a:t>Cavalry</a:t>
            </a:r>
            <a:r>
              <a:rPr lang="en"/>
              <a:t> helmets used by infantry										-Cheap Ridge </a:t>
            </a:r>
            <a:r>
              <a:rPr lang="en"/>
              <a:t>type</a:t>
            </a:r>
            <a:r>
              <a:rPr lang="en"/>
              <a:t> </a:t>
            </a:r>
            <a:r>
              <a:rPr lang="en"/>
              <a:t>helmets</a:t>
            </a:r>
            <a:r>
              <a:rPr lang="en"/>
              <a:t> became norm.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947" y="576237"/>
            <a:ext cx="3331053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4890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900" y="0"/>
            <a:ext cx="25717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13843" l="0" r="0" t="13901"/>
          <a:stretch/>
        </p:blipFill>
        <p:spPr>
          <a:xfrm>
            <a:off x="2542325" y="2571738"/>
            <a:ext cx="2542329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0650" y="14713"/>
            <a:ext cx="2542325" cy="254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571761"/>
            <a:ext cx="2542324" cy="25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4650" y="2557024"/>
            <a:ext cx="2201988" cy="25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7286625" y="232050"/>
            <a:ext cx="18573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From left to Right: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Montefortino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-3rd-1st Century BC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Coolus Pattern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-1st Century BC &amp; AD, </a:t>
            </a:r>
            <a:r>
              <a:rPr lang="en">
                <a:solidFill>
                  <a:schemeClr val="lt2"/>
                </a:solidFill>
              </a:rPr>
              <a:t>Caesar</a:t>
            </a:r>
            <a:r>
              <a:rPr lang="en">
                <a:solidFill>
                  <a:schemeClr val="lt2"/>
                </a:solidFill>
              </a:rPr>
              <a:t>’s Helmet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Imperial </a:t>
            </a:r>
            <a:r>
              <a:rPr lang="en">
                <a:solidFill>
                  <a:schemeClr val="lt2"/>
                </a:solidFill>
              </a:rPr>
              <a:t>Gallic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1st-2nd Century AD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Imperial</a:t>
            </a:r>
            <a:r>
              <a:rPr lang="en">
                <a:solidFill>
                  <a:schemeClr val="lt2"/>
                </a:solidFill>
              </a:rPr>
              <a:t> Italic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1st-3rd Century AD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Heddernheim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3rd Century AD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Ridge Type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3rd Century AD+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Lorica Hamata-Mail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</a:t>
            </a:r>
            <a:r>
              <a:rPr lang="en"/>
              <a:t>: 10-15kg (22-33lbs)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-Most Popular																-Easy to maintain															-Comfortable to wear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-Expensive to make															-Iron/Copper wire 1mm thick												-Rings about 7mm </a:t>
            </a:r>
            <a:r>
              <a:rPr lang="en"/>
              <a:t>diameter											</a:t>
            </a:r>
            <a:r>
              <a:rPr lang="en"/>
              <a:t>	-Alternating punched and </a:t>
            </a:r>
            <a:r>
              <a:rPr lang="en"/>
              <a:t>riveted</a:t>
            </a:r>
            <a:r>
              <a:rPr lang="en"/>
              <a:t> rings										-Each ring connected to 4 others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-Downsides																	-Takes full force of impact													-Can be penetrated by arrows at close range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409" y="0"/>
            <a:ext cx="341058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0" l="14183" r="17130" t="17307"/>
          <a:stretch/>
        </p:blipFill>
        <p:spPr>
          <a:xfrm>
            <a:off x="3484800" y="0"/>
            <a:ext cx="2660050" cy="212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Lorica </a:t>
            </a:r>
            <a:r>
              <a:rPr lang="en"/>
              <a:t>Squamata-Scale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-Oldest form of metal armor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-Small overlapping sheets of metal sewn to fabric									-Only a few cm wide and </a:t>
            </a:r>
            <a:r>
              <a:rPr lang="en"/>
              <a:t>extremely</a:t>
            </a:r>
            <a:r>
              <a:rPr lang="en"/>
              <a:t> thin										-Copper alloy or Iron composition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-Cheap &amp; easy to produce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-Damaged easily, but easy to </a:t>
            </a:r>
            <a:r>
              <a:rPr lang="en"/>
              <a:t>repair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-Popular with </a:t>
            </a:r>
            <a:r>
              <a:rPr lang="en"/>
              <a:t>Cavalry															 -Prefered for horse barding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-Some varieties vulnerable to upwards thrust										-One variety (Lorica Plumata?) used mail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797" y="0"/>
            <a:ext cx="34162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Lorica Segmentata-Laminar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-Most Iconic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-Good Shoulder Protection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-Used mostly during the Principate												-</a:t>
            </a:r>
            <a:r>
              <a:rPr lang="en"/>
              <a:t>Disappears</a:t>
            </a:r>
            <a:r>
              <a:rPr lang="en"/>
              <a:t> after 3rd century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-Strips of u</a:t>
            </a:r>
            <a:r>
              <a:rPr lang="en"/>
              <a:t>nhardened</a:t>
            </a:r>
            <a:r>
              <a:rPr lang="en"/>
              <a:t> iron bound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-Lighter then mail (20kg)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-Easy to Produce, Nightmare to Maintain										-Bronze fittings prone to corrosion 											-Leather bindings prone to rotting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-Never used by C</a:t>
            </a:r>
            <a:r>
              <a:rPr lang="en"/>
              <a:t>avalry</a:t>
            </a:r>
            <a:r>
              <a:rPr lang="en"/>
              <a:t>						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0"/>
            <a:ext cx="3429003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“Equipment.” The Complete Roman Army, by Adrian Goldsworthy, Thames &amp;amp; Hudson, 2003, pp. 118–141.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“Military Equipment .” Warriors of Rome: an Illustrated Military History of the Roman Legions, by Michael Simkins, Blandford, 1993, pp. 121–155.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Peterson, Daniel. The Roman Legions Recreated in Color Photographs. Windrow &amp;amp; Greene, 1996.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