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62" r:id="rId6"/>
    <p:sldId id="263" r:id="rId7"/>
    <p:sldId id="264" r:id="rId8"/>
    <p:sldId id="268" r:id="rId9"/>
    <p:sldId id="269" r:id="rId10"/>
    <p:sldId id="270" r:id="rId11"/>
    <p:sldId id="271" r:id="rId12"/>
    <p:sldId id="272" r:id="rId13"/>
    <p:sldId id="265" r:id="rId14"/>
    <p:sldId id="266" r:id="rId15"/>
    <p:sldId id="267" r:id="rId16"/>
    <p:sldId id="258" r:id="rId17"/>
    <p:sldId id="259"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29"/>
    <p:restoredTop sz="94686"/>
  </p:normalViewPr>
  <p:slideViewPr>
    <p:cSldViewPr snapToGrid="0" snapToObjects="1">
      <p:cViewPr varScale="1">
        <p:scale>
          <a:sx n="106" d="100"/>
          <a:sy n="106" d="100"/>
        </p:scale>
        <p:origin x="53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refeler Michael" userId="65950ade-dd48-4463-9b64-c98c77981814" providerId="ADAL" clId="{4D142A31-4308-4E44-9B05-6F8B231E7073}"/>
    <pc:docChg chg="custSel modSld">
      <pc:chgData name="Strefeler Michael" userId="65950ade-dd48-4463-9b64-c98c77981814" providerId="ADAL" clId="{4D142A31-4308-4E44-9B05-6F8B231E7073}" dt="2024-09-27T11:19:10.461" v="13" actId="1038"/>
      <pc:docMkLst>
        <pc:docMk/>
      </pc:docMkLst>
      <pc:sldChg chg="modSp mod">
        <pc:chgData name="Strefeler Michael" userId="65950ade-dd48-4463-9b64-c98c77981814" providerId="ADAL" clId="{4D142A31-4308-4E44-9B05-6F8B231E7073}" dt="2024-09-20T15:02:33.828" v="12" actId="313"/>
        <pc:sldMkLst>
          <pc:docMk/>
          <pc:sldMk cId="2823727404" sldId="258"/>
        </pc:sldMkLst>
        <pc:spChg chg="mod">
          <ac:chgData name="Strefeler Michael" userId="65950ade-dd48-4463-9b64-c98c77981814" providerId="ADAL" clId="{4D142A31-4308-4E44-9B05-6F8B231E7073}" dt="2024-09-20T15:02:33.828" v="12" actId="313"/>
          <ac:spMkLst>
            <pc:docMk/>
            <pc:sldMk cId="2823727404" sldId="258"/>
            <ac:spMk id="3" creationId="{553E90E3-2381-B244-A756-21327D64B981}"/>
          </ac:spMkLst>
        </pc:spChg>
      </pc:sldChg>
      <pc:sldChg chg="modSp mod">
        <pc:chgData name="Strefeler Michael" userId="65950ade-dd48-4463-9b64-c98c77981814" providerId="ADAL" clId="{4D142A31-4308-4E44-9B05-6F8B231E7073}" dt="2024-09-27T11:19:10.461" v="13" actId="1038"/>
        <pc:sldMkLst>
          <pc:docMk/>
          <pc:sldMk cId="731616502" sldId="259"/>
        </pc:sldMkLst>
        <pc:spChg chg="mod">
          <ac:chgData name="Strefeler Michael" userId="65950ade-dd48-4463-9b64-c98c77981814" providerId="ADAL" clId="{4D142A31-4308-4E44-9B05-6F8B231E7073}" dt="2024-09-27T11:19:10.461" v="13" actId="1038"/>
          <ac:spMkLst>
            <pc:docMk/>
            <pc:sldMk cId="731616502" sldId="259"/>
            <ac:spMk id="3" creationId="{45342A3A-B341-D546-AB9E-9B0EF71063AA}"/>
          </ac:spMkLst>
        </pc:spChg>
      </pc:sldChg>
      <pc:sldChg chg="modSp mod">
        <pc:chgData name="Strefeler Michael" userId="65950ade-dd48-4463-9b64-c98c77981814" providerId="ADAL" clId="{4D142A31-4308-4E44-9B05-6F8B231E7073}" dt="2024-09-20T14:16:50.581" v="1" actId="33524"/>
        <pc:sldMkLst>
          <pc:docMk/>
          <pc:sldMk cId="1546900613" sldId="262"/>
        </pc:sldMkLst>
        <pc:spChg chg="mod">
          <ac:chgData name="Strefeler Michael" userId="65950ade-dd48-4463-9b64-c98c77981814" providerId="ADAL" clId="{4D142A31-4308-4E44-9B05-6F8B231E7073}" dt="2024-09-20T14:16:50.581" v="1" actId="33524"/>
          <ac:spMkLst>
            <pc:docMk/>
            <pc:sldMk cId="1546900613" sldId="262"/>
            <ac:spMk id="3" creationId="{12945099-7CCB-B747-B888-B2C9F04F4A27}"/>
          </ac:spMkLst>
        </pc:spChg>
      </pc:sldChg>
      <pc:sldChg chg="modSp mod">
        <pc:chgData name="Strefeler Michael" userId="65950ade-dd48-4463-9b64-c98c77981814" providerId="ADAL" clId="{4D142A31-4308-4E44-9B05-6F8B231E7073}" dt="2024-09-20T14:19:11.020" v="2" actId="313"/>
        <pc:sldMkLst>
          <pc:docMk/>
          <pc:sldMk cId="2072559979" sldId="263"/>
        </pc:sldMkLst>
        <pc:spChg chg="mod">
          <ac:chgData name="Strefeler Michael" userId="65950ade-dd48-4463-9b64-c98c77981814" providerId="ADAL" clId="{4D142A31-4308-4E44-9B05-6F8B231E7073}" dt="2024-09-20T14:19:11.020" v="2" actId="313"/>
          <ac:spMkLst>
            <pc:docMk/>
            <pc:sldMk cId="2072559979" sldId="263"/>
            <ac:spMk id="3" creationId="{0D223014-D78E-3141-BE52-65E3719116DF}"/>
          </ac:spMkLst>
        </pc:spChg>
      </pc:sldChg>
      <pc:sldChg chg="delSp modSp mod">
        <pc:chgData name="Strefeler Michael" userId="65950ade-dd48-4463-9b64-c98c77981814" providerId="ADAL" clId="{4D142A31-4308-4E44-9B05-6F8B231E7073}" dt="2024-09-20T14:20:46.547" v="5" actId="33524"/>
        <pc:sldMkLst>
          <pc:docMk/>
          <pc:sldMk cId="2671662277" sldId="264"/>
        </pc:sldMkLst>
        <pc:spChg chg="del">
          <ac:chgData name="Strefeler Michael" userId="65950ade-dd48-4463-9b64-c98c77981814" providerId="ADAL" clId="{4D142A31-4308-4E44-9B05-6F8B231E7073}" dt="2024-09-20T14:20:32.346" v="3" actId="478"/>
          <ac:spMkLst>
            <pc:docMk/>
            <pc:sldMk cId="2671662277" sldId="264"/>
            <ac:spMk id="2" creationId="{73D6914F-50FA-2941-AFC8-6F6A8AD72D89}"/>
          </ac:spMkLst>
        </pc:spChg>
        <pc:spChg chg="mod">
          <ac:chgData name="Strefeler Michael" userId="65950ade-dd48-4463-9b64-c98c77981814" providerId="ADAL" clId="{4D142A31-4308-4E44-9B05-6F8B231E7073}" dt="2024-09-20T14:20:46.547" v="5" actId="33524"/>
          <ac:spMkLst>
            <pc:docMk/>
            <pc:sldMk cId="2671662277" sldId="264"/>
            <ac:spMk id="3" creationId="{C3EB3686-0330-164F-872B-8216EAC299E7}"/>
          </ac:spMkLst>
        </pc:spChg>
      </pc:sldChg>
      <pc:sldChg chg="modSp mod">
        <pc:chgData name="Strefeler Michael" userId="65950ade-dd48-4463-9b64-c98c77981814" providerId="ADAL" clId="{4D142A31-4308-4E44-9B05-6F8B231E7073}" dt="2024-09-20T14:42:18.543" v="10" actId="313"/>
        <pc:sldMkLst>
          <pc:docMk/>
          <pc:sldMk cId="3201756087" sldId="266"/>
        </pc:sldMkLst>
        <pc:graphicFrameChg chg="modGraphic">
          <ac:chgData name="Strefeler Michael" userId="65950ade-dd48-4463-9b64-c98c77981814" providerId="ADAL" clId="{4D142A31-4308-4E44-9B05-6F8B231E7073}" dt="2024-09-20T14:42:18.543" v="10" actId="313"/>
          <ac:graphicFrameMkLst>
            <pc:docMk/>
            <pc:sldMk cId="3201756087" sldId="266"/>
            <ac:graphicFrameMk id="4" creationId="{5E620DD1-DC58-C14D-93A7-7A6A76F8F9E8}"/>
          </ac:graphicFrameMkLst>
        </pc:graphicFrameChg>
      </pc:sldChg>
      <pc:sldChg chg="delSp mod">
        <pc:chgData name="Strefeler Michael" userId="65950ade-dd48-4463-9b64-c98c77981814" providerId="ADAL" clId="{4D142A31-4308-4E44-9B05-6F8B231E7073}" dt="2024-09-20T14:42:33.412" v="11" actId="478"/>
        <pc:sldMkLst>
          <pc:docMk/>
          <pc:sldMk cId="1097100140" sldId="267"/>
        </pc:sldMkLst>
        <pc:spChg chg="del">
          <ac:chgData name="Strefeler Michael" userId="65950ade-dd48-4463-9b64-c98c77981814" providerId="ADAL" clId="{4D142A31-4308-4E44-9B05-6F8B231E7073}" dt="2024-09-20T14:42:33.412" v="11" actId="478"/>
          <ac:spMkLst>
            <pc:docMk/>
            <pc:sldMk cId="1097100140" sldId="267"/>
            <ac:spMk id="2" creationId="{0A4BD487-3E75-424D-A3E9-8B5FDDCFB0B8}"/>
          </ac:spMkLst>
        </pc:spChg>
      </pc:sldChg>
      <pc:sldChg chg="modSp mod">
        <pc:chgData name="Strefeler Michael" userId="65950ade-dd48-4463-9b64-c98c77981814" providerId="ADAL" clId="{4D142A31-4308-4E44-9B05-6F8B231E7073}" dt="2024-09-20T14:21:14.958" v="6" actId="1076"/>
        <pc:sldMkLst>
          <pc:docMk/>
          <pc:sldMk cId="2440174398" sldId="268"/>
        </pc:sldMkLst>
        <pc:picChg chg="mod">
          <ac:chgData name="Strefeler Michael" userId="65950ade-dd48-4463-9b64-c98c77981814" providerId="ADAL" clId="{4D142A31-4308-4E44-9B05-6F8B231E7073}" dt="2024-09-20T14:21:14.958" v="6" actId="1076"/>
          <ac:picMkLst>
            <pc:docMk/>
            <pc:sldMk cId="2440174398" sldId="268"/>
            <ac:picMk id="5" creationId="{1D50FFFD-A17A-9643-A529-80451230FF92}"/>
          </ac:picMkLst>
        </pc:picChg>
      </pc:sldChg>
      <pc:sldChg chg="modSp mod">
        <pc:chgData name="Strefeler Michael" userId="65950ade-dd48-4463-9b64-c98c77981814" providerId="ADAL" clId="{4D142A31-4308-4E44-9B05-6F8B231E7073}" dt="2024-09-20T14:39:12.976" v="9" actId="27636"/>
        <pc:sldMkLst>
          <pc:docMk/>
          <pc:sldMk cId="2217698430" sldId="272"/>
        </pc:sldMkLst>
        <pc:spChg chg="mod">
          <ac:chgData name="Strefeler Michael" userId="65950ade-dd48-4463-9b64-c98c77981814" providerId="ADAL" clId="{4D142A31-4308-4E44-9B05-6F8B231E7073}" dt="2024-09-20T14:39:12.976" v="9" actId="27636"/>
          <ac:spMkLst>
            <pc:docMk/>
            <pc:sldMk cId="2217698430" sldId="272"/>
            <ac:spMk id="3" creationId="{F195FFF2-8208-5E49-B847-56378C645F4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50AA98-D2B3-604D-9CF3-19EA636B4AC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43A33E8A-8F76-4741-901E-E7E5559911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6B28FC33-9E09-A243-9C91-045DE7F2BD75}"/>
              </a:ext>
            </a:extLst>
          </p:cNvPr>
          <p:cNvSpPr>
            <a:spLocks noGrp="1"/>
          </p:cNvSpPr>
          <p:nvPr>
            <p:ph type="dt" sz="half" idx="10"/>
          </p:nvPr>
        </p:nvSpPr>
        <p:spPr/>
        <p:txBody>
          <a:bodyPr/>
          <a:lstStyle/>
          <a:p>
            <a:fld id="{D5746E10-6BE9-2042-A5F1-F1B8B6A1C609}" type="datetimeFigureOut">
              <a:rPr lang="en-US" smtClean="0"/>
              <a:t>9/27/2024</a:t>
            </a:fld>
            <a:endParaRPr lang="en-US"/>
          </a:p>
        </p:txBody>
      </p:sp>
      <p:sp>
        <p:nvSpPr>
          <p:cNvPr id="5" name="Espace réservé du pied de page 4">
            <a:extLst>
              <a:ext uri="{FF2B5EF4-FFF2-40B4-BE49-F238E27FC236}">
                <a16:creationId xmlns:a16="http://schemas.microsoft.com/office/drawing/2014/main" id="{1994CB5E-02CA-AE4D-B590-B6CA1A357B4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F6AE8B9-C08A-A74D-9610-FC620F29324E}"/>
              </a:ext>
            </a:extLst>
          </p:cNvPr>
          <p:cNvSpPr>
            <a:spLocks noGrp="1"/>
          </p:cNvSpPr>
          <p:nvPr>
            <p:ph type="sldNum" sz="quarter" idx="12"/>
          </p:nvPr>
        </p:nvSpPr>
        <p:spPr/>
        <p:txBody>
          <a:bodyPr/>
          <a:lstStyle/>
          <a:p>
            <a:fld id="{126443F3-DC4B-6D4E-A517-B712FB858D2B}" type="slidenum">
              <a:rPr lang="en-US" smtClean="0"/>
              <a:t>‹#›</a:t>
            </a:fld>
            <a:endParaRPr lang="en-US"/>
          </a:p>
        </p:txBody>
      </p:sp>
    </p:spTree>
    <p:extLst>
      <p:ext uri="{BB962C8B-B14F-4D97-AF65-F5344CB8AC3E}">
        <p14:creationId xmlns:p14="http://schemas.microsoft.com/office/powerpoint/2010/main" val="3503659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65E0F6-63D5-2445-9A02-F017776AD3FE}"/>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18CB0A30-2FA3-E248-83EB-60E60D788C50}"/>
              </a:ext>
            </a:extLst>
          </p:cNvPr>
          <p:cNvSpPr>
            <a:spLocks noGrp="1"/>
          </p:cNvSpPr>
          <p:nvPr>
            <p:ph type="body" orient="vert" idx="1"/>
          </p:nvPr>
        </p:nvSpPr>
        <p:spPr/>
        <p:txBody>
          <a:bodyPr vert="eaVert"/>
          <a:lstStyle/>
          <a:p>
            <a:r>
              <a:rPr lang="fr-FR"/>
              <a:t>Modifier les styles du texte du masque
Deuxième niveau
Troisième niveau
Quatrième niveau
Cinquième niveau</a:t>
            </a:r>
            <a:endParaRPr lang="en-US"/>
          </a:p>
        </p:txBody>
      </p:sp>
      <p:sp>
        <p:nvSpPr>
          <p:cNvPr id="4" name="Espace réservé de la date 3">
            <a:extLst>
              <a:ext uri="{FF2B5EF4-FFF2-40B4-BE49-F238E27FC236}">
                <a16:creationId xmlns:a16="http://schemas.microsoft.com/office/drawing/2014/main" id="{E114FD62-CEC3-0A44-9F4D-D1A00C92652F}"/>
              </a:ext>
            </a:extLst>
          </p:cNvPr>
          <p:cNvSpPr>
            <a:spLocks noGrp="1"/>
          </p:cNvSpPr>
          <p:nvPr>
            <p:ph type="dt" sz="half" idx="10"/>
          </p:nvPr>
        </p:nvSpPr>
        <p:spPr/>
        <p:txBody>
          <a:bodyPr/>
          <a:lstStyle/>
          <a:p>
            <a:fld id="{D5746E10-6BE9-2042-A5F1-F1B8B6A1C609}" type="datetimeFigureOut">
              <a:rPr lang="en-US" smtClean="0"/>
              <a:t>9/27/2024</a:t>
            </a:fld>
            <a:endParaRPr lang="en-US"/>
          </a:p>
        </p:txBody>
      </p:sp>
      <p:sp>
        <p:nvSpPr>
          <p:cNvPr id="5" name="Espace réservé du pied de page 4">
            <a:extLst>
              <a:ext uri="{FF2B5EF4-FFF2-40B4-BE49-F238E27FC236}">
                <a16:creationId xmlns:a16="http://schemas.microsoft.com/office/drawing/2014/main" id="{3003EA2F-B69E-2A4C-8B0E-64040145E38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79379B5-702C-D444-9F68-91508AFC8D9B}"/>
              </a:ext>
            </a:extLst>
          </p:cNvPr>
          <p:cNvSpPr>
            <a:spLocks noGrp="1"/>
          </p:cNvSpPr>
          <p:nvPr>
            <p:ph type="sldNum" sz="quarter" idx="12"/>
          </p:nvPr>
        </p:nvSpPr>
        <p:spPr/>
        <p:txBody>
          <a:bodyPr/>
          <a:lstStyle/>
          <a:p>
            <a:fld id="{126443F3-DC4B-6D4E-A517-B712FB858D2B}" type="slidenum">
              <a:rPr lang="en-US" smtClean="0"/>
              <a:t>‹#›</a:t>
            </a:fld>
            <a:endParaRPr lang="en-US"/>
          </a:p>
        </p:txBody>
      </p:sp>
    </p:spTree>
    <p:extLst>
      <p:ext uri="{BB962C8B-B14F-4D97-AF65-F5344CB8AC3E}">
        <p14:creationId xmlns:p14="http://schemas.microsoft.com/office/powerpoint/2010/main" val="393124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8891095-331E-A74D-BB7E-98C467E4E97B}"/>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71DE3A42-5122-D04A-8737-433D2F656D0A}"/>
              </a:ext>
            </a:extLst>
          </p:cNvPr>
          <p:cNvSpPr>
            <a:spLocks noGrp="1"/>
          </p:cNvSpPr>
          <p:nvPr>
            <p:ph type="body" orient="vert" idx="1"/>
          </p:nvPr>
        </p:nvSpPr>
        <p:spPr>
          <a:xfrm>
            <a:off x="838200" y="365125"/>
            <a:ext cx="7734300" cy="5811838"/>
          </a:xfrm>
        </p:spPr>
        <p:txBody>
          <a:bodyPr vert="eaVert"/>
          <a:lstStyle/>
          <a:p>
            <a:r>
              <a:rPr lang="fr-FR"/>
              <a:t>Modifier les styles du texte du masque
Deuxième niveau
Troisième niveau
Quatrième niveau
Cinquième niveau</a:t>
            </a:r>
            <a:endParaRPr lang="en-US"/>
          </a:p>
        </p:txBody>
      </p:sp>
      <p:sp>
        <p:nvSpPr>
          <p:cNvPr id="4" name="Espace réservé de la date 3">
            <a:extLst>
              <a:ext uri="{FF2B5EF4-FFF2-40B4-BE49-F238E27FC236}">
                <a16:creationId xmlns:a16="http://schemas.microsoft.com/office/drawing/2014/main" id="{670B579A-CDCE-B545-919C-0212DB7B5A35}"/>
              </a:ext>
            </a:extLst>
          </p:cNvPr>
          <p:cNvSpPr>
            <a:spLocks noGrp="1"/>
          </p:cNvSpPr>
          <p:nvPr>
            <p:ph type="dt" sz="half" idx="10"/>
          </p:nvPr>
        </p:nvSpPr>
        <p:spPr/>
        <p:txBody>
          <a:bodyPr/>
          <a:lstStyle/>
          <a:p>
            <a:fld id="{D5746E10-6BE9-2042-A5F1-F1B8B6A1C609}" type="datetimeFigureOut">
              <a:rPr lang="en-US" smtClean="0"/>
              <a:t>9/27/2024</a:t>
            </a:fld>
            <a:endParaRPr lang="en-US"/>
          </a:p>
        </p:txBody>
      </p:sp>
      <p:sp>
        <p:nvSpPr>
          <p:cNvPr id="5" name="Espace réservé du pied de page 4">
            <a:extLst>
              <a:ext uri="{FF2B5EF4-FFF2-40B4-BE49-F238E27FC236}">
                <a16:creationId xmlns:a16="http://schemas.microsoft.com/office/drawing/2014/main" id="{0943ADB4-B0FA-0745-9C53-501ACFE49F0B}"/>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A27BFE9-95A3-004E-9631-2E71AE0ACAEE}"/>
              </a:ext>
            </a:extLst>
          </p:cNvPr>
          <p:cNvSpPr>
            <a:spLocks noGrp="1"/>
          </p:cNvSpPr>
          <p:nvPr>
            <p:ph type="sldNum" sz="quarter" idx="12"/>
          </p:nvPr>
        </p:nvSpPr>
        <p:spPr/>
        <p:txBody>
          <a:bodyPr/>
          <a:lstStyle/>
          <a:p>
            <a:fld id="{126443F3-DC4B-6D4E-A517-B712FB858D2B}" type="slidenum">
              <a:rPr lang="en-US" smtClean="0"/>
              <a:t>‹#›</a:t>
            </a:fld>
            <a:endParaRPr lang="en-US"/>
          </a:p>
        </p:txBody>
      </p:sp>
    </p:spTree>
    <p:extLst>
      <p:ext uri="{BB962C8B-B14F-4D97-AF65-F5344CB8AC3E}">
        <p14:creationId xmlns:p14="http://schemas.microsoft.com/office/powerpoint/2010/main" val="251769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66DC30-7AE0-5642-B090-32BAD49EFCCB}"/>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CE3AE353-CD35-2647-897B-3EB01F0E1641}"/>
              </a:ext>
            </a:extLst>
          </p:cNvPr>
          <p:cNvSpPr>
            <a:spLocks noGrp="1"/>
          </p:cNvSpPr>
          <p:nvPr>
            <p:ph idx="1"/>
          </p:nvPr>
        </p:nvSpPr>
        <p:spPr/>
        <p:txBody>
          <a:bodyPr/>
          <a:lstStyle/>
          <a:p>
            <a:r>
              <a:rPr lang="fr-FR"/>
              <a:t>Modifier les styles du texte du masque
Deuxième niveau
Troisième niveau
Quatrième niveau
Cinquième niveau</a:t>
            </a:r>
            <a:endParaRPr lang="en-US"/>
          </a:p>
        </p:txBody>
      </p:sp>
      <p:sp>
        <p:nvSpPr>
          <p:cNvPr id="4" name="Espace réservé de la date 3">
            <a:extLst>
              <a:ext uri="{FF2B5EF4-FFF2-40B4-BE49-F238E27FC236}">
                <a16:creationId xmlns:a16="http://schemas.microsoft.com/office/drawing/2014/main" id="{E41666C9-673D-0347-A946-F0681C560045}"/>
              </a:ext>
            </a:extLst>
          </p:cNvPr>
          <p:cNvSpPr>
            <a:spLocks noGrp="1"/>
          </p:cNvSpPr>
          <p:nvPr>
            <p:ph type="dt" sz="half" idx="10"/>
          </p:nvPr>
        </p:nvSpPr>
        <p:spPr/>
        <p:txBody>
          <a:bodyPr/>
          <a:lstStyle/>
          <a:p>
            <a:fld id="{D5746E10-6BE9-2042-A5F1-F1B8B6A1C609}" type="datetimeFigureOut">
              <a:rPr lang="en-US" smtClean="0"/>
              <a:t>9/27/2024</a:t>
            </a:fld>
            <a:endParaRPr lang="en-US"/>
          </a:p>
        </p:txBody>
      </p:sp>
      <p:sp>
        <p:nvSpPr>
          <p:cNvPr id="5" name="Espace réservé du pied de page 4">
            <a:extLst>
              <a:ext uri="{FF2B5EF4-FFF2-40B4-BE49-F238E27FC236}">
                <a16:creationId xmlns:a16="http://schemas.microsoft.com/office/drawing/2014/main" id="{2DEA5360-3121-2D4D-85BD-D4E04207CDA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7F15ACE4-A5F5-5140-9185-A6BB7E7C2B50}"/>
              </a:ext>
            </a:extLst>
          </p:cNvPr>
          <p:cNvSpPr>
            <a:spLocks noGrp="1"/>
          </p:cNvSpPr>
          <p:nvPr>
            <p:ph type="sldNum" sz="quarter" idx="12"/>
          </p:nvPr>
        </p:nvSpPr>
        <p:spPr/>
        <p:txBody>
          <a:bodyPr/>
          <a:lstStyle/>
          <a:p>
            <a:fld id="{126443F3-DC4B-6D4E-A517-B712FB858D2B}" type="slidenum">
              <a:rPr lang="en-US" smtClean="0"/>
              <a:t>‹#›</a:t>
            </a:fld>
            <a:endParaRPr lang="en-US"/>
          </a:p>
        </p:txBody>
      </p:sp>
    </p:spTree>
    <p:extLst>
      <p:ext uri="{BB962C8B-B14F-4D97-AF65-F5344CB8AC3E}">
        <p14:creationId xmlns:p14="http://schemas.microsoft.com/office/powerpoint/2010/main" val="4248610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22E511-F59D-5048-A051-37252D3D25E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54F4824A-776F-FE41-BD2B-E9410DB512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fr-FR"/>
              <a:t>Modifier les styles du texte du masque
Deuxième niveau
Troisième niveau
Quatrième niveau
Cinquième niveau</a:t>
            </a:r>
            <a:endParaRPr lang="en-US"/>
          </a:p>
        </p:txBody>
      </p:sp>
      <p:sp>
        <p:nvSpPr>
          <p:cNvPr id="4" name="Espace réservé de la date 3">
            <a:extLst>
              <a:ext uri="{FF2B5EF4-FFF2-40B4-BE49-F238E27FC236}">
                <a16:creationId xmlns:a16="http://schemas.microsoft.com/office/drawing/2014/main" id="{C47E5CF2-0FB2-BD4B-9A4F-8E73835B69BD}"/>
              </a:ext>
            </a:extLst>
          </p:cNvPr>
          <p:cNvSpPr>
            <a:spLocks noGrp="1"/>
          </p:cNvSpPr>
          <p:nvPr>
            <p:ph type="dt" sz="half" idx="10"/>
          </p:nvPr>
        </p:nvSpPr>
        <p:spPr/>
        <p:txBody>
          <a:bodyPr/>
          <a:lstStyle/>
          <a:p>
            <a:fld id="{D5746E10-6BE9-2042-A5F1-F1B8B6A1C609}" type="datetimeFigureOut">
              <a:rPr lang="en-US" smtClean="0"/>
              <a:t>9/27/2024</a:t>
            </a:fld>
            <a:endParaRPr lang="en-US"/>
          </a:p>
        </p:txBody>
      </p:sp>
      <p:sp>
        <p:nvSpPr>
          <p:cNvPr id="5" name="Espace réservé du pied de page 4">
            <a:extLst>
              <a:ext uri="{FF2B5EF4-FFF2-40B4-BE49-F238E27FC236}">
                <a16:creationId xmlns:a16="http://schemas.microsoft.com/office/drawing/2014/main" id="{37C070C8-4026-6940-A916-1B513739BA8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D67DE184-7EF7-8A45-AC0A-20C134A83DD0}"/>
              </a:ext>
            </a:extLst>
          </p:cNvPr>
          <p:cNvSpPr>
            <a:spLocks noGrp="1"/>
          </p:cNvSpPr>
          <p:nvPr>
            <p:ph type="sldNum" sz="quarter" idx="12"/>
          </p:nvPr>
        </p:nvSpPr>
        <p:spPr/>
        <p:txBody>
          <a:bodyPr/>
          <a:lstStyle/>
          <a:p>
            <a:fld id="{126443F3-DC4B-6D4E-A517-B712FB858D2B}" type="slidenum">
              <a:rPr lang="en-US" smtClean="0"/>
              <a:t>‹#›</a:t>
            </a:fld>
            <a:endParaRPr lang="en-US"/>
          </a:p>
        </p:txBody>
      </p:sp>
    </p:spTree>
    <p:extLst>
      <p:ext uri="{BB962C8B-B14F-4D97-AF65-F5344CB8AC3E}">
        <p14:creationId xmlns:p14="http://schemas.microsoft.com/office/powerpoint/2010/main" val="2046966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8C8396-BA4B-B443-AB9F-76A188BB62E5}"/>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10413553-CDB6-7C49-808B-6BA98B57840C}"/>
              </a:ext>
            </a:extLst>
          </p:cNvPr>
          <p:cNvSpPr>
            <a:spLocks noGrp="1"/>
          </p:cNvSpPr>
          <p:nvPr>
            <p:ph sz="half" idx="1"/>
          </p:nvPr>
        </p:nvSpPr>
        <p:spPr>
          <a:xfrm>
            <a:off x="838200" y="1825625"/>
            <a:ext cx="5181600" cy="4351338"/>
          </a:xfrm>
        </p:spPr>
        <p:txBody>
          <a:bodyPr/>
          <a:lstStyle/>
          <a:p>
            <a:r>
              <a:rPr lang="fr-FR"/>
              <a:t>Modifier les styles du texte du masque
Deuxième niveau
Troisième niveau
Quatrième niveau
Cinquième niveau</a:t>
            </a:r>
            <a:endParaRPr lang="en-US"/>
          </a:p>
        </p:txBody>
      </p:sp>
      <p:sp>
        <p:nvSpPr>
          <p:cNvPr id="4" name="Espace réservé du contenu 3">
            <a:extLst>
              <a:ext uri="{FF2B5EF4-FFF2-40B4-BE49-F238E27FC236}">
                <a16:creationId xmlns:a16="http://schemas.microsoft.com/office/drawing/2014/main" id="{CC7D505B-875F-0B47-B99A-447F9B7FEB28}"/>
              </a:ext>
            </a:extLst>
          </p:cNvPr>
          <p:cNvSpPr>
            <a:spLocks noGrp="1"/>
          </p:cNvSpPr>
          <p:nvPr>
            <p:ph sz="half" idx="2"/>
          </p:nvPr>
        </p:nvSpPr>
        <p:spPr>
          <a:xfrm>
            <a:off x="6172200" y="1825625"/>
            <a:ext cx="5181600" cy="4351338"/>
          </a:xfrm>
        </p:spPr>
        <p:txBody>
          <a:bodyPr/>
          <a:lstStyle/>
          <a:p>
            <a:r>
              <a:rPr lang="fr-FR"/>
              <a:t>Modifier les styles du texte du masque
Deuxième niveau
Troisième niveau
Quatrième niveau
Cinquième niveau</a:t>
            </a:r>
            <a:endParaRPr lang="en-US"/>
          </a:p>
        </p:txBody>
      </p:sp>
      <p:sp>
        <p:nvSpPr>
          <p:cNvPr id="5" name="Espace réservé de la date 4">
            <a:extLst>
              <a:ext uri="{FF2B5EF4-FFF2-40B4-BE49-F238E27FC236}">
                <a16:creationId xmlns:a16="http://schemas.microsoft.com/office/drawing/2014/main" id="{B47CE970-1460-0741-9056-9468570EA3EA}"/>
              </a:ext>
            </a:extLst>
          </p:cNvPr>
          <p:cNvSpPr>
            <a:spLocks noGrp="1"/>
          </p:cNvSpPr>
          <p:nvPr>
            <p:ph type="dt" sz="half" idx="10"/>
          </p:nvPr>
        </p:nvSpPr>
        <p:spPr/>
        <p:txBody>
          <a:bodyPr/>
          <a:lstStyle/>
          <a:p>
            <a:fld id="{D5746E10-6BE9-2042-A5F1-F1B8B6A1C609}" type="datetimeFigureOut">
              <a:rPr lang="en-US" smtClean="0"/>
              <a:t>9/27/2024</a:t>
            </a:fld>
            <a:endParaRPr lang="en-US"/>
          </a:p>
        </p:txBody>
      </p:sp>
      <p:sp>
        <p:nvSpPr>
          <p:cNvPr id="6" name="Espace réservé du pied de page 5">
            <a:extLst>
              <a:ext uri="{FF2B5EF4-FFF2-40B4-BE49-F238E27FC236}">
                <a16:creationId xmlns:a16="http://schemas.microsoft.com/office/drawing/2014/main" id="{52A80650-175A-3B46-8169-BDB15B9E6FBD}"/>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2AF350A0-FFF9-2D48-8FA4-3952C337605A}"/>
              </a:ext>
            </a:extLst>
          </p:cNvPr>
          <p:cNvSpPr>
            <a:spLocks noGrp="1"/>
          </p:cNvSpPr>
          <p:nvPr>
            <p:ph type="sldNum" sz="quarter" idx="12"/>
          </p:nvPr>
        </p:nvSpPr>
        <p:spPr/>
        <p:txBody>
          <a:bodyPr/>
          <a:lstStyle/>
          <a:p>
            <a:fld id="{126443F3-DC4B-6D4E-A517-B712FB858D2B}" type="slidenum">
              <a:rPr lang="en-US" smtClean="0"/>
              <a:t>‹#›</a:t>
            </a:fld>
            <a:endParaRPr lang="en-US"/>
          </a:p>
        </p:txBody>
      </p:sp>
    </p:spTree>
    <p:extLst>
      <p:ext uri="{BB962C8B-B14F-4D97-AF65-F5344CB8AC3E}">
        <p14:creationId xmlns:p14="http://schemas.microsoft.com/office/powerpoint/2010/main" val="2306916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DB1C0E-3560-1540-9BA9-11AFD2D974AD}"/>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08E8664C-F6A9-9442-B80A-CA1017D31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endParaRPr lang="en-US"/>
          </a:p>
        </p:txBody>
      </p:sp>
      <p:sp>
        <p:nvSpPr>
          <p:cNvPr id="4" name="Espace réservé du contenu 3">
            <a:extLst>
              <a:ext uri="{FF2B5EF4-FFF2-40B4-BE49-F238E27FC236}">
                <a16:creationId xmlns:a16="http://schemas.microsoft.com/office/drawing/2014/main" id="{F964B465-FCC2-1A4B-AEDC-CDF2A71FF5C5}"/>
              </a:ext>
            </a:extLst>
          </p:cNvPr>
          <p:cNvSpPr>
            <a:spLocks noGrp="1"/>
          </p:cNvSpPr>
          <p:nvPr>
            <p:ph sz="half" idx="2"/>
          </p:nvPr>
        </p:nvSpPr>
        <p:spPr>
          <a:xfrm>
            <a:off x="839788" y="2505075"/>
            <a:ext cx="5157787" cy="3684588"/>
          </a:xfrm>
        </p:spPr>
        <p:txBody>
          <a:bodyPr/>
          <a:lstStyle/>
          <a:p>
            <a:r>
              <a:rPr lang="fr-FR"/>
              <a:t>Modifier les styles du texte du masque
Deuxième niveau
Troisième niveau
Quatrième niveau
Cinquième niveau</a:t>
            </a:r>
            <a:endParaRPr lang="en-US"/>
          </a:p>
        </p:txBody>
      </p:sp>
      <p:sp>
        <p:nvSpPr>
          <p:cNvPr id="5" name="Espace réservé du texte 4">
            <a:extLst>
              <a:ext uri="{FF2B5EF4-FFF2-40B4-BE49-F238E27FC236}">
                <a16:creationId xmlns:a16="http://schemas.microsoft.com/office/drawing/2014/main" id="{A70F041E-FAE4-8541-BB50-37C5BBEF39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endParaRPr lang="en-US"/>
          </a:p>
        </p:txBody>
      </p:sp>
      <p:sp>
        <p:nvSpPr>
          <p:cNvPr id="6" name="Espace réservé du contenu 5">
            <a:extLst>
              <a:ext uri="{FF2B5EF4-FFF2-40B4-BE49-F238E27FC236}">
                <a16:creationId xmlns:a16="http://schemas.microsoft.com/office/drawing/2014/main" id="{116430F0-7AE0-6842-9B90-3D515E7BC9BD}"/>
              </a:ext>
            </a:extLst>
          </p:cNvPr>
          <p:cNvSpPr>
            <a:spLocks noGrp="1"/>
          </p:cNvSpPr>
          <p:nvPr>
            <p:ph sz="quarter" idx="4"/>
          </p:nvPr>
        </p:nvSpPr>
        <p:spPr>
          <a:xfrm>
            <a:off x="6172200" y="2505075"/>
            <a:ext cx="5183188" cy="3684588"/>
          </a:xfrm>
        </p:spPr>
        <p:txBody>
          <a:bodyPr/>
          <a:lstStyle/>
          <a:p>
            <a:r>
              <a:rPr lang="fr-FR"/>
              <a:t>Modifier les styles du texte du masque
Deuxième niveau
Troisième niveau
Quatrième niveau
Cinquième niveau</a:t>
            </a:r>
            <a:endParaRPr lang="en-US"/>
          </a:p>
        </p:txBody>
      </p:sp>
      <p:sp>
        <p:nvSpPr>
          <p:cNvPr id="7" name="Espace réservé de la date 6">
            <a:extLst>
              <a:ext uri="{FF2B5EF4-FFF2-40B4-BE49-F238E27FC236}">
                <a16:creationId xmlns:a16="http://schemas.microsoft.com/office/drawing/2014/main" id="{0ABB1BF4-EF9E-DE46-AE85-2C8557A10F08}"/>
              </a:ext>
            </a:extLst>
          </p:cNvPr>
          <p:cNvSpPr>
            <a:spLocks noGrp="1"/>
          </p:cNvSpPr>
          <p:nvPr>
            <p:ph type="dt" sz="half" idx="10"/>
          </p:nvPr>
        </p:nvSpPr>
        <p:spPr/>
        <p:txBody>
          <a:bodyPr/>
          <a:lstStyle/>
          <a:p>
            <a:fld id="{D5746E10-6BE9-2042-A5F1-F1B8B6A1C609}" type="datetimeFigureOut">
              <a:rPr lang="en-US" smtClean="0"/>
              <a:t>9/27/2024</a:t>
            </a:fld>
            <a:endParaRPr lang="en-US"/>
          </a:p>
        </p:txBody>
      </p:sp>
      <p:sp>
        <p:nvSpPr>
          <p:cNvPr id="8" name="Espace réservé du pied de page 7">
            <a:extLst>
              <a:ext uri="{FF2B5EF4-FFF2-40B4-BE49-F238E27FC236}">
                <a16:creationId xmlns:a16="http://schemas.microsoft.com/office/drawing/2014/main" id="{A153AC9A-9AB0-9049-B20F-73F79BFBD5AF}"/>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1E34A535-D9BF-8744-80FA-E47FA1D1DFFB}"/>
              </a:ext>
            </a:extLst>
          </p:cNvPr>
          <p:cNvSpPr>
            <a:spLocks noGrp="1"/>
          </p:cNvSpPr>
          <p:nvPr>
            <p:ph type="sldNum" sz="quarter" idx="12"/>
          </p:nvPr>
        </p:nvSpPr>
        <p:spPr/>
        <p:txBody>
          <a:bodyPr/>
          <a:lstStyle/>
          <a:p>
            <a:fld id="{126443F3-DC4B-6D4E-A517-B712FB858D2B}" type="slidenum">
              <a:rPr lang="en-US" smtClean="0"/>
              <a:t>‹#›</a:t>
            </a:fld>
            <a:endParaRPr lang="en-US"/>
          </a:p>
        </p:txBody>
      </p:sp>
    </p:spTree>
    <p:extLst>
      <p:ext uri="{BB962C8B-B14F-4D97-AF65-F5344CB8AC3E}">
        <p14:creationId xmlns:p14="http://schemas.microsoft.com/office/powerpoint/2010/main" val="488978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FF9D9A-780C-D843-9AD5-0AF86B07816C}"/>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D934EA19-F306-2E41-BAA5-EDB63D89ECBF}"/>
              </a:ext>
            </a:extLst>
          </p:cNvPr>
          <p:cNvSpPr>
            <a:spLocks noGrp="1"/>
          </p:cNvSpPr>
          <p:nvPr>
            <p:ph type="dt" sz="half" idx="10"/>
          </p:nvPr>
        </p:nvSpPr>
        <p:spPr/>
        <p:txBody>
          <a:bodyPr/>
          <a:lstStyle/>
          <a:p>
            <a:fld id="{D5746E10-6BE9-2042-A5F1-F1B8B6A1C609}" type="datetimeFigureOut">
              <a:rPr lang="en-US" smtClean="0"/>
              <a:t>9/27/2024</a:t>
            </a:fld>
            <a:endParaRPr lang="en-US"/>
          </a:p>
        </p:txBody>
      </p:sp>
      <p:sp>
        <p:nvSpPr>
          <p:cNvPr id="4" name="Espace réservé du pied de page 3">
            <a:extLst>
              <a:ext uri="{FF2B5EF4-FFF2-40B4-BE49-F238E27FC236}">
                <a16:creationId xmlns:a16="http://schemas.microsoft.com/office/drawing/2014/main" id="{FA556178-52BE-2B47-BC6A-051AB82234E7}"/>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62101319-AFE9-C04E-AB7F-B5FEF2514190}"/>
              </a:ext>
            </a:extLst>
          </p:cNvPr>
          <p:cNvSpPr>
            <a:spLocks noGrp="1"/>
          </p:cNvSpPr>
          <p:nvPr>
            <p:ph type="sldNum" sz="quarter" idx="12"/>
          </p:nvPr>
        </p:nvSpPr>
        <p:spPr/>
        <p:txBody>
          <a:bodyPr/>
          <a:lstStyle/>
          <a:p>
            <a:fld id="{126443F3-DC4B-6D4E-A517-B712FB858D2B}" type="slidenum">
              <a:rPr lang="en-US" smtClean="0"/>
              <a:t>‹#›</a:t>
            </a:fld>
            <a:endParaRPr lang="en-US"/>
          </a:p>
        </p:txBody>
      </p:sp>
    </p:spTree>
    <p:extLst>
      <p:ext uri="{BB962C8B-B14F-4D97-AF65-F5344CB8AC3E}">
        <p14:creationId xmlns:p14="http://schemas.microsoft.com/office/powerpoint/2010/main" val="2004024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5B0B96E-9385-274B-8204-5C9B56040BAB}"/>
              </a:ext>
            </a:extLst>
          </p:cNvPr>
          <p:cNvSpPr>
            <a:spLocks noGrp="1"/>
          </p:cNvSpPr>
          <p:nvPr>
            <p:ph type="dt" sz="half" idx="10"/>
          </p:nvPr>
        </p:nvSpPr>
        <p:spPr/>
        <p:txBody>
          <a:bodyPr/>
          <a:lstStyle/>
          <a:p>
            <a:fld id="{D5746E10-6BE9-2042-A5F1-F1B8B6A1C609}" type="datetimeFigureOut">
              <a:rPr lang="en-US" smtClean="0"/>
              <a:t>9/27/2024</a:t>
            </a:fld>
            <a:endParaRPr lang="en-US"/>
          </a:p>
        </p:txBody>
      </p:sp>
      <p:sp>
        <p:nvSpPr>
          <p:cNvPr id="3" name="Espace réservé du pied de page 2">
            <a:extLst>
              <a:ext uri="{FF2B5EF4-FFF2-40B4-BE49-F238E27FC236}">
                <a16:creationId xmlns:a16="http://schemas.microsoft.com/office/drawing/2014/main" id="{EBAD6B86-DB43-3A42-B01D-138C66AB66D4}"/>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6F372132-7930-9B4C-B0B2-173BA6B699D4}"/>
              </a:ext>
            </a:extLst>
          </p:cNvPr>
          <p:cNvSpPr>
            <a:spLocks noGrp="1"/>
          </p:cNvSpPr>
          <p:nvPr>
            <p:ph type="sldNum" sz="quarter" idx="12"/>
          </p:nvPr>
        </p:nvSpPr>
        <p:spPr/>
        <p:txBody>
          <a:bodyPr/>
          <a:lstStyle/>
          <a:p>
            <a:fld id="{126443F3-DC4B-6D4E-A517-B712FB858D2B}" type="slidenum">
              <a:rPr lang="en-US" smtClean="0"/>
              <a:t>‹#›</a:t>
            </a:fld>
            <a:endParaRPr lang="en-US"/>
          </a:p>
        </p:txBody>
      </p:sp>
    </p:spTree>
    <p:extLst>
      <p:ext uri="{BB962C8B-B14F-4D97-AF65-F5344CB8AC3E}">
        <p14:creationId xmlns:p14="http://schemas.microsoft.com/office/powerpoint/2010/main" val="1758074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B0FB5-6814-734E-94F7-C5CC054978F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998E6941-3E3D-744B-8B54-A312CD0806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fr-FR"/>
              <a:t>Modifier les styles du texte du masque
Deuxième niveau
Troisième niveau
Quatrième niveau
Cinquième niveau</a:t>
            </a:r>
            <a:endParaRPr lang="en-US"/>
          </a:p>
        </p:txBody>
      </p:sp>
      <p:sp>
        <p:nvSpPr>
          <p:cNvPr id="4" name="Espace réservé du texte 3">
            <a:extLst>
              <a:ext uri="{FF2B5EF4-FFF2-40B4-BE49-F238E27FC236}">
                <a16:creationId xmlns:a16="http://schemas.microsoft.com/office/drawing/2014/main" id="{825AE850-BC73-FF4C-B762-D421D5842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endParaRPr lang="en-US"/>
          </a:p>
        </p:txBody>
      </p:sp>
      <p:sp>
        <p:nvSpPr>
          <p:cNvPr id="5" name="Espace réservé de la date 4">
            <a:extLst>
              <a:ext uri="{FF2B5EF4-FFF2-40B4-BE49-F238E27FC236}">
                <a16:creationId xmlns:a16="http://schemas.microsoft.com/office/drawing/2014/main" id="{D2C15C5A-3A3F-8A4D-A94B-C568F8C6755A}"/>
              </a:ext>
            </a:extLst>
          </p:cNvPr>
          <p:cNvSpPr>
            <a:spLocks noGrp="1"/>
          </p:cNvSpPr>
          <p:nvPr>
            <p:ph type="dt" sz="half" idx="10"/>
          </p:nvPr>
        </p:nvSpPr>
        <p:spPr/>
        <p:txBody>
          <a:bodyPr/>
          <a:lstStyle/>
          <a:p>
            <a:fld id="{D5746E10-6BE9-2042-A5F1-F1B8B6A1C609}" type="datetimeFigureOut">
              <a:rPr lang="en-US" smtClean="0"/>
              <a:t>9/27/2024</a:t>
            </a:fld>
            <a:endParaRPr lang="en-US"/>
          </a:p>
        </p:txBody>
      </p:sp>
      <p:sp>
        <p:nvSpPr>
          <p:cNvPr id="6" name="Espace réservé du pied de page 5">
            <a:extLst>
              <a:ext uri="{FF2B5EF4-FFF2-40B4-BE49-F238E27FC236}">
                <a16:creationId xmlns:a16="http://schemas.microsoft.com/office/drawing/2014/main" id="{2CF45C8E-6270-5D45-87BD-358AF49C1F03}"/>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8F61F103-5F77-8449-8E2C-8288432656DE}"/>
              </a:ext>
            </a:extLst>
          </p:cNvPr>
          <p:cNvSpPr>
            <a:spLocks noGrp="1"/>
          </p:cNvSpPr>
          <p:nvPr>
            <p:ph type="sldNum" sz="quarter" idx="12"/>
          </p:nvPr>
        </p:nvSpPr>
        <p:spPr/>
        <p:txBody>
          <a:bodyPr/>
          <a:lstStyle/>
          <a:p>
            <a:fld id="{126443F3-DC4B-6D4E-A517-B712FB858D2B}" type="slidenum">
              <a:rPr lang="en-US" smtClean="0"/>
              <a:t>‹#›</a:t>
            </a:fld>
            <a:endParaRPr lang="en-US"/>
          </a:p>
        </p:txBody>
      </p:sp>
    </p:spTree>
    <p:extLst>
      <p:ext uri="{BB962C8B-B14F-4D97-AF65-F5344CB8AC3E}">
        <p14:creationId xmlns:p14="http://schemas.microsoft.com/office/powerpoint/2010/main" val="1424662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827E72-7451-9A46-B367-394E2E5F754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A9727D4C-EB02-3C4D-A314-04000C7342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9CF8AB31-68E8-5747-A31E-3AEFE4E92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endParaRPr lang="en-US"/>
          </a:p>
        </p:txBody>
      </p:sp>
      <p:sp>
        <p:nvSpPr>
          <p:cNvPr id="5" name="Espace réservé de la date 4">
            <a:extLst>
              <a:ext uri="{FF2B5EF4-FFF2-40B4-BE49-F238E27FC236}">
                <a16:creationId xmlns:a16="http://schemas.microsoft.com/office/drawing/2014/main" id="{FE94031B-8FA9-AB4C-9166-AA7215A83663}"/>
              </a:ext>
            </a:extLst>
          </p:cNvPr>
          <p:cNvSpPr>
            <a:spLocks noGrp="1"/>
          </p:cNvSpPr>
          <p:nvPr>
            <p:ph type="dt" sz="half" idx="10"/>
          </p:nvPr>
        </p:nvSpPr>
        <p:spPr/>
        <p:txBody>
          <a:bodyPr/>
          <a:lstStyle/>
          <a:p>
            <a:fld id="{D5746E10-6BE9-2042-A5F1-F1B8B6A1C609}" type="datetimeFigureOut">
              <a:rPr lang="en-US" smtClean="0"/>
              <a:t>9/27/2024</a:t>
            </a:fld>
            <a:endParaRPr lang="en-US"/>
          </a:p>
        </p:txBody>
      </p:sp>
      <p:sp>
        <p:nvSpPr>
          <p:cNvPr id="6" name="Espace réservé du pied de page 5">
            <a:extLst>
              <a:ext uri="{FF2B5EF4-FFF2-40B4-BE49-F238E27FC236}">
                <a16:creationId xmlns:a16="http://schemas.microsoft.com/office/drawing/2014/main" id="{B992A902-5778-4D4E-9EB9-6CF8946B4617}"/>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EFEE2A5F-CAFF-FE4F-94EC-44CD43759F0D}"/>
              </a:ext>
            </a:extLst>
          </p:cNvPr>
          <p:cNvSpPr>
            <a:spLocks noGrp="1"/>
          </p:cNvSpPr>
          <p:nvPr>
            <p:ph type="sldNum" sz="quarter" idx="12"/>
          </p:nvPr>
        </p:nvSpPr>
        <p:spPr/>
        <p:txBody>
          <a:bodyPr/>
          <a:lstStyle/>
          <a:p>
            <a:fld id="{126443F3-DC4B-6D4E-A517-B712FB858D2B}" type="slidenum">
              <a:rPr lang="en-US" smtClean="0"/>
              <a:t>‹#›</a:t>
            </a:fld>
            <a:endParaRPr lang="en-US"/>
          </a:p>
        </p:txBody>
      </p:sp>
    </p:spTree>
    <p:extLst>
      <p:ext uri="{BB962C8B-B14F-4D97-AF65-F5344CB8AC3E}">
        <p14:creationId xmlns:p14="http://schemas.microsoft.com/office/powerpoint/2010/main" val="381677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A579A62-0887-C54C-BB0B-09BBCC8972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D61B1AD3-DFA7-E34A-A7E7-0F3C38801C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fr-FR"/>
              <a:t>Modifier les styles du texte du masque
Deuxième niveau
Troisième niveau
Quatrième niveau
Cinquième niveau</a:t>
            </a:r>
            <a:endParaRPr lang="en-US"/>
          </a:p>
        </p:txBody>
      </p:sp>
      <p:sp>
        <p:nvSpPr>
          <p:cNvPr id="4" name="Espace réservé de la date 3">
            <a:extLst>
              <a:ext uri="{FF2B5EF4-FFF2-40B4-BE49-F238E27FC236}">
                <a16:creationId xmlns:a16="http://schemas.microsoft.com/office/drawing/2014/main" id="{5F06D8F8-5733-5842-B216-81C06F16C0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46E10-6BE9-2042-A5F1-F1B8B6A1C609}" type="datetimeFigureOut">
              <a:rPr lang="en-US" smtClean="0"/>
              <a:t>9/27/2024</a:t>
            </a:fld>
            <a:endParaRPr lang="en-US"/>
          </a:p>
        </p:txBody>
      </p:sp>
      <p:sp>
        <p:nvSpPr>
          <p:cNvPr id="5" name="Espace réservé du pied de page 4">
            <a:extLst>
              <a:ext uri="{FF2B5EF4-FFF2-40B4-BE49-F238E27FC236}">
                <a16:creationId xmlns:a16="http://schemas.microsoft.com/office/drawing/2014/main" id="{951ED382-7AA4-5D44-8703-5D866CAC3B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5E3C4718-1809-9D42-B8B2-3106D66D7F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443F3-DC4B-6D4E-A517-B712FB858D2B}" type="slidenum">
              <a:rPr lang="en-US" smtClean="0"/>
              <a:t>‹#›</a:t>
            </a:fld>
            <a:endParaRPr lang="en-US"/>
          </a:p>
        </p:txBody>
      </p:sp>
    </p:spTree>
    <p:extLst>
      <p:ext uri="{BB962C8B-B14F-4D97-AF65-F5344CB8AC3E}">
        <p14:creationId xmlns:p14="http://schemas.microsoft.com/office/powerpoint/2010/main" val="2728740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bi_tableaux_de_bord_conception.html#permettre-une-analyse-fluide-et-coh&#233;rente-avec-lapproche-m&#233;tier" TargetMode="External"/><Relationship Id="rId2" Type="http://schemas.openxmlformats.org/officeDocument/2006/relationships/hyperlink" Target="http://formations.imt-atlantique.fr/bi/bi_indicateurs_visualisation.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du-r&#233;cit-utilisateur-&#224;-lindicateur"/><Relationship Id="rId2" Type="http://schemas.openxmlformats.org/officeDocument/2006/relationships/hyperlink" Target="#lindicateur-&#233;l&#233;ment-fondamental-du-tab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BCAAC0-8E26-A24C-A3C4-8DCE919A0972}"/>
              </a:ext>
            </a:extLst>
          </p:cNvPr>
          <p:cNvSpPr>
            <a:spLocks noGrp="1"/>
          </p:cNvSpPr>
          <p:nvPr>
            <p:ph type="ctrTitle"/>
          </p:nvPr>
        </p:nvSpPr>
        <p:spPr>
          <a:xfrm>
            <a:off x="1524000" y="473408"/>
            <a:ext cx="9144000" cy="860735"/>
          </a:xfrm>
        </p:spPr>
        <p:txBody>
          <a:bodyPr>
            <a:normAutofit fontScale="90000"/>
          </a:bodyPr>
          <a:lstStyle/>
          <a:p>
            <a:r>
              <a:rPr lang="fr-FR" dirty="0"/>
              <a:t>Laboratoire 1: KPI</a:t>
            </a:r>
          </a:p>
        </p:txBody>
      </p:sp>
      <p:sp>
        <p:nvSpPr>
          <p:cNvPr id="3" name="Sous-titre 2">
            <a:extLst>
              <a:ext uri="{FF2B5EF4-FFF2-40B4-BE49-F238E27FC236}">
                <a16:creationId xmlns:a16="http://schemas.microsoft.com/office/drawing/2014/main" id="{C1200DD7-6671-BC4E-A592-1E832CA50F26}"/>
              </a:ext>
            </a:extLst>
          </p:cNvPr>
          <p:cNvSpPr>
            <a:spLocks noGrp="1"/>
          </p:cNvSpPr>
          <p:nvPr>
            <p:ph type="subTitle" idx="1"/>
          </p:nvPr>
        </p:nvSpPr>
        <p:spPr>
          <a:xfrm>
            <a:off x="1524000" y="5003800"/>
            <a:ext cx="9144000" cy="1655762"/>
          </a:xfrm>
        </p:spPr>
        <p:txBody>
          <a:bodyPr/>
          <a:lstStyle/>
          <a:p>
            <a:endParaRPr lang="en-US" dirty="0"/>
          </a:p>
          <a:p>
            <a:endParaRPr lang="en-US" dirty="0"/>
          </a:p>
          <a:p>
            <a:r>
              <a:rPr lang="en-US" dirty="0"/>
              <a:t>Par Laurent </a:t>
            </a:r>
            <a:r>
              <a:rPr lang="en-US" dirty="0" err="1"/>
              <a:t>Vuillon</a:t>
            </a:r>
            <a:endParaRPr lang="en-US" dirty="0"/>
          </a:p>
        </p:txBody>
      </p:sp>
      <p:pic>
        <p:nvPicPr>
          <p:cNvPr id="9" name="Image 8">
            <a:extLst>
              <a:ext uri="{FF2B5EF4-FFF2-40B4-BE49-F238E27FC236}">
                <a16:creationId xmlns:a16="http://schemas.microsoft.com/office/drawing/2014/main" id="{D3C4BD79-A768-614F-A440-E3F86F8DC721}"/>
              </a:ext>
            </a:extLst>
          </p:cNvPr>
          <p:cNvPicPr>
            <a:picLocks noChangeAspect="1"/>
          </p:cNvPicPr>
          <p:nvPr/>
        </p:nvPicPr>
        <p:blipFill>
          <a:blip r:embed="rId2"/>
          <a:stretch>
            <a:fillRect/>
          </a:stretch>
        </p:blipFill>
        <p:spPr>
          <a:xfrm>
            <a:off x="2880082" y="1664486"/>
            <a:ext cx="6638544" cy="4298338"/>
          </a:xfrm>
          <a:prstGeom prst="rect">
            <a:avLst/>
          </a:prstGeom>
        </p:spPr>
      </p:pic>
    </p:spTree>
    <p:extLst>
      <p:ext uri="{BB962C8B-B14F-4D97-AF65-F5344CB8AC3E}">
        <p14:creationId xmlns:p14="http://schemas.microsoft.com/office/powerpoint/2010/main" val="145589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6992D2-4B6E-3D45-BBBB-94A0C4CECA55}"/>
              </a:ext>
            </a:extLst>
          </p:cNvPr>
          <p:cNvSpPr>
            <a:spLocks noGrp="1"/>
          </p:cNvSpPr>
          <p:nvPr>
            <p:ph type="title"/>
          </p:nvPr>
        </p:nvSpPr>
        <p:spPr/>
        <p:txBody>
          <a:bodyPr/>
          <a:lstStyle/>
          <a:p>
            <a:r>
              <a:rPr lang="fr-FR" dirty="0"/>
              <a:t>Les indicateurs de performance financiers</a:t>
            </a:r>
          </a:p>
        </p:txBody>
      </p:sp>
      <p:pic>
        <p:nvPicPr>
          <p:cNvPr id="5" name="Espace réservé du contenu 4">
            <a:extLst>
              <a:ext uri="{FF2B5EF4-FFF2-40B4-BE49-F238E27FC236}">
                <a16:creationId xmlns:a16="http://schemas.microsoft.com/office/drawing/2014/main" id="{4331D393-1268-6C48-8B62-51B9CEBEFC1F}"/>
              </a:ext>
            </a:extLst>
          </p:cNvPr>
          <p:cNvPicPr>
            <a:picLocks noGrp="1" noChangeAspect="1"/>
          </p:cNvPicPr>
          <p:nvPr>
            <p:ph idx="1"/>
          </p:nvPr>
        </p:nvPicPr>
        <p:blipFill>
          <a:blip r:embed="rId2"/>
          <a:stretch>
            <a:fillRect/>
          </a:stretch>
        </p:blipFill>
        <p:spPr>
          <a:xfrm>
            <a:off x="969818" y="1273461"/>
            <a:ext cx="9782258" cy="5390575"/>
          </a:xfrm>
        </p:spPr>
      </p:pic>
    </p:spTree>
    <p:extLst>
      <p:ext uri="{BB962C8B-B14F-4D97-AF65-F5344CB8AC3E}">
        <p14:creationId xmlns:p14="http://schemas.microsoft.com/office/powerpoint/2010/main" val="2569029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A53C2-1BD0-E645-A304-19FF4A51082A}"/>
              </a:ext>
            </a:extLst>
          </p:cNvPr>
          <p:cNvSpPr>
            <a:spLocks noGrp="1"/>
          </p:cNvSpPr>
          <p:nvPr>
            <p:ph type="title"/>
          </p:nvPr>
        </p:nvSpPr>
        <p:spPr/>
        <p:txBody>
          <a:bodyPr/>
          <a:lstStyle/>
          <a:p>
            <a:r>
              <a:rPr lang="fr-FR" dirty="0"/>
              <a:t>KPI pour le e-commerce</a:t>
            </a:r>
          </a:p>
        </p:txBody>
      </p:sp>
      <p:sp>
        <p:nvSpPr>
          <p:cNvPr id="3" name="Espace réservé du contenu 2">
            <a:extLst>
              <a:ext uri="{FF2B5EF4-FFF2-40B4-BE49-F238E27FC236}">
                <a16:creationId xmlns:a16="http://schemas.microsoft.com/office/drawing/2014/main" id="{21567616-7177-3848-BC63-506B532228BD}"/>
              </a:ext>
            </a:extLst>
          </p:cNvPr>
          <p:cNvSpPr>
            <a:spLocks noGrp="1"/>
          </p:cNvSpPr>
          <p:nvPr>
            <p:ph idx="1"/>
          </p:nvPr>
        </p:nvSpPr>
        <p:spPr>
          <a:xfrm>
            <a:off x="838200" y="1399310"/>
            <a:ext cx="10515600" cy="5458690"/>
          </a:xfrm>
        </p:spPr>
        <p:txBody>
          <a:bodyPr>
            <a:normAutofit fontScale="77500" lnSpcReduction="20000"/>
          </a:bodyPr>
          <a:lstStyle/>
          <a:p>
            <a:r>
              <a:rPr lang="fr-FR" dirty="0"/>
              <a:t>Taux d'abandon du panier d'achat</a:t>
            </a:r>
          </a:p>
          <a:p>
            <a:r>
              <a:rPr lang="fr-FR" dirty="0" err="1"/>
              <a:t>Coût</a:t>
            </a:r>
            <a:r>
              <a:rPr lang="fr-FR" dirty="0"/>
              <a:t> des articles vendus</a:t>
            </a:r>
          </a:p>
          <a:p>
            <a:r>
              <a:rPr lang="fr-FR" dirty="0"/>
              <a:t>Trafic du site Web</a:t>
            </a:r>
          </a:p>
          <a:p>
            <a:r>
              <a:rPr lang="fr-FR" dirty="0"/>
              <a:t>Nombre de visiteurs uniques et nombre de visiteurs </a:t>
            </a:r>
            <a:r>
              <a:rPr lang="fr-FR" dirty="0" err="1"/>
              <a:t>récurrents</a:t>
            </a:r>
            <a:r>
              <a:rPr lang="fr-FR" dirty="0"/>
              <a:t> </a:t>
            </a:r>
          </a:p>
          <a:p>
            <a:r>
              <a:rPr lang="fr-FR" dirty="0"/>
              <a:t>Temps passé sur le site de e-commerce </a:t>
            </a:r>
          </a:p>
          <a:p>
            <a:r>
              <a:rPr lang="fr-FR" dirty="0"/>
              <a:t>Nombre d’</a:t>
            </a:r>
            <a:r>
              <a:rPr lang="fr-FR" dirty="0" err="1"/>
              <a:t>évaluations</a:t>
            </a:r>
            <a:r>
              <a:rPr lang="fr-FR" dirty="0"/>
              <a:t> de produits</a:t>
            </a:r>
          </a:p>
          <a:p>
            <a:r>
              <a:rPr lang="fr-FR" dirty="0"/>
              <a:t>Pages </a:t>
            </a:r>
            <a:r>
              <a:rPr lang="fr-FR" dirty="0" err="1"/>
              <a:t>consultées</a:t>
            </a:r>
            <a:r>
              <a:rPr lang="fr-FR" dirty="0"/>
              <a:t> par visite individuelle</a:t>
            </a:r>
          </a:p>
          <a:p>
            <a:r>
              <a:rPr lang="fr-FR" dirty="0"/>
              <a:t>Trafic du blog</a:t>
            </a:r>
          </a:p>
          <a:p>
            <a:r>
              <a:rPr lang="fr-FR" dirty="0"/>
              <a:t>Taux de clics des campagnes de </a:t>
            </a:r>
            <a:r>
              <a:rPr lang="fr-FR" dirty="0" err="1"/>
              <a:t>publicite</a:t>
            </a:r>
            <a:r>
              <a:rPr lang="fr-FR" dirty="0"/>
              <a:t>́</a:t>
            </a:r>
          </a:p>
          <a:p>
            <a:r>
              <a:rPr lang="fr-FR" dirty="0"/>
              <a:t>Taux de performance des campagnes d'affiliation Nombre d'</a:t>
            </a:r>
            <a:r>
              <a:rPr lang="fr-FR" dirty="0" err="1"/>
              <a:t>évaluations</a:t>
            </a:r>
            <a:r>
              <a:rPr lang="fr-FR" dirty="0"/>
              <a:t> de produits</a:t>
            </a:r>
          </a:p>
          <a:p>
            <a:r>
              <a:rPr lang="fr-FR" dirty="0"/>
              <a:t>Volume de trafic au </a:t>
            </a:r>
            <a:r>
              <a:rPr lang="fr-FR" dirty="0" err="1"/>
              <a:t>coût</a:t>
            </a:r>
            <a:r>
              <a:rPr lang="fr-FR" dirty="0"/>
              <a:t> par clic</a:t>
            </a:r>
          </a:p>
          <a:p>
            <a:r>
              <a:rPr lang="fr-FR" dirty="0"/>
              <a:t>Nombre d'e-mails </a:t>
            </a:r>
            <a:r>
              <a:rPr lang="fr-FR" dirty="0" err="1"/>
              <a:t>envoyés</a:t>
            </a:r>
            <a:r>
              <a:rPr lang="fr-FR" dirty="0"/>
              <a:t> au service client</a:t>
            </a:r>
          </a:p>
          <a:p>
            <a:r>
              <a:rPr lang="fr-FR" dirty="0"/>
              <a:t>Nombre d'appels au service client</a:t>
            </a:r>
          </a:p>
          <a:p>
            <a:r>
              <a:rPr lang="fr-FR" dirty="0"/>
              <a:t>Nombre de sessions de chat ouvert avec le service client Temps moyen de </a:t>
            </a:r>
            <a:r>
              <a:rPr lang="fr-FR" dirty="0" err="1"/>
              <a:t>résolution</a:t>
            </a:r>
            <a:r>
              <a:rPr lang="fr-FR" dirty="0"/>
              <a:t> </a:t>
            </a:r>
          </a:p>
          <a:p>
            <a:endParaRPr lang="fr-FR" dirty="0"/>
          </a:p>
        </p:txBody>
      </p:sp>
    </p:spTree>
    <p:extLst>
      <p:ext uri="{BB962C8B-B14F-4D97-AF65-F5344CB8AC3E}">
        <p14:creationId xmlns:p14="http://schemas.microsoft.com/office/powerpoint/2010/main" val="340441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6E200F-851D-8942-9DA9-F75731C65D40}"/>
              </a:ext>
            </a:extLst>
          </p:cNvPr>
          <p:cNvSpPr>
            <a:spLocks noGrp="1"/>
          </p:cNvSpPr>
          <p:nvPr>
            <p:ph type="title"/>
          </p:nvPr>
        </p:nvSpPr>
        <p:spPr/>
        <p:txBody>
          <a:bodyPr>
            <a:normAutofit/>
          </a:bodyPr>
          <a:lstStyle/>
          <a:p>
            <a:r>
              <a:rPr lang="fr-FR" dirty="0"/>
              <a:t>KPI pour la gestion de projet </a:t>
            </a:r>
            <a:br>
              <a:rPr lang="fr-FR" dirty="0"/>
            </a:br>
            <a:r>
              <a:rPr lang="fr-FR" dirty="0"/>
              <a:t> </a:t>
            </a:r>
          </a:p>
        </p:txBody>
      </p:sp>
      <p:sp>
        <p:nvSpPr>
          <p:cNvPr id="3" name="Espace réservé du contenu 2">
            <a:extLst>
              <a:ext uri="{FF2B5EF4-FFF2-40B4-BE49-F238E27FC236}">
                <a16:creationId xmlns:a16="http://schemas.microsoft.com/office/drawing/2014/main" id="{F195FFF2-8208-5E49-B847-56378C645F4E}"/>
              </a:ext>
            </a:extLst>
          </p:cNvPr>
          <p:cNvSpPr>
            <a:spLocks noGrp="1"/>
          </p:cNvSpPr>
          <p:nvPr>
            <p:ph idx="1"/>
          </p:nvPr>
        </p:nvSpPr>
        <p:spPr/>
        <p:txBody>
          <a:bodyPr>
            <a:normAutofit lnSpcReduction="10000"/>
          </a:bodyPr>
          <a:lstStyle/>
          <a:p>
            <a:r>
              <a:rPr lang="fr-FR" dirty="0" err="1"/>
              <a:t>Tâches</a:t>
            </a:r>
            <a:r>
              <a:rPr lang="fr-FR" dirty="0"/>
              <a:t> </a:t>
            </a:r>
            <a:r>
              <a:rPr lang="fr-FR" dirty="0" err="1"/>
              <a:t>créées</a:t>
            </a:r>
            <a:r>
              <a:rPr lang="fr-FR" dirty="0"/>
              <a:t> vs </a:t>
            </a:r>
            <a:r>
              <a:rPr lang="fr-FR" dirty="0" err="1"/>
              <a:t>Tâches</a:t>
            </a:r>
            <a:r>
              <a:rPr lang="fr-FR" dirty="0"/>
              <a:t> </a:t>
            </a:r>
            <a:r>
              <a:rPr lang="fr-FR" dirty="0" err="1"/>
              <a:t>résolues</a:t>
            </a:r>
            <a:endParaRPr lang="fr-FR" dirty="0"/>
          </a:p>
          <a:p>
            <a:r>
              <a:rPr lang="fr-FR" dirty="0" err="1"/>
              <a:t>Âge</a:t>
            </a:r>
            <a:r>
              <a:rPr lang="fr-FR" dirty="0"/>
              <a:t> moyen des </a:t>
            </a:r>
            <a:r>
              <a:rPr lang="fr-FR" dirty="0" err="1"/>
              <a:t>tâches</a:t>
            </a:r>
            <a:endParaRPr lang="fr-FR" dirty="0"/>
          </a:p>
          <a:p>
            <a:r>
              <a:rPr lang="fr-FR" dirty="0"/>
              <a:t>Temps moyen de traitement d'une </a:t>
            </a:r>
            <a:r>
              <a:rPr lang="fr-FR" dirty="0" err="1"/>
              <a:t>tâche</a:t>
            </a:r>
            <a:r>
              <a:rPr lang="fr-FR" dirty="0"/>
              <a:t> Indice de performance des </a:t>
            </a:r>
            <a:r>
              <a:rPr lang="fr-FR" dirty="0" err="1"/>
              <a:t>prévisions</a:t>
            </a:r>
            <a:endParaRPr lang="fr-FR" dirty="0"/>
          </a:p>
          <a:p>
            <a:r>
              <a:rPr lang="fr-FR" dirty="0"/>
              <a:t>Respect des </a:t>
            </a:r>
            <a:r>
              <a:rPr lang="fr-FR" dirty="0" err="1"/>
              <a:t>délais</a:t>
            </a:r>
            <a:endParaRPr lang="fr-FR" dirty="0"/>
          </a:p>
          <a:p>
            <a:r>
              <a:rPr lang="fr-FR" dirty="0"/>
              <a:t>Pourcentage de </a:t>
            </a:r>
            <a:r>
              <a:rPr lang="fr-FR" dirty="0" err="1"/>
              <a:t>réalisation</a:t>
            </a:r>
            <a:r>
              <a:rPr lang="fr-FR" dirty="0"/>
              <a:t> des objectifs Taux d'erreur</a:t>
            </a:r>
          </a:p>
          <a:p>
            <a:r>
              <a:rPr lang="fr-FR" dirty="0"/>
              <a:t>Nombre de questions </a:t>
            </a:r>
            <a:r>
              <a:rPr lang="fr-FR" dirty="0" err="1"/>
              <a:t>complémentaires</a:t>
            </a:r>
            <a:endParaRPr lang="fr-FR" dirty="0"/>
          </a:p>
          <a:p>
            <a:r>
              <a:rPr lang="fr-FR" dirty="0"/>
              <a:t>Niveau de motivation</a:t>
            </a:r>
          </a:p>
          <a:p>
            <a:r>
              <a:rPr lang="fr-FR" dirty="0"/>
              <a:t>Taux d'accomplissement </a:t>
            </a:r>
          </a:p>
          <a:p>
            <a:endParaRPr lang="fr-FR" dirty="0"/>
          </a:p>
        </p:txBody>
      </p:sp>
    </p:spTree>
    <p:extLst>
      <p:ext uri="{BB962C8B-B14F-4D97-AF65-F5344CB8AC3E}">
        <p14:creationId xmlns:p14="http://schemas.microsoft.com/office/powerpoint/2010/main" val="2217698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5D488-D550-6A4D-A369-84C2385BEF25}"/>
              </a:ext>
            </a:extLst>
          </p:cNvPr>
          <p:cNvSpPr>
            <a:spLocks noGrp="1"/>
          </p:cNvSpPr>
          <p:nvPr>
            <p:ph type="title"/>
          </p:nvPr>
        </p:nvSpPr>
        <p:spPr/>
        <p:txBody>
          <a:bodyPr/>
          <a:lstStyle/>
          <a:p>
            <a:r>
              <a:rPr lang="fr-FR" dirty="0"/>
              <a:t>Exemple</a:t>
            </a:r>
          </a:p>
        </p:txBody>
      </p:sp>
      <p:sp>
        <p:nvSpPr>
          <p:cNvPr id="3" name="Espace réservé du contenu 2">
            <a:extLst>
              <a:ext uri="{FF2B5EF4-FFF2-40B4-BE49-F238E27FC236}">
                <a16:creationId xmlns:a16="http://schemas.microsoft.com/office/drawing/2014/main" id="{E1DE6031-6D49-D34D-B266-B74503F00A16}"/>
              </a:ext>
            </a:extLst>
          </p:cNvPr>
          <p:cNvSpPr>
            <a:spLocks noGrp="1"/>
          </p:cNvSpPr>
          <p:nvPr>
            <p:ph idx="1"/>
          </p:nvPr>
        </p:nvSpPr>
        <p:spPr/>
        <p:txBody>
          <a:bodyPr>
            <a:normAutofit/>
          </a:bodyPr>
          <a:lstStyle/>
          <a:p>
            <a:pPr marL="0" indent="0">
              <a:buNone/>
            </a:pPr>
            <a:r>
              <a:rPr lang="fr-FR" dirty="0"/>
              <a:t>Récit utilisateur :</a:t>
            </a:r>
          </a:p>
          <a:p>
            <a:pPr marL="0" indent="0">
              <a:buNone/>
            </a:pPr>
            <a:r>
              <a:rPr lang="fr-FR" dirty="0"/>
              <a:t>En tant que </a:t>
            </a:r>
            <a:r>
              <a:rPr lang="fr-FR" b="1" dirty="0"/>
              <a:t>membre de l’Assemblée Permanente des Présidents des Commissions locales de l’eau de Bretagne</a:t>
            </a:r>
            <a:r>
              <a:rPr lang="fr-FR" dirty="0"/>
              <a:t> (APPCB), je désire visualiser le </a:t>
            </a:r>
            <a:r>
              <a:rPr lang="fr-FR" b="1" dirty="0"/>
              <a:t>niveau en pesticides pour chaque région française</a:t>
            </a:r>
            <a:r>
              <a:rPr lang="fr-FR" dirty="0"/>
              <a:t> et </a:t>
            </a:r>
            <a:r>
              <a:rPr lang="fr-FR" b="1" dirty="0"/>
              <a:t>identifier les stations hors-norme</a:t>
            </a:r>
            <a:r>
              <a:rPr lang="fr-FR" dirty="0"/>
              <a:t> afin de pouvoir </a:t>
            </a:r>
            <a:r>
              <a:rPr lang="fr-FR" b="1" dirty="0"/>
              <a:t>évaluer l’efficacité des politiques mises en </a:t>
            </a:r>
            <a:r>
              <a:rPr lang="fr-FR" b="1" dirty="0" err="1"/>
              <a:t>oeuvre</a:t>
            </a:r>
            <a:r>
              <a:rPr lang="fr-FR" dirty="0"/>
              <a:t> et de pouvoir comparer leurs résultats entre régions.</a:t>
            </a:r>
          </a:p>
          <a:p>
            <a:pPr marL="0" indent="0">
              <a:buNone/>
            </a:pPr>
            <a:r>
              <a:rPr lang="fr-FR" dirty="0"/>
              <a:t>Ce récit utilisateur permet de produire le tableau suivant. Les informations données par le client sur la méthode d’analyse des eaux ainsi que les normes réglementaires permettent de définir les indicateurs et les objectifs.</a:t>
            </a:r>
          </a:p>
          <a:p>
            <a:endParaRPr lang="fr-FR" dirty="0"/>
          </a:p>
        </p:txBody>
      </p:sp>
    </p:spTree>
    <p:extLst>
      <p:ext uri="{BB962C8B-B14F-4D97-AF65-F5344CB8AC3E}">
        <p14:creationId xmlns:p14="http://schemas.microsoft.com/office/powerpoint/2010/main" val="114838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C964E-D37D-8745-ADE1-87EBB790173F}"/>
              </a:ext>
            </a:extLst>
          </p:cNvPr>
          <p:cNvSpPr>
            <a:spLocks noGrp="1"/>
          </p:cNvSpPr>
          <p:nvPr>
            <p:ph type="title"/>
          </p:nvPr>
        </p:nvSpPr>
        <p:spPr/>
        <p:txBody>
          <a:bodyPr/>
          <a:lstStyle/>
          <a:p>
            <a:endParaRPr lang="fr-FR"/>
          </a:p>
        </p:txBody>
      </p:sp>
      <p:graphicFrame>
        <p:nvGraphicFramePr>
          <p:cNvPr id="4" name="Espace réservé du contenu 3">
            <a:extLst>
              <a:ext uri="{FF2B5EF4-FFF2-40B4-BE49-F238E27FC236}">
                <a16:creationId xmlns:a16="http://schemas.microsoft.com/office/drawing/2014/main" id="{5E620DD1-DC58-C14D-93A7-7A6A76F8F9E8}"/>
              </a:ext>
            </a:extLst>
          </p:cNvPr>
          <p:cNvGraphicFramePr>
            <a:graphicFrameLocks noGrp="1"/>
          </p:cNvGraphicFramePr>
          <p:nvPr>
            <p:ph idx="1"/>
            <p:extLst>
              <p:ext uri="{D42A27DB-BD31-4B8C-83A1-F6EECF244321}">
                <p14:modId xmlns:p14="http://schemas.microsoft.com/office/powerpoint/2010/main" val="2020932106"/>
              </p:ext>
            </p:extLst>
          </p:nvPr>
        </p:nvGraphicFramePr>
        <p:xfrm>
          <a:off x="311727" y="0"/>
          <a:ext cx="11568545" cy="3492360"/>
        </p:xfrm>
        <a:graphic>
          <a:graphicData uri="http://schemas.openxmlformats.org/drawingml/2006/table">
            <a:tbl>
              <a:tblPr firstRow="1" firstCol="1" bandRow="1">
                <a:tableStyleId>{5C22544A-7EE6-4342-B048-85BDC9FD1C3A}</a:tableStyleId>
              </a:tblPr>
              <a:tblGrid>
                <a:gridCol w="2275253">
                  <a:extLst>
                    <a:ext uri="{9D8B030D-6E8A-4147-A177-3AD203B41FA5}">
                      <a16:colId xmlns:a16="http://schemas.microsoft.com/office/drawing/2014/main" val="872234202"/>
                    </a:ext>
                  </a:extLst>
                </a:gridCol>
                <a:gridCol w="2275253">
                  <a:extLst>
                    <a:ext uri="{9D8B030D-6E8A-4147-A177-3AD203B41FA5}">
                      <a16:colId xmlns:a16="http://schemas.microsoft.com/office/drawing/2014/main" val="2052868454"/>
                    </a:ext>
                  </a:extLst>
                </a:gridCol>
                <a:gridCol w="3412882">
                  <a:extLst>
                    <a:ext uri="{9D8B030D-6E8A-4147-A177-3AD203B41FA5}">
                      <a16:colId xmlns:a16="http://schemas.microsoft.com/office/drawing/2014/main" val="4061183477"/>
                    </a:ext>
                  </a:extLst>
                </a:gridCol>
                <a:gridCol w="2081158">
                  <a:extLst>
                    <a:ext uri="{9D8B030D-6E8A-4147-A177-3AD203B41FA5}">
                      <a16:colId xmlns:a16="http://schemas.microsoft.com/office/drawing/2014/main" val="1691565938"/>
                    </a:ext>
                  </a:extLst>
                </a:gridCol>
                <a:gridCol w="1523999">
                  <a:extLst>
                    <a:ext uri="{9D8B030D-6E8A-4147-A177-3AD203B41FA5}">
                      <a16:colId xmlns:a16="http://schemas.microsoft.com/office/drawing/2014/main" val="4067227830"/>
                    </a:ext>
                  </a:extLst>
                </a:gridCol>
              </a:tblGrid>
              <a:tr h="474230">
                <a:tc>
                  <a:txBody>
                    <a:bodyPr/>
                    <a:lstStyle/>
                    <a:p>
                      <a:pPr>
                        <a:spcAft>
                          <a:spcPts val="1500"/>
                        </a:spcAft>
                      </a:pPr>
                      <a:r>
                        <a:rPr lang="fr-FR" sz="1800">
                          <a:effectLst/>
                        </a:rPr>
                        <a:t>Activité</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33420" marR="33420" marT="33420" marB="33420"/>
                </a:tc>
                <a:tc>
                  <a:txBody>
                    <a:bodyPr/>
                    <a:lstStyle/>
                    <a:p>
                      <a:pPr>
                        <a:spcAft>
                          <a:spcPts val="1500"/>
                        </a:spcAft>
                      </a:pPr>
                      <a:r>
                        <a:rPr lang="fr-FR" sz="1800" dirty="0">
                          <a:effectLst/>
                        </a:rPr>
                        <a:t>Finalité</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420" marR="33420" marT="33420" marB="33420"/>
                </a:tc>
                <a:tc>
                  <a:txBody>
                    <a:bodyPr/>
                    <a:lstStyle/>
                    <a:p>
                      <a:pPr>
                        <a:spcAft>
                          <a:spcPts val="1500"/>
                        </a:spcAft>
                      </a:pPr>
                      <a:r>
                        <a:rPr lang="fr-FR" sz="1800">
                          <a:effectLst/>
                        </a:rPr>
                        <a:t>Fonctionnalité</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33420" marR="33420" marT="33420" marB="33420"/>
                </a:tc>
                <a:tc>
                  <a:txBody>
                    <a:bodyPr/>
                    <a:lstStyle/>
                    <a:p>
                      <a:pPr>
                        <a:spcAft>
                          <a:spcPts val="1500"/>
                        </a:spcAft>
                      </a:pPr>
                      <a:r>
                        <a:rPr lang="fr-FR" sz="1800">
                          <a:effectLst/>
                        </a:rPr>
                        <a:t>Indicateur</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33420" marR="33420" marT="33420" marB="33420"/>
                </a:tc>
                <a:tc>
                  <a:txBody>
                    <a:bodyPr/>
                    <a:lstStyle/>
                    <a:p>
                      <a:pPr>
                        <a:spcAft>
                          <a:spcPts val="1500"/>
                        </a:spcAft>
                      </a:pPr>
                      <a:r>
                        <a:rPr lang="fr-FR" sz="1800">
                          <a:effectLst/>
                        </a:rPr>
                        <a:t>Objectif numérique ciblé (si applicable)</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33420" marR="33420" marT="33420" marB="33420"/>
                </a:tc>
                <a:extLst>
                  <a:ext uri="{0D108BD9-81ED-4DB2-BD59-A6C34878D82A}">
                    <a16:rowId xmlns:a16="http://schemas.microsoft.com/office/drawing/2014/main" val="2824618447"/>
                  </a:ext>
                </a:extLst>
              </a:tr>
              <a:tr h="758643">
                <a:tc rowSpan="2">
                  <a:txBody>
                    <a:bodyPr/>
                    <a:lstStyle/>
                    <a:p>
                      <a:pPr>
                        <a:spcAft>
                          <a:spcPts val="1500"/>
                        </a:spcAft>
                      </a:pPr>
                      <a:r>
                        <a:rPr lang="fr-FR" sz="1800">
                          <a:effectLst/>
                        </a:rPr>
                        <a:t>Gestion des niveaux de pollution</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33420" marR="33420" marT="33420" marB="33420"/>
                </a:tc>
                <a:tc rowSpan="2">
                  <a:txBody>
                    <a:bodyPr/>
                    <a:lstStyle/>
                    <a:p>
                      <a:pPr>
                        <a:spcAft>
                          <a:spcPts val="1500"/>
                        </a:spcAft>
                      </a:pPr>
                      <a:r>
                        <a:rPr lang="fr-FR" sz="1800" dirty="0">
                          <a:effectLst/>
                        </a:rPr>
                        <a:t>Évaluer l’efficacité des politiques mises en œuvre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420" marR="33420" marT="33420" marB="33420"/>
                </a:tc>
                <a:tc>
                  <a:txBody>
                    <a:bodyPr/>
                    <a:lstStyle/>
                    <a:p>
                      <a:pPr>
                        <a:spcAft>
                          <a:spcPts val="1500"/>
                        </a:spcAft>
                      </a:pPr>
                      <a:r>
                        <a:rPr lang="fr-FR" sz="1800" dirty="0">
                          <a:effectLst/>
                        </a:rPr>
                        <a:t>Visualiser le niveau en pesticides dans les régions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420" marR="33420" marT="33420" marB="33420"/>
                </a:tc>
                <a:tc>
                  <a:txBody>
                    <a:bodyPr/>
                    <a:lstStyle/>
                    <a:p>
                      <a:pPr>
                        <a:spcAft>
                          <a:spcPts val="1500"/>
                        </a:spcAft>
                      </a:pPr>
                      <a:r>
                        <a:rPr lang="fr-FR" sz="1800">
                          <a:effectLst/>
                        </a:rPr>
                        <a:t>Concentration moyenne annuelle (tous pesticides confondus) par région</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33420" marR="33420" marT="33420" marB="33420"/>
                </a:tc>
                <a:tc>
                  <a:txBody>
                    <a:bodyPr/>
                    <a:lstStyle/>
                    <a:p>
                      <a:pPr>
                        <a:spcAft>
                          <a:spcPts val="1500"/>
                        </a:spcAft>
                      </a:pPr>
                      <a:r>
                        <a:rPr lang="fr-FR" sz="1800">
                          <a:effectLst/>
                        </a:rPr>
                        <a:t>&lt; 0.1µg/L</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33420" marR="33420" marT="33420" marB="33420"/>
                </a:tc>
                <a:extLst>
                  <a:ext uri="{0D108BD9-81ED-4DB2-BD59-A6C34878D82A}">
                    <a16:rowId xmlns:a16="http://schemas.microsoft.com/office/drawing/2014/main" val="147738686"/>
                  </a:ext>
                </a:extLst>
              </a:tr>
              <a:tr h="758643">
                <a:tc vMerge="1">
                  <a:txBody>
                    <a:bodyPr/>
                    <a:lstStyle/>
                    <a:p>
                      <a:endParaRPr lang="fr-FR"/>
                    </a:p>
                  </a:txBody>
                  <a:tcPr/>
                </a:tc>
                <a:tc vMerge="1">
                  <a:txBody>
                    <a:bodyPr/>
                    <a:lstStyle/>
                    <a:p>
                      <a:endParaRPr lang="fr-FR"/>
                    </a:p>
                  </a:txBody>
                  <a:tcPr/>
                </a:tc>
                <a:tc>
                  <a:txBody>
                    <a:bodyPr/>
                    <a:lstStyle/>
                    <a:p>
                      <a:pPr>
                        <a:spcAft>
                          <a:spcPts val="1500"/>
                        </a:spcAft>
                      </a:pPr>
                      <a:r>
                        <a:rPr lang="fr-FR" sz="1800">
                          <a:effectLst/>
                        </a:rPr>
                        <a:t>Identifier les stations hors-norme</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33420" marR="33420" marT="33420" marB="33420"/>
                </a:tc>
                <a:tc>
                  <a:txBody>
                    <a:bodyPr/>
                    <a:lstStyle/>
                    <a:p>
                      <a:pPr>
                        <a:spcAft>
                          <a:spcPts val="1500"/>
                        </a:spcAft>
                      </a:pPr>
                      <a:r>
                        <a:rPr lang="fr-FR" sz="1800">
                          <a:effectLst/>
                        </a:rPr>
                        <a:t>Concentration moyenne annuelle par pesticide</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33420" marR="33420" marT="33420" marB="33420"/>
                </a:tc>
                <a:tc>
                  <a:txBody>
                    <a:bodyPr/>
                    <a:lstStyle/>
                    <a:p>
                      <a:pPr>
                        <a:spcAft>
                          <a:spcPts val="1500"/>
                        </a:spcAft>
                      </a:pPr>
                      <a:r>
                        <a:rPr lang="fr-FR" sz="1800" dirty="0">
                          <a:effectLst/>
                        </a:rPr>
                        <a:t>&lt; 0.1µg/L</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33420" marR="33420" marT="33420" marB="33420"/>
                </a:tc>
                <a:extLst>
                  <a:ext uri="{0D108BD9-81ED-4DB2-BD59-A6C34878D82A}">
                    <a16:rowId xmlns:a16="http://schemas.microsoft.com/office/drawing/2014/main" val="1078582664"/>
                  </a:ext>
                </a:extLst>
              </a:tr>
            </a:tbl>
          </a:graphicData>
        </a:graphic>
      </p:graphicFrame>
      <p:sp>
        <p:nvSpPr>
          <p:cNvPr id="5" name="ZoneTexte 4">
            <a:extLst>
              <a:ext uri="{FF2B5EF4-FFF2-40B4-BE49-F238E27FC236}">
                <a16:creationId xmlns:a16="http://schemas.microsoft.com/office/drawing/2014/main" id="{EB4D1C3D-6402-2647-9FE6-7C5D850FA185}"/>
              </a:ext>
            </a:extLst>
          </p:cNvPr>
          <p:cNvSpPr txBox="1"/>
          <p:nvPr/>
        </p:nvSpPr>
        <p:spPr>
          <a:xfrm>
            <a:off x="311727" y="3713019"/>
            <a:ext cx="11672455" cy="2308324"/>
          </a:xfrm>
          <a:prstGeom prst="rect">
            <a:avLst/>
          </a:prstGeom>
          <a:noFill/>
        </p:spPr>
        <p:txBody>
          <a:bodyPr wrap="square" rtlCol="0">
            <a:spAutoFit/>
          </a:bodyPr>
          <a:lstStyle/>
          <a:p>
            <a:r>
              <a:rPr lang="fr-FR" dirty="0"/>
              <a:t>Pour un sprint donné, l’analyse des récits utilisateurs à implémenter doit conduire à un tableau complet permettant ensuite de définir une maquette du tableau de bord, comme ci-dessous :</a:t>
            </a:r>
          </a:p>
          <a:p>
            <a:endParaRPr lang="fr-FR" dirty="0"/>
          </a:p>
          <a:p>
            <a:pPr lvl="0"/>
            <a:r>
              <a:rPr lang="fr-FR" dirty="0"/>
              <a:t>Dans un premier temps il s’agit de définir la </a:t>
            </a:r>
            <a:r>
              <a:rPr lang="fr-FR" dirty="0">
                <a:hlinkClick r:id="rId2"/>
              </a:rPr>
              <a:t>représentation visuelle</a:t>
            </a:r>
            <a:r>
              <a:rPr lang="fr-FR" dirty="0"/>
              <a:t> adaptée à chaque indicateur.</a:t>
            </a:r>
          </a:p>
          <a:p>
            <a:pPr lvl="0"/>
            <a:endParaRPr lang="fr-FR" dirty="0"/>
          </a:p>
          <a:p>
            <a:pPr lvl="0"/>
            <a:r>
              <a:rPr lang="fr-FR" dirty="0"/>
              <a:t>Dans un second temps, il s’agit de produire une maquette globale du tableau de bord qui met en </a:t>
            </a:r>
            <a:r>
              <a:rPr lang="fr-FR" dirty="0" err="1"/>
              <a:t>oeuvre</a:t>
            </a:r>
            <a:r>
              <a:rPr lang="fr-FR" dirty="0"/>
              <a:t> un </a:t>
            </a:r>
            <a:r>
              <a:rPr lang="fr-FR" dirty="0">
                <a:hlinkClick r:id="rId3"/>
              </a:rPr>
              <a:t>principe de structuration</a:t>
            </a:r>
            <a:r>
              <a:rPr lang="fr-FR" dirty="0"/>
              <a:t> cohérent avec les pratiques métiers de votre client.</a:t>
            </a:r>
          </a:p>
          <a:p>
            <a:endParaRPr lang="fr-FR" dirty="0"/>
          </a:p>
        </p:txBody>
      </p:sp>
    </p:spTree>
    <p:extLst>
      <p:ext uri="{BB962C8B-B14F-4D97-AF65-F5344CB8AC3E}">
        <p14:creationId xmlns:p14="http://schemas.microsoft.com/office/powerpoint/2010/main" val="3201756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0FDF4A16-4F97-5747-986F-D71DC48BB3E1}"/>
              </a:ext>
            </a:extLst>
          </p:cNvPr>
          <p:cNvPicPr>
            <a:picLocks noGrp="1" noChangeAspect="1"/>
          </p:cNvPicPr>
          <p:nvPr>
            <p:ph idx="1"/>
          </p:nvPr>
        </p:nvPicPr>
        <p:blipFill>
          <a:blip r:embed="rId2"/>
          <a:stretch>
            <a:fillRect/>
          </a:stretch>
        </p:blipFill>
        <p:spPr>
          <a:xfrm>
            <a:off x="1331653" y="0"/>
            <a:ext cx="9528693" cy="6733904"/>
          </a:xfrm>
        </p:spPr>
      </p:pic>
    </p:spTree>
    <p:extLst>
      <p:ext uri="{BB962C8B-B14F-4D97-AF65-F5344CB8AC3E}">
        <p14:creationId xmlns:p14="http://schemas.microsoft.com/office/powerpoint/2010/main" val="1097100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41FDE0-4F41-CD40-9D47-04550DBB22A5}"/>
              </a:ext>
            </a:extLst>
          </p:cNvPr>
          <p:cNvSpPr>
            <a:spLocks noGrp="1"/>
          </p:cNvSpPr>
          <p:nvPr>
            <p:ph type="title"/>
          </p:nvPr>
        </p:nvSpPr>
        <p:spPr/>
        <p:txBody>
          <a:bodyPr/>
          <a:lstStyle/>
          <a:p>
            <a:r>
              <a:rPr lang="fr-FR" dirty="0"/>
              <a:t>Laboratoire</a:t>
            </a:r>
          </a:p>
        </p:txBody>
      </p:sp>
      <p:sp>
        <p:nvSpPr>
          <p:cNvPr id="3" name="Espace réservé du contenu 2">
            <a:extLst>
              <a:ext uri="{FF2B5EF4-FFF2-40B4-BE49-F238E27FC236}">
                <a16:creationId xmlns:a16="http://schemas.microsoft.com/office/drawing/2014/main" id="{553E90E3-2381-B244-A756-21327D64B981}"/>
              </a:ext>
            </a:extLst>
          </p:cNvPr>
          <p:cNvSpPr>
            <a:spLocks noGrp="1"/>
          </p:cNvSpPr>
          <p:nvPr>
            <p:ph idx="1"/>
          </p:nvPr>
        </p:nvSpPr>
        <p:spPr/>
        <p:txBody>
          <a:bodyPr/>
          <a:lstStyle/>
          <a:p>
            <a:r>
              <a:rPr lang="fr-FR" dirty="0"/>
              <a:t>Trouver un tableau de bord avec 5 KPI pertinents pour le CEO d’IBM.</a:t>
            </a:r>
          </a:p>
          <a:p>
            <a:r>
              <a:rPr lang="fr-FR" dirty="0"/>
              <a:t>Discuter des choix et de ce que vous voulez montrer</a:t>
            </a:r>
          </a:p>
          <a:p>
            <a:r>
              <a:rPr lang="fr-FR" dirty="0"/>
              <a:t>Faire une simulation des 5 graphiques associés.</a:t>
            </a:r>
          </a:p>
          <a:p>
            <a:r>
              <a:rPr lang="fr-FR" dirty="0"/>
              <a:t>Rendre le descriptif des KPI, la justification, le code Python et le tableau de bord sous la forme d’un document Word.</a:t>
            </a:r>
          </a:p>
          <a:p>
            <a:endParaRPr lang="fr-FR" dirty="0"/>
          </a:p>
          <a:p>
            <a:endParaRPr lang="fr-FR" dirty="0"/>
          </a:p>
        </p:txBody>
      </p:sp>
    </p:spTree>
    <p:extLst>
      <p:ext uri="{BB962C8B-B14F-4D97-AF65-F5344CB8AC3E}">
        <p14:creationId xmlns:p14="http://schemas.microsoft.com/office/powerpoint/2010/main" val="2823727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FD6E10-21AD-924D-8A96-E881396B3BA5}"/>
              </a:ext>
            </a:extLst>
          </p:cNvPr>
          <p:cNvSpPr>
            <a:spLocks noGrp="1"/>
          </p:cNvSpPr>
          <p:nvPr>
            <p:ph type="title"/>
          </p:nvPr>
        </p:nvSpPr>
        <p:spPr/>
        <p:txBody>
          <a:bodyPr/>
          <a:lstStyle/>
          <a:p>
            <a:r>
              <a:rPr lang="fr-FR" dirty="0"/>
              <a:t>Les données</a:t>
            </a:r>
          </a:p>
        </p:txBody>
      </p:sp>
      <p:sp>
        <p:nvSpPr>
          <p:cNvPr id="3" name="Espace réservé du contenu 2">
            <a:extLst>
              <a:ext uri="{FF2B5EF4-FFF2-40B4-BE49-F238E27FC236}">
                <a16:creationId xmlns:a16="http://schemas.microsoft.com/office/drawing/2014/main" id="{45342A3A-B341-D546-AB9E-9B0EF71063AA}"/>
              </a:ext>
            </a:extLst>
          </p:cNvPr>
          <p:cNvSpPr>
            <a:spLocks noGrp="1"/>
          </p:cNvSpPr>
          <p:nvPr>
            <p:ph idx="1"/>
          </p:nvPr>
        </p:nvSpPr>
        <p:spPr>
          <a:xfrm>
            <a:off x="845400" y="1825625"/>
            <a:ext cx="10515600" cy="4351338"/>
          </a:xfrm>
        </p:spPr>
        <p:txBody>
          <a:bodyPr>
            <a:normAutofit fontScale="85000" lnSpcReduction="20000"/>
          </a:bodyPr>
          <a:lstStyle/>
          <a:p>
            <a:r>
              <a:rPr lang="fr-FR" altLang="fr-FR" b="1" dirty="0">
                <a:solidFill>
                  <a:srgbClr val="202124"/>
                </a:solidFill>
                <a:latin typeface="Arial" panose="020B0604020202020204" pitchFamily="34" charset="0"/>
                <a:ea typeface="Times New Roman" panose="02020603050405020304" pitchFamily="18" charset="0"/>
                <a:cs typeface="Times New Roman" panose="02020603050405020304" pitchFamily="18" charset="0"/>
              </a:rPr>
              <a:t>IBM HR </a:t>
            </a:r>
            <a:r>
              <a:rPr lang="fr-FR" altLang="fr-FR" b="1" dirty="0" err="1">
                <a:solidFill>
                  <a:srgbClr val="202124"/>
                </a:solidFill>
                <a:latin typeface="Arial" panose="020B0604020202020204" pitchFamily="34" charset="0"/>
                <a:ea typeface="Times New Roman" panose="02020603050405020304" pitchFamily="18" charset="0"/>
                <a:cs typeface="Times New Roman" panose="02020603050405020304" pitchFamily="18" charset="0"/>
              </a:rPr>
              <a:t>Analytics</a:t>
            </a:r>
            <a:r>
              <a:rPr lang="fr-FR" altLang="fr-FR" b="1" dirty="0">
                <a:solidFill>
                  <a:srgbClr val="202124"/>
                </a:solidFill>
                <a:latin typeface="Arial" panose="020B0604020202020204" pitchFamily="34" charset="0"/>
                <a:ea typeface="Times New Roman" panose="02020603050405020304" pitchFamily="18" charset="0"/>
                <a:cs typeface="Times New Roman" panose="02020603050405020304" pitchFamily="18" charset="0"/>
              </a:rPr>
              <a:t> </a:t>
            </a:r>
            <a:r>
              <a:rPr lang="fr-FR" altLang="fr-FR" b="1" dirty="0" err="1">
                <a:solidFill>
                  <a:srgbClr val="202124"/>
                </a:solidFill>
                <a:latin typeface="Arial" panose="020B0604020202020204" pitchFamily="34" charset="0"/>
                <a:ea typeface="Times New Roman" panose="02020603050405020304" pitchFamily="18" charset="0"/>
                <a:cs typeface="Times New Roman" panose="02020603050405020304" pitchFamily="18" charset="0"/>
              </a:rPr>
              <a:t>Employee</a:t>
            </a:r>
            <a:r>
              <a:rPr lang="fr-FR" altLang="fr-FR" b="1" dirty="0">
                <a:solidFill>
                  <a:srgbClr val="202124"/>
                </a:solidFill>
                <a:latin typeface="Arial" panose="020B0604020202020204" pitchFamily="34" charset="0"/>
                <a:ea typeface="Times New Roman" panose="02020603050405020304" pitchFamily="18" charset="0"/>
                <a:cs typeface="Times New Roman" panose="02020603050405020304" pitchFamily="18" charset="0"/>
              </a:rPr>
              <a:t> Attrition &amp; Performance</a:t>
            </a:r>
          </a:p>
          <a:p>
            <a:pPr marL="0" indent="0">
              <a:buNone/>
            </a:pPr>
            <a:r>
              <a:rPr lang="fr-FR" dirty="0"/>
              <a:t>Codage des données:</a:t>
            </a:r>
          </a:p>
          <a:p>
            <a:pPr marL="0" indent="0">
              <a:buNone/>
            </a:pPr>
            <a:endParaRPr lang="fr-FR" dirty="0"/>
          </a:p>
          <a:p>
            <a:pPr marL="0" indent="0">
              <a:buNone/>
            </a:pPr>
            <a:r>
              <a:rPr lang="fr-FR" dirty="0"/>
              <a:t>Education</a:t>
            </a:r>
            <a:br>
              <a:rPr lang="fr-FR" dirty="0"/>
            </a:br>
            <a:r>
              <a:rPr lang="fr-FR" dirty="0"/>
              <a:t>1 '</a:t>
            </a:r>
            <a:r>
              <a:rPr lang="fr-FR" dirty="0" err="1"/>
              <a:t>Below</a:t>
            </a:r>
            <a:r>
              <a:rPr lang="fr-FR" dirty="0"/>
              <a:t> </a:t>
            </a:r>
            <a:r>
              <a:rPr lang="fr-FR" dirty="0" err="1"/>
              <a:t>College</a:t>
            </a:r>
            <a:r>
              <a:rPr lang="fr-FR" dirty="0"/>
              <a:t>'</a:t>
            </a:r>
            <a:br>
              <a:rPr lang="fr-FR" dirty="0"/>
            </a:br>
            <a:r>
              <a:rPr lang="fr-FR" dirty="0"/>
              <a:t>2 '</a:t>
            </a:r>
            <a:r>
              <a:rPr lang="fr-FR" dirty="0" err="1"/>
              <a:t>College</a:t>
            </a:r>
            <a:r>
              <a:rPr lang="fr-FR" dirty="0"/>
              <a:t>'</a:t>
            </a:r>
            <a:br>
              <a:rPr lang="fr-FR" dirty="0"/>
            </a:br>
            <a:r>
              <a:rPr lang="fr-FR" dirty="0"/>
              <a:t>3 '</a:t>
            </a:r>
            <a:r>
              <a:rPr lang="fr-FR" dirty="0" err="1"/>
              <a:t>Bachelor</a:t>
            </a:r>
            <a:r>
              <a:rPr lang="fr-FR" dirty="0"/>
              <a:t>'</a:t>
            </a:r>
            <a:br>
              <a:rPr lang="fr-FR" dirty="0"/>
            </a:br>
            <a:r>
              <a:rPr lang="fr-FR" dirty="0"/>
              <a:t>4 'Master'</a:t>
            </a:r>
            <a:br>
              <a:rPr lang="fr-FR" dirty="0"/>
            </a:br>
            <a:r>
              <a:rPr lang="fr-FR" dirty="0"/>
              <a:t>5 '</a:t>
            </a:r>
            <a:r>
              <a:rPr lang="fr-FR" dirty="0" err="1"/>
              <a:t>Doctor</a:t>
            </a:r>
            <a:r>
              <a:rPr lang="fr-FR" dirty="0"/>
              <a:t>'</a:t>
            </a:r>
          </a:p>
          <a:p>
            <a:pPr marL="0" indent="0">
              <a:buNone/>
            </a:pPr>
            <a:r>
              <a:rPr lang="fr-FR" dirty="0" err="1"/>
              <a:t>EnvironmentSatisfaction</a:t>
            </a:r>
            <a:br>
              <a:rPr lang="fr-FR" dirty="0"/>
            </a:br>
            <a:r>
              <a:rPr lang="fr-FR" dirty="0"/>
              <a:t>1 '</a:t>
            </a:r>
            <a:r>
              <a:rPr lang="fr-FR" dirty="0" err="1"/>
              <a:t>Low</a:t>
            </a:r>
            <a:r>
              <a:rPr lang="fr-FR" dirty="0"/>
              <a:t>'</a:t>
            </a:r>
            <a:br>
              <a:rPr lang="fr-FR" dirty="0"/>
            </a:br>
            <a:r>
              <a:rPr lang="fr-FR" dirty="0"/>
              <a:t>2 'Medium'</a:t>
            </a:r>
            <a:br>
              <a:rPr lang="fr-FR" dirty="0"/>
            </a:br>
            <a:r>
              <a:rPr lang="fr-FR" dirty="0"/>
              <a:t>3 'High'</a:t>
            </a:r>
            <a:br>
              <a:rPr lang="fr-FR" dirty="0"/>
            </a:br>
            <a:r>
              <a:rPr lang="fr-FR" dirty="0"/>
              <a:t>4 '</a:t>
            </a:r>
            <a:r>
              <a:rPr lang="fr-FR" dirty="0" err="1"/>
              <a:t>Very</a:t>
            </a:r>
            <a:r>
              <a:rPr lang="fr-FR" dirty="0"/>
              <a:t> High'</a:t>
            </a:r>
          </a:p>
          <a:p>
            <a:endParaRPr lang="fr-FR" altLang="fr-FR" sz="1000" dirty="0"/>
          </a:p>
          <a:p>
            <a:endParaRPr lang="fr-FR" dirty="0"/>
          </a:p>
        </p:txBody>
      </p:sp>
      <p:sp>
        <p:nvSpPr>
          <p:cNvPr id="5" name="Rectangle 3">
            <a:extLst>
              <a:ext uri="{FF2B5EF4-FFF2-40B4-BE49-F238E27FC236}">
                <a16:creationId xmlns:a16="http://schemas.microsoft.com/office/drawing/2014/main" id="{7B8E3376-9936-5C4E-A6E1-68BB0BAFB3A9}"/>
              </a:ext>
            </a:extLst>
          </p:cNvPr>
          <p:cNvSpPr>
            <a:spLocks noChangeArrowheads="1"/>
          </p:cNvSpPr>
          <p:nvPr/>
        </p:nvSpPr>
        <p:spPr bwMode="auto">
          <a:xfrm>
            <a:off x="0" y="1776139"/>
            <a:ext cx="184731"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000" b="0" i="0" u="none" strike="noStrike" cap="none" normalizeH="0" baseline="0" dirty="0">
                <a:ln>
                  <a:noFill/>
                </a:ln>
                <a:solidFill>
                  <a:schemeClr val="tx1"/>
                </a:solidFill>
                <a:effectLst/>
                <a:latin typeface="inherit"/>
                <a:ea typeface="Times New Roman" panose="02020603050405020304" pitchFamily="18" charset="0"/>
                <a:cs typeface="Arial" panose="020B0604020202020204" pitchFamily="34" charset="0"/>
              </a:rPr>
            </a:br>
            <a:endParaRPr kumimoji="0" lang="fr-FR" altLang="fr-FR" sz="900" b="0" i="0" u="none" strike="noStrike" cap="none" normalizeH="0" baseline="0" dirty="0">
              <a:ln>
                <a:noFill/>
              </a:ln>
              <a:solidFill>
                <a:schemeClr val="tx1"/>
              </a:solidFill>
              <a:effectLst/>
            </a:endParaRPr>
          </a:p>
        </p:txBody>
      </p:sp>
      <p:sp>
        <p:nvSpPr>
          <p:cNvPr id="6" name="ZoneTexte 5">
            <a:extLst>
              <a:ext uri="{FF2B5EF4-FFF2-40B4-BE49-F238E27FC236}">
                <a16:creationId xmlns:a16="http://schemas.microsoft.com/office/drawing/2014/main" id="{80CCE622-5A9B-FB48-AB0C-6ACCDB8DA659}"/>
              </a:ext>
            </a:extLst>
          </p:cNvPr>
          <p:cNvSpPr txBox="1"/>
          <p:nvPr/>
        </p:nvSpPr>
        <p:spPr>
          <a:xfrm>
            <a:off x="4453084" y="2895580"/>
            <a:ext cx="2535381" cy="3416320"/>
          </a:xfrm>
          <a:prstGeom prst="rect">
            <a:avLst/>
          </a:prstGeom>
          <a:noFill/>
        </p:spPr>
        <p:txBody>
          <a:bodyPr wrap="square" rtlCol="0">
            <a:spAutoFit/>
          </a:bodyPr>
          <a:lstStyle/>
          <a:p>
            <a:pPr fontAlgn="base"/>
            <a:r>
              <a:rPr lang="fr-FR" dirty="0" err="1"/>
              <a:t>JobInvolvement</a:t>
            </a:r>
            <a:r>
              <a:rPr lang="fr-FR" dirty="0"/>
              <a:t>  </a:t>
            </a:r>
            <a:br>
              <a:rPr lang="fr-FR" dirty="0"/>
            </a:br>
            <a:r>
              <a:rPr lang="fr-FR" dirty="0"/>
              <a:t>1 '</a:t>
            </a:r>
            <a:r>
              <a:rPr lang="fr-FR" dirty="0" err="1"/>
              <a:t>Low</a:t>
            </a:r>
            <a:r>
              <a:rPr lang="fr-FR" dirty="0"/>
              <a:t>'</a:t>
            </a:r>
            <a:br>
              <a:rPr lang="fr-FR" dirty="0"/>
            </a:br>
            <a:r>
              <a:rPr lang="fr-FR" dirty="0"/>
              <a:t>2 'Medium'</a:t>
            </a:r>
            <a:br>
              <a:rPr lang="fr-FR" dirty="0"/>
            </a:br>
            <a:r>
              <a:rPr lang="fr-FR" dirty="0"/>
              <a:t>3 'High'</a:t>
            </a:r>
            <a:br>
              <a:rPr lang="fr-FR" dirty="0"/>
            </a:br>
            <a:r>
              <a:rPr lang="fr-FR" dirty="0"/>
              <a:t>4 '</a:t>
            </a:r>
            <a:r>
              <a:rPr lang="fr-FR" dirty="0" err="1"/>
              <a:t>Very</a:t>
            </a:r>
            <a:r>
              <a:rPr lang="fr-FR" dirty="0"/>
              <a:t> High’</a:t>
            </a:r>
          </a:p>
          <a:p>
            <a:pPr fontAlgn="base"/>
            <a:endParaRPr lang="fr-FR" dirty="0"/>
          </a:p>
          <a:p>
            <a:pPr fontAlgn="base"/>
            <a:r>
              <a:rPr lang="fr-FR" dirty="0" err="1"/>
              <a:t>JobSatisfaction</a:t>
            </a:r>
            <a:r>
              <a:rPr lang="fr-FR" dirty="0"/>
              <a:t>  </a:t>
            </a:r>
            <a:br>
              <a:rPr lang="fr-FR" dirty="0"/>
            </a:br>
            <a:r>
              <a:rPr lang="fr-FR" dirty="0"/>
              <a:t>1 '</a:t>
            </a:r>
            <a:r>
              <a:rPr lang="fr-FR" dirty="0" err="1"/>
              <a:t>Low</a:t>
            </a:r>
            <a:r>
              <a:rPr lang="fr-FR" dirty="0"/>
              <a:t>'</a:t>
            </a:r>
            <a:br>
              <a:rPr lang="fr-FR" dirty="0"/>
            </a:br>
            <a:r>
              <a:rPr lang="fr-FR" dirty="0"/>
              <a:t>2 'Medium'</a:t>
            </a:r>
            <a:br>
              <a:rPr lang="fr-FR" dirty="0"/>
            </a:br>
            <a:r>
              <a:rPr lang="fr-FR" dirty="0"/>
              <a:t>3 'High'</a:t>
            </a:r>
            <a:br>
              <a:rPr lang="fr-FR" dirty="0"/>
            </a:br>
            <a:r>
              <a:rPr lang="fr-FR" dirty="0"/>
              <a:t>4 '</a:t>
            </a:r>
            <a:r>
              <a:rPr lang="fr-FR" dirty="0" err="1"/>
              <a:t>Very</a:t>
            </a:r>
            <a:r>
              <a:rPr lang="fr-FR" dirty="0"/>
              <a:t> High'</a:t>
            </a:r>
          </a:p>
          <a:p>
            <a:endParaRPr lang="fr-FR" dirty="0"/>
          </a:p>
        </p:txBody>
      </p:sp>
      <p:sp>
        <p:nvSpPr>
          <p:cNvPr id="7" name="ZoneTexte 6">
            <a:extLst>
              <a:ext uri="{FF2B5EF4-FFF2-40B4-BE49-F238E27FC236}">
                <a16:creationId xmlns:a16="http://schemas.microsoft.com/office/drawing/2014/main" id="{33D9DC7C-3A7A-CD48-B4AE-8C1D89F7EEDA}"/>
              </a:ext>
            </a:extLst>
          </p:cNvPr>
          <p:cNvSpPr txBox="1"/>
          <p:nvPr/>
        </p:nvSpPr>
        <p:spPr>
          <a:xfrm>
            <a:off x="7301346" y="2895580"/>
            <a:ext cx="2525050" cy="3416320"/>
          </a:xfrm>
          <a:prstGeom prst="rect">
            <a:avLst/>
          </a:prstGeom>
          <a:noFill/>
        </p:spPr>
        <p:txBody>
          <a:bodyPr wrap="none" rtlCol="0">
            <a:spAutoFit/>
          </a:bodyPr>
          <a:lstStyle/>
          <a:p>
            <a:pPr fontAlgn="base"/>
            <a:r>
              <a:rPr lang="fr-FR" dirty="0" err="1"/>
              <a:t>RelationshipSatisfaction</a:t>
            </a:r>
            <a:r>
              <a:rPr lang="fr-FR" dirty="0"/>
              <a:t>  </a:t>
            </a:r>
            <a:br>
              <a:rPr lang="fr-FR" dirty="0"/>
            </a:br>
            <a:r>
              <a:rPr lang="fr-FR" dirty="0"/>
              <a:t>1 '</a:t>
            </a:r>
            <a:r>
              <a:rPr lang="fr-FR" dirty="0" err="1"/>
              <a:t>Low</a:t>
            </a:r>
            <a:r>
              <a:rPr lang="fr-FR" dirty="0"/>
              <a:t>'</a:t>
            </a:r>
            <a:br>
              <a:rPr lang="fr-FR" dirty="0"/>
            </a:br>
            <a:r>
              <a:rPr lang="fr-FR" dirty="0"/>
              <a:t>2 'Medium'</a:t>
            </a:r>
            <a:br>
              <a:rPr lang="fr-FR" dirty="0"/>
            </a:br>
            <a:r>
              <a:rPr lang="fr-FR" dirty="0"/>
              <a:t>3 'High'</a:t>
            </a:r>
            <a:br>
              <a:rPr lang="fr-FR" dirty="0"/>
            </a:br>
            <a:r>
              <a:rPr lang="fr-FR" dirty="0"/>
              <a:t>4 '</a:t>
            </a:r>
            <a:r>
              <a:rPr lang="fr-FR" dirty="0" err="1"/>
              <a:t>Very</a:t>
            </a:r>
            <a:r>
              <a:rPr lang="fr-FR" dirty="0"/>
              <a:t> High’</a:t>
            </a:r>
          </a:p>
          <a:p>
            <a:pPr fontAlgn="base"/>
            <a:endParaRPr lang="fr-FR" dirty="0"/>
          </a:p>
          <a:p>
            <a:pPr fontAlgn="base"/>
            <a:r>
              <a:rPr lang="fr-FR" dirty="0" err="1"/>
              <a:t>WorkLifeBalance</a:t>
            </a:r>
            <a:r>
              <a:rPr lang="fr-FR" dirty="0"/>
              <a:t>  </a:t>
            </a:r>
            <a:br>
              <a:rPr lang="fr-FR" dirty="0"/>
            </a:br>
            <a:r>
              <a:rPr lang="fr-FR" dirty="0"/>
              <a:t>1 'Bad'</a:t>
            </a:r>
            <a:br>
              <a:rPr lang="fr-FR" dirty="0"/>
            </a:br>
            <a:r>
              <a:rPr lang="fr-FR" dirty="0"/>
              <a:t>2 'Good'</a:t>
            </a:r>
            <a:br>
              <a:rPr lang="fr-FR" dirty="0"/>
            </a:br>
            <a:r>
              <a:rPr lang="fr-FR" dirty="0"/>
              <a:t>3 '</a:t>
            </a:r>
            <a:r>
              <a:rPr lang="fr-FR" dirty="0" err="1"/>
              <a:t>Better</a:t>
            </a:r>
            <a:r>
              <a:rPr lang="fr-FR" dirty="0"/>
              <a:t>'</a:t>
            </a:r>
            <a:br>
              <a:rPr lang="fr-FR" dirty="0"/>
            </a:br>
            <a:r>
              <a:rPr lang="fr-FR" dirty="0"/>
              <a:t>4 'Best'</a:t>
            </a:r>
          </a:p>
          <a:p>
            <a:endParaRPr lang="fr-FR" dirty="0"/>
          </a:p>
        </p:txBody>
      </p:sp>
    </p:spTree>
    <p:extLst>
      <p:ext uri="{BB962C8B-B14F-4D97-AF65-F5344CB8AC3E}">
        <p14:creationId xmlns:p14="http://schemas.microsoft.com/office/powerpoint/2010/main" val="73161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39B42-EDB6-9A44-A52B-D9941511204E}"/>
              </a:ext>
            </a:extLst>
          </p:cNvPr>
          <p:cNvSpPr>
            <a:spLocks noGrp="1"/>
          </p:cNvSpPr>
          <p:nvPr>
            <p:ph type="title"/>
          </p:nvPr>
        </p:nvSpPr>
        <p:spPr/>
        <p:txBody>
          <a:bodyPr/>
          <a:lstStyle/>
          <a:p>
            <a:r>
              <a:rPr lang="fr-FR" dirty="0"/>
              <a:t>Construction des indicateurs</a:t>
            </a:r>
          </a:p>
        </p:txBody>
      </p:sp>
      <p:sp>
        <p:nvSpPr>
          <p:cNvPr id="3" name="Espace réservé du contenu 2">
            <a:extLst>
              <a:ext uri="{FF2B5EF4-FFF2-40B4-BE49-F238E27FC236}">
                <a16:creationId xmlns:a16="http://schemas.microsoft.com/office/drawing/2014/main" id="{90377BD3-2A3C-2542-B55F-44B63EABAB34}"/>
              </a:ext>
            </a:extLst>
          </p:cNvPr>
          <p:cNvSpPr>
            <a:spLocks noGrp="1"/>
          </p:cNvSpPr>
          <p:nvPr>
            <p:ph idx="1"/>
          </p:nvPr>
        </p:nvSpPr>
        <p:spPr/>
        <p:txBody>
          <a:bodyPr/>
          <a:lstStyle/>
          <a:p>
            <a:r>
              <a:rPr lang="fr-FR" dirty="0"/>
              <a:t>La construction des indicateurs nécessite une attention particulière afin de répondre au véritable besoin du décideur qui ne correspond pas toujours au besoin qu'il exprime. Nous allons découvrir une démarche permettant de comprendre en profondeur la nature des décisions qui seront prises afin de construire les indicateurs les plus pertinents possibles.</a:t>
            </a:r>
          </a:p>
          <a:p>
            <a:pPr lvl="0"/>
            <a:r>
              <a:rPr lang="fr-FR" dirty="0">
                <a:hlinkClick r:id="rId2"/>
              </a:rPr>
              <a:t>L’indicateur, élément fondamental du tableau de bord</a:t>
            </a:r>
            <a:endParaRPr lang="fr-FR" dirty="0"/>
          </a:p>
          <a:p>
            <a:pPr lvl="0"/>
            <a:r>
              <a:rPr lang="fr-FR" dirty="0">
                <a:hlinkClick r:id="rId3"/>
              </a:rPr>
              <a:t>Du récit utilisateur à l’indicateur</a:t>
            </a:r>
            <a:endParaRPr lang="fr-FR" dirty="0"/>
          </a:p>
          <a:p>
            <a:endParaRPr lang="fr-FR" dirty="0"/>
          </a:p>
        </p:txBody>
      </p:sp>
    </p:spTree>
    <p:extLst>
      <p:ext uri="{BB962C8B-B14F-4D97-AF65-F5344CB8AC3E}">
        <p14:creationId xmlns:p14="http://schemas.microsoft.com/office/powerpoint/2010/main" val="1394532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44EDC0-206E-3949-A31F-050F050358A1}"/>
              </a:ext>
            </a:extLst>
          </p:cNvPr>
          <p:cNvSpPr>
            <a:spLocks noGrp="1"/>
          </p:cNvSpPr>
          <p:nvPr>
            <p:ph type="title"/>
          </p:nvPr>
        </p:nvSpPr>
        <p:spPr/>
        <p:txBody>
          <a:bodyPr/>
          <a:lstStyle/>
          <a:p>
            <a:r>
              <a:rPr lang="fr-FR" dirty="0"/>
              <a:t>L’indicateur, élément fondamental du tableau de bord </a:t>
            </a:r>
          </a:p>
        </p:txBody>
      </p:sp>
      <p:sp>
        <p:nvSpPr>
          <p:cNvPr id="3" name="Espace réservé du contenu 2">
            <a:extLst>
              <a:ext uri="{FF2B5EF4-FFF2-40B4-BE49-F238E27FC236}">
                <a16:creationId xmlns:a16="http://schemas.microsoft.com/office/drawing/2014/main" id="{6C9511CB-6ABB-6444-B54B-78926ABD6021}"/>
              </a:ext>
            </a:extLst>
          </p:cNvPr>
          <p:cNvSpPr>
            <a:spLocks noGrp="1"/>
          </p:cNvSpPr>
          <p:nvPr>
            <p:ph idx="1"/>
          </p:nvPr>
        </p:nvSpPr>
        <p:spPr>
          <a:xfrm>
            <a:off x="838200" y="1825624"/>
            <a:ext cx="10515600" cy="5032375"/>
          </a:xfrm>
        </p:spPr>
        <p:txBody>
          <a:bodyPr>
            <a:normAutofit fontScale="77500" lnSpcReduction="20000"/>
          </a:bodyPr>
          <a:lstStyle/>
          <a:p>
            <a:pPr marL="0" indent="0">
              <a:buNone/>
            </a:pPr>
            <a:r>
              <a:rPr lang="fr-FR" dirty="0"/>
              <a:t>Différents types d’indicateurs peuvent se retrouver dans les tableaux de bord. Mais n’oubliez pas, dans tous les cas un indicateur doit être </a:t>
            </a:r>
            <a:r>
              <a:rPr lang="fr-FR" b="1" dirty="0"/>
              <a:t>valorisable</a:t>
            </a:r>
            <a:r>
              <a:rPr lang="fr-FR" dirty="0"/>
              <a:t>, c’est à dire permettre de prendre une décision ou de mener une action.</a:t>
            </a:r>
          </a:p>
          <a:p>
            <a:pPr lvl="0"/>
            <a:r>
              <a:rPr lang="fr-FR" dirty="0"/>
              <a:t>Les indicateurs de pilotage : ils permettent de mesurer un niveau de déploiement (d’une stratégie, d’un plan d’action).</a:t>
            </a:r>
          </a:p>
          <a:p>
            <a:pPr lvl="0"/>
            <a:r>
              <a:rPr lang="fr-FR" dirty="0"/>
              <a:t>Les indicateurs de performance : ils permettent de mesurer l’atteinte des objectifs.</a:t>
            </a:r>
          </a:p>
          <a:p>
            <a:pPr lvl="0"/>
            <a:r>
              <a:rPr lang="fr-FR" dirty="0"/>
              <a:t>Les indicateurs d’efficience : ils permettent de mesurer l’atteinte des objectifs en fonction des ressources consommées.</a:t>
            </a:r>
          </a:p>
          <a:p>
            <a:pPr lvl="0"/>
            <a:r>
              <a:rPr lang="fr-FR" dirty="0"/>
              <a:t>Les indicateurs d’éclairage : utilisés plutôt dans les tableaux de bord opérationnels, ils donnent des informations factuelles sur une période donnée pour permettre à un utilisateur de définir les actions à mener.</a:t>
            </a:r>
          </a:p>
          <a:p>
            <a:pPr lvl="0"/>
            <a:r>
              <a:rPr lang="fr-FR" dirty="0"/>
              <a:t>Les indicateurs de tendance : permettent de projeter des informations factuelles sur la durée en mettant en évidence une potentielle incidence sur l’avenir, ils permettent d’anticiper les évolutions.</a:t>
            </a:r>
          </a:p>
          <a:p>
            <a:pPr marL="0" indent="0">
              <a:buNone/>
            </a:pPr>
            <a:r>
              <a:rPr lang="fr-FR" dirty="0"/>
              <a:t>À noter que les indicateurs peuvent tout aussi bien être </a:t>
            </a:r>
            <a:r>
              <a:rPr lang="fr-FR" b="1" dirty="0"/>
              <a:t>financiers</a:t>
            </a:r>
            <a:r>
              <a:rPr lang="fr-FR" dirty="0"/>
              <a:t> que </a:t>
            </a:r>
            <a:r>
              <a:rPr lang="fr-FR" b="1" dirty="0"/>
              <a:t>non financiers</a:t>
            </a:r>
            <a:r>
              <a:rPr lang="fr-FR" dirty="0"/>
              <a:t> (qualité, ressources humains ou techniques etc.).</a:t>
            </a:r>
          </a:p>
          <a:p>
            <a:endParaRPr lang="fr-FR" dirty="0"/>
          </a:p>
        </p:txBody>
      </p:sp>
    </p:spTree>
    <p:extLst>
      <p:ext uri="{BB962C8B-B14F-4D97-AF65-F5344CB8AC3E}">
        <p14:creationId xmlns:p14="http://schemas.microsoft.com/office/powerpoint/2010/main" val="62517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7047D9-B0B1-334D-B8AD-A9E1836F61F9}"/>
              </a:ext>
            </a:extLst>
          </p:cNvPr>
          <p:cNvSpPr>
            <a:spLocks noGrp="1"/>
          </p:cNvSpPr>
          <p:nvPr>
            <p:ph type="title"/>
          </p:nvPr>
        </p:nvSpPr>
        <p:spPr/>
        <p:txBody>
          <a:bodyPr/>
          <a:lstStyle/>
          <a:p>
            <a:r>
              <a:rPr lang="fr-FR" dirty="0"/>
              <a:t>Du récit utilisateur à l’indicateur</a:t>
            </a:r>
          </a:p>
        </p:txBody>
      </p:sp>
      <p:sp>
        <p:nvSpPr>
          <p:cNvPr id="3" name="Espace réservé du contenu 2">
            <a:extLst>
              <a:ext uri="{FF2B5EF4-FFF2-40B4-BE49-F238E27FC236}">
                <a16:creationId xmlns:a16="http://schemas.microsoft.com/office/drawing/2014/main" id="{601DEFD9-6688-C749-9F39-37DAB53812F9}"/>
              </a:ext>
            </a:extLst>
          </p:cNvPr>
          <p:cNvSpPr>
            <a:spLocks noGrp="1"/>
          </p:cNvSpPr>
          <p:nvPr>
            <p:ph idx="1"/>
          </p:nvPr>
        </p:nvSpPr>
        <p:spPr/>
        <p:txBody>
          <a:bodyPr>
            <a:normAutofit lnSpcReduction="10000"/>
          </a:bodyPr>
          <a:lstStyle/>
          <a:p>
            <a:r>
              <a:rPr lang="fr-FR" dirty="0"/>
              <a:t>La rédaction de récits utilisateurs réunis au sein d’un document nommé </a:t>
            </a:r>
            <a:r>
              <a:rPr lang="fr-FR" i="1" dirty="0"/>
              <a:t>Product </a:t>
            </a:r>
            <a:r>
              <a:rPr lang="fr-FR" i="1" dirty="0" err="1"/>
              <a:t>Backlog</a:t>
            </a:r>
            <a:r>
              <a:rPr lang="fr-FR" dirty="0"/>
              <a:t> est une méthode pour formaliser les attentes et les contraintes pour le développement d’un projet. Cette méthode vient du domaine de la gestion de projet agile où la rédaction d’un </a:t>
            </a:r>
            <a:r>
              <a:rPr lang="fr-FR" dirty="0" err="1"/>
              <a:t>cachier</a:t>
            </a:r>
            <a:r>
              <a:rPr lang="fr-FR" dirty="0"/>
              <a:t> des charges n’est parfois pas nécessaire ou bien après la rédaction du cahier des charges du projet (qui définit un périmètre) afin d’exprimer de manière claire les besoins métiers.</a:t>
            </a:r>
          </a:p>
          <a:p>
            <a:r>
              <a:rPr lang="fr-FR" dirty="0"/>
              <a:t>En Business Intelligence, les récits utilisateurs sont utilisées afin de pouvoir s’assurer d’une bonne compréhension des indicateurs nécessaires aux décideurs et de la nature des décisions à prendre afin de produire les tableaux de bord répondant au mieux aux besoins.</a:t>
            </a:r>
          </a:p>
          <a:p>
            <a:endParaRPr lang="fr-FR" dirty="0"/>
          </a:p>
        </p:txBody>
      </p:sp>
    </p:spTree>
    <p:extLst>
      <p:ext uri="{BB962C8B-B14F-4D97-AF65-F5344CB8AC3E}">
        <p14:creationId xmlns:p14="http://schemas.microsoft.com/office/powerpoint/2010/main" val="3050163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A0898F-102C-FD41-9F8A-13F7679B67E0}"/>
              </a:ext>
            </a:extLst>
          </p:cNvPr>
          <p:cNvSpPr>
            <a:spLocks noGrp="1"/>
          </p:cNvSpPr>
          <p:nvPr>
            <p:ph type="title"/>
          </p:nvPr>
        </p:nvSpPr>
        <p:spPr/>
        <p:txBody>
          <a:bodyPr/>
          <a:lstStyle/>
          <a:p>
            <a:r>
              <a:rPr lang="fr-FR" dirty="0"/>
              <a:t>Structure d’un récit utilisateur</a:t>
            </a:r>
          </a:p>
        </p:txBody>
      </p:sp>
      <p:sp>
        <p:nvSpPr>
          <p:cNvPr id="3" name="Espace réservé du contenu 2">
            <a:extLst>
              <a:ext uri="{FF2B5EF4-FFF2-40B4-BE49-F238E27FC236}">
                <a16:creationId xmlns:a16="http://schemas.microsoft.com/office/drawing/2014/main" id="{12945099-7CCB-B747-B888-B2C9F04F4A27}"/>
              </a:ext>
            </a:extLst>
          </p:cNvPr>
          <p:cNvSpPr>
            <a:spLocks noGrp="1"/>
          </p:cNvSpPr>
          <p:nvPr>
            <p:ph idx="1"/>
          </p:nvPr>
        </p:nvSpPr>
        <p:spPr/>
        <p:txBody>
          <a:bodyPr>
            <a:normAutofit fontScale="85000" lnSpcReduction="20000"/>
          </a:bodyPr>
          <a:lstStyle/>
          <a:p>
            <a:pPr marL="0" indent="0">
              <a:buNone/>
            </a:pPr>
            <a:r>
              <a:rPr lang="fr-FR" dirty="0"/>
              <a:t>En tant que </a:t>
            </a:r>
            <a:r>
              <a:rPr lang="fr-FR" b="1" dirty="0"/>
              <a:t>[utilisateur-type]</a:t>
            </a:r>
            <a:r>
              <a:rPr lang="fr-FR" dirty="0"/>
              <a:t>, je désire </a:t>
            </a:r>
            <a:r>
              <a:rPr lang="fr-FR" b="1" dirty="0"/>
              <a:t>[une fonctionnalité]</a:t>
            </a:r>
            <a:r>
              <a:rPr lang="fr-FR" dirty="0"/>
              <a:t> afin de </a:t>
            </a:r>
            <a:r>
              <a:rPr lang="fr-FR" b="1" dirty="0"/>
              <a:t>[finalité] </a:t>
            </a:r>
            <a:r>
              <a:rPr lang="fr-FR" dirty="0"/>
              <a:t> :</a:t>
            </a:r>
          </a:p>
          <a:p>
            <a:pPr lvl="0"/>
            <a:r>
              <a:rPr lang="fr-FR" b="1" dirty="0"/>
              <a:t>utilisateur-type</a:t>
            </a:r>
            <a:r>
              <a:rPr lang="fr-FR" dirty="0"/>
              <a:t> : il doit correspondre à un rôle / une fonction clairement identifiable (le responsable marketing, le directeur des ressources humaines, un responsable des ventes, etc.). La description de l’utilisateur-type doit être cohérente avec la fonctionnalité spécifiée et la nature des décisions pouvant être prises.</a:t>
            </a:r>
          </a:p>
          <a:p>
            <a:pPr lvl="0"/>
            <a:r>
              <a:rPr lang="fr-FR" b="1" dirty="0"/>
              <a:t>fonctionnalité</a:t>
            </a:r>
            <a:r>
              <a:rPr lang="fr-FR" dirty="0"/>
              <a:t> : il s’agit d’un besoin en termes d’analyse d’un phénomène ou d’analyse de la performance d’un processus (la satisfaction client, les performances des ventes, etc.). Si un indicateur est précisé (nombre de plaintes, chiffre d'affaires etc.) il ne doit pas être seul, il doit s’agir d’une précision qui vient compléter le besoin.</a:t>
            </a:r>
          </a:p>
          <a:p>
            <a:pPr lvl="0"/>
            <a:r>
              <a:rPr lang="fr-FR" b="1" dirty="0"/>
              <a:t>finalité</a:t>
            </a:r>
            <a:r>
              <a:rPr lang="fr-FR" dirty="0"/>
              <a:t> : il s’agit d’expliciter en quoi le besoin énoncé vient accompagner l’utilisateur-type pour prendre des décisions afin d’atteindre les objectifs fixés par la stratégie de son entreprise.</a:t>
            </a:r>
          </a:p>
          <a:p>
            <a:endParaRPr lang="fr-FR" dirty="0"/>
          </a:p>
        </p:txBody>
      </p:sp>
    </p:spTree>
    <p:extLst>
      <p:ext uri="{BB962C8B-B14F-4D97-AF65-F5344CB8AC3E}">
        <p14:creationId xmlns:p14="http://schemas.microsoft.com/office/powerpoint/2010/main" val="154690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D06050-1527-844A-97F4-40350E7F27AB}"/>
              </a:ext>
            </a:extLst>
          </p:cNvPr>
          <p:cNvSpPr>
            <a:spLocks noGrp="1"/>
          </p:cNvSpPr>
          <p:nvPr>
            <p:ph type="title"/>
          </p:nvPr>
        </p:nvSpPr>
        <p:spPr/>
        <p:txBody>
          <a:bodyPr/>
          <a:lstStyle/>
          <a:p>
            <a:r>
              <a:rPr lang="fr-FR" dirty="0"/>
              <a:t>Méthode</a:t>
            </a:r>
          </a:p>
        </p:txBody>
      </p:sp>
      <p:sp>
        <p:nvSpPr>
          <p:cNvPr id="3" name="Espace réservé du contenu 2">
            <a:extLst>
              <a:ext uri="{FF2B5EF4-FFF2-40B4-BE49-F238E27FC236}">
                <a16:creationId xmlns:a16="http://schemas.microsoft.com/office/drawing/2014/main" id="{0D223014-D78E-3141-BE52-65E3719116DF}"/>
              </a:ext>
            </a:extLst>
          </p:cNvPr>
          <p:cNvSpPr>
            <a:spLocks noGrp="1"/>
          </p:cNvSpPr>
          <p:nvPr>
            <p:ph idx="1"/>
          </p:nvPr>
        </p:nvSpPr>
        <p:spPr/>
        <p:txBody>
          <a:bodyPr>
            <a:normAutofit fontScale="77500" lnSpcReduction="20000"/>
          </a:bodyPr>
          <a:lstStyle/>
          <a:p>
            <a:pPr marL="0" indent="0">
              <a:buNone/>
            </a:pPr>
            <a:r>
              <a:rPr lang="fr-FR" dirty="0"/>
              <a:t>Les indicateurs que vous allez construire doivent permettre de répondre aux fonctionnalités attendues dans les récits utilisateurs.</a:t>
            </a:r>
          </a:p>
          <a:p>
            <a:pPr marL="0" indent="0">
              <a:buNone/>
            </a:pPr>
            <a:r>
              <a:rPr lang="fr-FR" dirty="0"/>
              <a:t>Dans un premier temps, les récits utilisateurs ont permis d’établir un dialogue avec votre client et d’exprimer clairement en langue naturelle leurs besoins. Dans un second temps, vous allez construire un tableau associant les différents récits utilisateurs aux indicateurs et à des objectifs ciblés. Vous serez peut-être mené à découper les récits utilisateurs d’origine qui seraient trop complexes.</a:t>
            </a:r>
          </a:p>
          <a:p>
            <a:pPr lvl="0"/>
            <a:r>
              <a:rPr lang="fr-FR" dirty="0"/>
              <a:t>La </a:t>
            </a:r>
            <a:r>
              <a:rPr lang="fr-FR" b="1" dirty="0"/>
              <a:t>finalité</a:t>
            </a:r>
            <a:r>
              <a:rPr lang="fr-FR" dirty="0"/>
              <a:t> doit permettre d’identifier les actions ou les décisions que l’on peut mettre en œuvre après l’analyse du tableau de bord.</a:t>
            </a:r>
          </a:p>
          <a:p>
            <a:pPr lvl="0"/>
            <a:r>
              <a:rPr lang="fr-FR" dirty="0"/>
              <a:t>Les </a:t>
            </a:r>
            <a:r>
              <a:rPr lang="fr-FR" b="1" dirty="0"/>
              <a:t>fonctionnalités</a:t>
            </a:r>
            <a:r>
              <a:rPr lang="fr-FR" dirty="0"/>
              <a:t> de nos récits utilisateurs vont devoir maintenant être déclinées en indicateurs :</a:t>
            </a:r>
          </a:p>
          <a:p>
            <a:pPr lvl="1"/>
            <a:r>
              <a:rPr lang="fr-FR" dirty="0"/>
              <a:t>Gardez en tête la finalité.</a:t>
            </a:r>
          </a:p>
          <a:p>
            <a:pPr lvl="1"/>
            <a:r>
              <a:rPr lang="fr-FR" dirty="0"/>
              <a:t>Passez en revue les différents types d’indicateurs pour vous demander si chacun d’eux est ou non pertinent dans votre contexte.</a:t>
            </a:r>
          </a:p>
          <a:p>
            <a:pPr lvl="1"/>
            <a:r>
              <a:rPr lang="fr-FR" dirty="0"/>
              <a:t>Spécifiez si un objectif numérique peut être ciblé, c’est le cas pour certains indicateurs (pilotage, performance, efficience …).</a:t>
            </a:r>
          </a:p>
          <a:p>
            <a:endParaRPr lang="fr-FR" dirty="0"/>
          </a:p>
        </p:txBody>
      </p:sp>
    </p:spTree>
    <p:extLst>
      <p:ext uri="{BB962C8B-B14F-4D97-AF65-F5344CB8AC3E}">
        <p14:creationId xmlns:p14="http://schemas.microsoft.com/office/powerpoint/2010/main" val="207255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3EB3686-0330-164F-872B-8216EAC299E7}"/>
              </a:ext>
            </a:extLst>
          </p:cNvPr>
          <p:cNvSpPr>
            <a:spLocks noGrp="1"/>
          </p:cNvSpPr>
          <p:nvPr>
            <p:ph idx="1"/>
          </p:nvPr>
        </p:nvSpPr>
        <p:spPr>
          <a:xfrm>
            <a:off x="838200" y="1253331"/>
            <a:ext cx="10515600" cy="4351338"/>
          </a:xfrm>
        </p:spPr>
        <p:txBody>
          <a:bodyPr/>
          <a:lstStyle/>
          <a:p>
            <a:r>
              <a:rPr lang="fr-FR" dirty="0"/>
              <a:t>Si le client a tenu à préciser un certain nombre d’indicateurs (que vous avez gardé en annexe), vous devez maintenant les reconsidérer au regard des finalités et fonctionnalités identifiées. Vous pourrez ainsi ajouter l’indicateur à l’endroit pertinent ou l’améliorer voire encore le rejeter.</a:t>
            </a:r>
          </a:p>
          <a:p>
            <a:r>
              <a:rPr lang="fr-FR" dirty="0"/>
              <a:t>Dans tous les cas, vous devrez justifier votre choix et convaincre le client du bien-fondé de votre décision. Si celle-ci n’est pas suffisamment argumentée, il pourrait vous contraindre à créer </a:t>
            </a:r>
            <a:r>
              <a:rPr lang="fr-FR" i="1" dirty="0"/>
              <a:t>son</a:t>
            </a:r>
            <a:r>
              <a:rPr lang="fr-FR" dirty="0"/>
              <a:t> indicateur en opposition avec l’équipe de conception (ce qui reste mauvais pour le déroulement du projet).</a:t>
            </a:r>
          </a:p>
          <a:p>
            <a:endParaRPr lang="fr-FR" dirty="0"/>
          </a:p>
        </p:txBody>
      </p:sp>
    </p:spTree>
    <p:extLst>
      <p:ext uri="{BB962C8B-B14F-4D97-AF65-F5344CB8AC3E}">
        <p14:creationId xmlns:p14="http://schemas.microsoft.com/office/powerpoint/2010/main" val="2671662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6534A-92D4-CB40-8A9E-AC8F1C4F734C}"/>
              </a:ext>
            </a:extLst>
          </p:cNvPr>
          <p:cNvSpPr>
            <a:spLocks noGrp="1"/>
          </p:cNvSpPr>
          <p:nvPr>
            <p:ph type="title"/>
          </p:nvPr>
        </p:nvSpPr>
        <p:spPr/>
        <p:txBody>
          <a:bodyPr>
            <a:normAutofit/>
          </a:bodyPr>
          <a:lstStyle/>
          <a:p>
            <a:r>
              <a:rPr lang="fr-FR" dirty="0"/>
              <a:t>KPI par type d'activité</a:t>
            </a:r>
            <a:br>
              <a:rPr lang="fr-FR" dirty="0"/>
            </a:br>
            <a:endParaRPr lang="fr-FR" dirty="0"/>
          </a:p>
        </p:txBody>
      </p:sp>
      <p:pic>
        <p:nvPicPr>
          <p:cNvPr id="5" name="Espace réservé du contenu 4">
            <a:extLst>
              <a:ext uri="{FF2B5EF4-FFF2-40B4-BE49-F238E27FC236}">
                <a16:creationId xmlns:a16="http://schemas.microsoft.com/office/drawing/2014/main" id="{1D50FFFD-A17A-9643-A529-80451230FF92}"/>
              </a:ext>
            </a:extLst>
          </p:cNvPr>
          <p:cNvPicPr>
            <a:picLocks noGrp="1" noChangeAspect="1"/>
          </p:cNvPicPr>
          <p:nvPr>
            <p:ph idx="1"/>
          </p:nvPr>
        </p:nvPicPr>
        <p:blipFill>
          <a:blip r:embed="rId2"/>
          <a:stretch>
            <a:fillRect/>
          </a:stretch>
        </p:blipFill>
        <p:spPr>
          <a:xfrm>
            <a:off x="20783" y="1690688"/>
            <a:ext cx="9265226" cy="5050188"/>
          </a:xfrm>
        </p:spPr>
      </p:pic>
      <p:sp>
        <p:nvSpPr>
          <p:cNvPr id="6" name="ZoneTexte 5">
            <a:extLst>
              <a:ext uri="{FF2B5EF4-FFF2-40B4-BE49-F238E27FC236}">
                <a16:creationId xmlns:a16="http://schemas.microsoft.com/office/drawing/2014/main" id="{C8E3DF23-798A-044E-A6D2-9B07B2C1D26B}"/>
              </a:ext>
            </a:extLst>
          </p:cNvPr>
          <p:cNvSpPr txBox="1"/>
          <p:nvPr/>
        </p:nvSpPr>
        <p:spPr>
          <a:xfrm>
            <a:off x="9286009" y="2237565"/>
            <a:ext cx="3082637" cy="3139321"/>
          </a:xfrm>
          <a:prstGeom prst="rect">
            <a:avLst/>
          </a:prstGeom>
          <a:noFill/>
        </p:spPr>
        <p:txBody>
          <a:bodyPr wrap="square" rtlCol="0">
            <a:spAutoFit/>
          </a:bodyPr>
          <a:lstStyle/>
          <a:p>
            <a:r>
              <a:rPr lang="fr-FR" dirty="0"/>
              <a:t>Exemples de KPI commerciaux </a:t>
            </a:r>
          </a:p>
          <a:p>
            <a:pPr marL="285750" indent="-285750">
              <a:buFont typeface="Arial" panose="020B0604020202020204" pitchFamily="34" charset="0"/>
              <a:buChar char="•"/>
            </a:pPr>
            <a:r>
              <a:rPr lang="fr-FR" dirty="0"/>
              <a:t>Taux de fidélité</a:t>
            </a:r>
          </a:p>
          <a:p>
            <a:pPr marL="285750" indent="-285750">
              <a:buFont typeface="Arial" panose="020B0604020202020204" pitchFamily="34" charset="0"/>
              <a:buChar char="•"/>
            </a:pPr>
            <a:r>
              <a:rPr lang="fr-FR" dirty="0"/>
              <a:t>Nombre de nouveaux clients</a:t>
            </a:r>
          </a:p>
          <a:p>
            <a:pPr marL="285750" indent="-285750">
              <a:buFont typeface="Arial" panose="020B0604020202020204" pitchFamily="34" charset="0"/>
              <a:buChar char="•"/>
            </a:pPr>
            <a:r>
              <a:rPr lang="fr-FR" dirty="0"/>
              <a:t>Délai de transformation ou cycle de vente</a:t>
            </a:r>
          </a:p>
          <a:p>
            <a:pPr marL="285750" indent="-285750">
              <a:buFont typeface="Arial" panose="020B0604020202020204" pitchFamily="34" charset="0"/>
              <a:buChar char="•"/>
            </a:pPr>
            <a:r>
              <a:rPr lang="fr-FR" dirty="0"/>
              <a:t>Nombre de prospects et taux de transformation</a:t>
            </a:r>
          </a:p>
          <a:p>
            <a:pPr marL="285750" indent="-285750">
              <a:buFont typeface="Arial" panose="020B0604020202020204" pitchFamily="34" charset="0"/>
              <a:buChar char="•"/>
            </a:pPr>
            <a:r>
              <a:rPr lang="fr-FR" dirty="0"/>
              <a:t>Nombre de commandes annulées</a:t>
            </a:r>
          </a:p>
          <a:p>
            <a:endParaRPr lang="fr-FR" dirty="0"/>
          </a:p>
        </p:txBody>
      </p:sp>
      <p:sp>
        <p:nvSpPr>
          <p:cNvPr id="7" name="ZoneTexte 6">
            <a:extLst>
              <a:ext uri="{FF2B5EF4-FFF2-40B4-BE49-F238E27FC236}">
                <a16:creationId xmlns:a16="http://schemas.microsoft.com/office/drawing/2014/main" id="{83DD62FF-F15D-8F4C-B50A-B29884FAF525}"/>
              </a:ext>
            </a:extLst>
          </p:cNvPr>
          <p:cNvSpPr txBox="1"/>
          <p:nvPr/>
        </p:nvSpPr>
        <p:spPr>
          <a:xfrm>
            <a:off x="838200" y="1165042"/>
            <a:ext cx="9851928" cy="369332"/>
          </a:xfrm>
          <a:prstGeom prst="rect">
            <a:avLst/>
          </a:prstGeom>
          <a:noFill/>
        </p:spPr>
        <p:txBody>
          <a:bodyPr wrap="none" rtlCol="0">
            <a:spAutoFit/>
          </a:bodyPr>
          <a:lstStyle/>
          <a:p>
            <a:r>
              <a:rPr lang="fr-FR" dirty="0"/>
              <a:t>Les indicateurs de performance commerciale déterminent les activités les plus rentables de l'entreprise</a:t>
            </a:r>
          </a:p>
        </p:txBody>
      </p:sp>
    </p:spTree>
    <p:extLst>
      <p:ext uri="{BB962C8B-B14F-4D97-AF65-F5344CB8AC3E}">
        <p14:creationId xmlns:p14="http://schemas.microsoft.com/office/powerpoint/2010/main" val="2440174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124F32-0140-9A4F-B377-60FC9493AEE2}"/>
              </a:ext>
            </a:extLst>
          </p:cNvPr>
          <p:cNvSpPr>
            <a:spLocks noGrp="1"/>
          </p:cNvSpPr>
          <p:nvPr>
            <p:ph type="title"/>
          </p:nvPr>
        </p:nvSpPr>
        <p:spPr>
          <a:xfrm>
            <a:off x="263235" y="365125"/>
            <a:ext cx="11554691" cy="1325563"/>
          </a:xfrm>
        </p:spPr>
        <p:txBody>
          <a:bodyPr>
            <a:normAutofit/>
          </a:bodyPr>
          <a:lstStyle/>
          <a:p>
            <a:r>
              <a:rPr lang="fr-FR" dirty="0"/>
              <a:t>Les indicateurs de performance organisationnelle</a:t>
            </a:r>
          </a:p>
        </p:txBody>
      </p:sp>
      <p:sp>
        <p:nvSpPr>
          <p:cNvPr id="3" name="Espace réservé du contenu 2">
            <a:extLst>
              <a:ext uri="{FF2B5EF4-FFF2-40B4-BE49-F238E27FC236}">
                <a16:creationId xmlns:a16="http://schemas.microsoft.com/office/drawing/2014/main" id="{B92ACF3C-9CB2-6341-A600-C473DB727127}"/>
              </a:ext>
            </a:extLst>
          </p:cNvPr>
          <p:cNvSpPr>
            <a:spLocks noGrp="1"/>
          </p:cNvSpPr>
          <p:nvPr>
            <p:ph idx="1"/>
          </p:nvPr>
        </p:nvSpPr>
        <p:spPr>
          <a:xfrm>
            <a:off x="96981" y="1825625"/>
            <a:ext cx="11859491" cy="4351338"/>
          </a:xfrm>
        </p:spPr>
        <p:txBody>
          <a:bodyPr>
            <a:normAutofit lnSpcReduction="10000"/>
          </a:bodyPr>
          <a:lstStyle/>
          <a:p>
            <a:pPr marL="0" indent="0">
              <a:buNone/>
            </a:pPr>
            <a:r>
              <a:rPr lang="fr-FR" dirty="0"/>
              <a:t>Ils sont particulièrement présents dans les services RH. Ils ont comme objectifs de mesurer les coûts de la masse salariale et de rendre compte de sa productivité globale. Ils servent également à diagnostiquer et mesurer le retour sur investissement des stratégies de ressources humaines.</a:t>
            </a:r>
          </a:p>
          <a:p>
            <a:r>
              <a:rPr lang="fr-FR" dirty="0"/>
              <a:t>Turnover RH</a:t>
            </a:r>
          </a:p>
          <a:p>
            <a:r>
              <a:rPr lang="fr-FR" dirty="0"/>
              <a:t>Nombre de candidats</a:t>
            </a:r>
          </a:p>
          <a:p>
            <a:r>
              <a:rPr lang="fr-FR" dirty="0"/>
              <a:t>Taux de survie à l'essai</a:t>
            </a:r>
          </a:p>
          <a:p>
            <a:r>
              <a:rPr lang="fr-FR" dirty="0"/>
              <a:t>Taux d'absentéisme</a:t>
            </a:r>
          </a:p>
          <a:p>
            <a:r>
              <a:rPr lang="fr-FR" dirty="0"/>
              <a:t>Taux d'accidents du travail</a:t>
            </a:r>
          </a:p>
          <a:p>
            <a:r>
              <a:rPr lang="fr-FR" dirty="0"/>
              <a:t>Taux de roulement</a:t>
            </a:r>
          </a:p>
          <a:p>
            <a:pPr marL="0" indent="0">
              <a:buNone/>
            </a:pPr>
            <a:endParaRPr lang="fr-FR" dirty="0"/>
          </a:p>
        </p:txBody>
      </p:sp>
    </p:spTree>
    <p:extLst>
      <p:ext uri="{BB962C8B-B14F-4D97-AF65-F5344CB8AC3E}">
        <p14:creationId xmlns:p14="http://schemas.microsoft.com/office/powerpoint/2010/main" val="1836224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3379</TotalTime>
  <Words>1509</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inherit</vt:lpstr>
      <vt:lpstr>Thème Office</vt:lpstr>
      <vt:lpstr>Laboratoire 1: KPI</vt:lpstr>
      <vt:lpstr>Construction des indicateurs</vt:lpstr>
      <vt:lpstr>L’indicateur, élément fondamental du tableau de bord </vt:lpstr>
      <vt:lpstr>Du récit utilisateur à l’indicateur</vt:lpstr>
      <vt:lpstr>Structure d’un récit utilisateur</vt:lpstr>
      <vt:lpstr>Méthode</vt:lpstr>
      <vt:lpstr>PowerPoint Presentation</vt:lpstr>
      <vt:lpstr>KPI par type d'activité </vt:lpstr>
      <vt:lpstr>Les indicateurs de performance organisationnelle</vt:lpstr>
      <vt:lpstr>Les indicateurs de performance financiers</vt:lpstr>
      <vt:lpstr>KPI pour le e-commerce</vt:lpstr>
      <vt:lpstr>KPI pour la gestion de projet   </vt:lpstr>
      <vt:lpstr>Exemple</vt:lpstr>
      <vt:lpstr>PowerPoint Presentation</vt:lpstr>
      <vt:lpstr>PowerPoint Presentation</vt:lpstr>
      <vt:lpstr>Laboratoire</vt:lpstr>
      <vt:lpstr>Les données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Microsoft Office User</dc:creator>
  <cp:lastModifiedBy>Strefeler Michael</cp:lastModifiedBy>
  <cp:revision>112</cp:revision>
  <dcterms:created xsi:type="dcterms:W3CDTF">2022-09-23T16:12:57Z</dcterms:created>
  <dcterms:modified xsi:type="dcterms:W3CDTF">2024-09-27T11:19:21Z</dcterms:modified>
</cp:coreProperties>
</file>