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1" r:id="rId4"/>
    <p:sldId id="267" r:id="rId5"/>
    <p:sldId id="260" r:id="rId6"/>
    <p:sldId id="263" r:id="rId7"/>
    <p:sldId id="264" r:id="rId8"/>
    <p:sldId id="265" r:id="rId9"/>
    <p:sldId id="258" r:id="rId10"/>
    <p:sldId id="259" r:id="rId11"/>
    <p:sldId id="268" r:id="rId12"/>
    <p:sldId id="266" r:id="rId13"/>
    <p:sldId id="271" r:id="rId1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CA118-F1EC-686D-8480-07C3E33F2963}" v="3531" dt="2025-01-17T16:57:33.465"/>
    <p1510:client id="{ECE9C42E-D075-5F5E-37E7-FB619CF2A69C}" v="551" dt="2025-01-17T16:57:14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5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0669A63A-7243-43A0-B0D2-A0322F7AD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CF63D0D6-1F39-4ED9-AA68-D36D6D0B6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30AF-4A22-442B-A90C-CF8A5596C07A}" type="datetime1">
              <a:rPr lang="fr-FR" smtClean="0"/>
              <a:t>17/01/2025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45D0D389-31C2-4F3F-8C86-A9FC85FA1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5A237D49-08AC-4133-B71B-123DFD1BB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1D3C-81E3-4F82-A636-A03F4EB401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6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032E-1DA1-4EB9-8EAC-82ECCBFFB3BF}" type="datetime1">
              <a:rPr lang="fr-FR" smtClean="0"/>
              <a:pPr/>
              <a:t>17/01/2025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C75A-E371-44FC-B30A-F735471372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09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5C75A-E371-44FC-B30A-F735471372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6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3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6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5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6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0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D39700F-2B10-4402-A7DD-06EE22458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3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xmlns="" id="{68CA250C-CF5A-4736-9249-D6111F7C55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32274B4-B001-4088-B01D-E6999509E2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 rtlCol="0">
            <a:normAutofit/>
          </a:bodyPr>
          <a:lstStyle/>
          <a:p>
            <a:r>
              <a:rPr lang="fr-FR"/>
              <a:t>Business Intelligence 2024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4663736" cy="22405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sz="2400" b="1" dirty="0"/>
              <a:t>Segmentation marche d'un centre commercial</a:t>
            </a:r>
          </a:p>
          <a:p>
            <a:endParaRPr lang="fr-FR"/>
          </a:p>
          <a:p>
            <a:r>
              <a:rPr lang="fr-FR" dirty="0"/>
              <a:t>Julien </a:t>
            </a:r>
            <a:r>
              <a:rPr lang="fr-FR" dirty="0" err="1"/>
              <a:t>Mühlemann</a:t>
            </a:r>
          </a:p>
          <a:p>
            <a:r>
              <a:rPr lang="fr-FR" dirty="0"/>
              <a:t>Dr. </a:t>
            </a:r>
            <a:r>
              <a:rPr lang="fr-FR" dirty="0" err="1"/>
              <a:t>Ing</a:t>
            </a:r>
            <a:r>
              <a:rPr lang="fr-FR" dirty="0"/>
              <a:t>. Julien </a:t>
            </a:r>
            <a:r>
              <a:rPr lang="fr-FR" dirty="0" err="1"/>
              <a:t>Billeter</a:t>
            </a: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xmlns="" id="{4FE8CAF1-2AA6-6DAE-F104-7DB3CEC986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030" r="33947" b="-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9A02C5-F4D2-B1FF-A79E-D10101DD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14800"/>
            <a:ext cx="10972800" cy="1325563"/>
          </a:xfrm>
        </p:spPr>
        <p:txBody>
          <a:bodyPr>
            <a:normAutofit fontScale="90000"/>
          </a:bodyPr>
          <a:lstStyle/>
          <a:p>
            <a:r>
              <a:rPr lang="fr-FR" dirty="0">
                <a:cs typeface="Posterama"/>
              </a:rPr>
              <a:t>3. Prédiction de la perte de clientèle (</a:t>
            </a:r>
            <a:r>
              <a:rPr lang="fr-FR" i="1" dirty="0" err="1">
                <a:cs typeface="Posterama"/>
              </a:rPr>
              <a:t>churn</a:t>
            </a:r>
            <a:r>
              <a:rPr lang="fr-FR" dirty="0">
                <a:cs typeface="Posterama"/>
              </a:rPr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1462749-2CBA-3224-1333-000627E86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50" y="1714621"/>
            <a:ext cx="4834467" cy="4121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fr-FR" b="1" dirty="0"/>
              <a:t>Par régression logistique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endParaRPr lang="fr-FR" b="1" dirty="0"/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fr-FR" b="1" dirty="0"/>
              <a:t>Classe 0</a:t>
            </a:r>
            <a:endParaRPr lang="fr-FR" dirty="0"/>
          </a:p>
          <a:p>
            <a:r>
              <a:rPr lang="fr-FR" b="1" dirty="0"/>
              <a:t>  </a:t>
            </a:r>
            <a:r>
              <a:rPr lang="fr-FR" dirty="0"/>
              <a:t>F1-score : 99 %</a:t>
            </a:r>
          </a:p>
          <a:p>
            <a:r>
              <a:rPr lang="fr-FR" b="1" dirty="0"/>
              <a:t> 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fr-FR" b="1" dirty="0"/>
              <a:t>Classe 1:</a:t>
            </a:r>
          </a:p>
          <a:p>
            <a:r>
              <a:rPr lang="fr-FR" b="1" dirty="0"/>
              <a:t>  </a:t>
            </a:r>
            <a:r>
              <a:rPr lang="fr-FR" dirty="0"/>
              <a:t>F1-score : 98 %</a:t>
            </a:r>
          </a:p>
          <a:p>
            <a:endParaRPr lang="fr-FR" b="1"/>
          </a:p>
        </p:txBody>
      </p:sp>
      <p:pic>
        <p:nvPicPr>
          <p:cNvPr id="4" name="Image 3" descr="Une image contenant texte, capture d’écran, diagramme, Rectangle&#10;&#10;Le contenu généré par l’IA peut être incorrect.">
            <a:extLst>
              <a:ext uri="{FF2B5EF4-FFF2-40B4-BE49-F238E27FC236}">
                <a16:creationId xmlns:a16="http://schemas.microsoft.com/office/drawing/2014/main" xmlns="" id="{13969B6B-79F6-7619-472F-C41DC6557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132" y="1339850"/>
            <a:ext cx="6004235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6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xmlns="" id="{B937640E-EF7A-4A6C-A950-D12B7D5C92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6ADA084-C86B-4F3C-8077-6A8999CC46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9A02C5-F4D2-B1FF-A79E-D10101DD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700">
                <a:cs typeface="Posterama"/>
              </a:rPr>
              <a:t>4. Prédiction des comportements d'achat</a:t>
            </a:r>
          </a:p>
        </p:txBody>
      </p:sp>
      <p:pic>
        <p:nvPicPr>
          <p:cNvPr id="5" name="Picture 4" descr="Groupe de chiffres jaunes et d’un chiffre rouge de l’autre côté">
            <a:extLst>
              <a:ext uri="{FF2B5EF4-FFF2-40B4-BE49-F238E27FC236}">
                <a16:creationId xmlns:a16="http://schemas.microsoft.com/office/drawing/2014/main" xmlns="" id="{A18FCCA6-041E-7CB2-A2C4-778659CA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965" r="3397" b="-3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99AA910A-7C36-DC11-55CD-BC796162E374}"/>
              </a:ext>
            </a:extLst>
          </p:cNvPr>
          <p:cNvSpPr txBox="1"/>
          <p:nvPr/>
        </p:nvSpPr>
        <p:spPr>
          <a:xfrm>
            <a:off x="6315760" y="3075641"/>
            <a:ext cx="5866526" cy="26622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/>
              <a:t>Régression par réseau de neurones</a:t>
            </a:r>
          </a:p>
          <a:p>
            <a:endParaRPr lang="fr-FR" sz="2400" dirty="0"/>
          </a:p>
          <a:p>
            <a:pPr marL="285750" indent="-285750">
              <a:buFont typeface="Arial"/>
              <a:buChar char="•"/>
            </a:pPr>
            <a:r>
              <a:rPr lang="fr-FR" sz="2400" dirty="0"/>
              <a:t>2 couches cachées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/>
              <a:t>64 et 32 neurones / couche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/>
              <a:t>Activation </a:t>
            </a:r>
            <a:r>
              <a:rPr lang="fr-FR" sz="2400" dirty="0" err="1"/>
              <a:t>ReLU</a:t>
            </a:r>
            <a:r>
              <a:rPr lang="fr-FR" sz="2400" dirty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/>
              <a:t>Dropout de 30%</a:t>
            </a:r>
          </a:p>
          <a:p>
            <a:pPr marL="285750" indent="-285750">
              <a:buFont typeface="Arial"/>
              <a:buChar char="•"/>
            </a:pPr>
            <a:r>
              <a:rPr lang="fr-FR" sz="2300" dirty="0"/>
              <a:t>1 neurone de sortie activé linéairement</a:t>
            </a:r>
          </a:p>
        </p:txBody>
      </p:sp>
    </p:spTree>
    <p:extLst>
      <p:ext uri="{BB962C8B-B14F-4D97-AF65-F5344CB8AC3E}">
        <p14:creationId xmlns:p14="http://schemas.microsoft.com/office/powerpoint/2010/main" val="290097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diagramme, ligne, Police&#10;&#10;Le contenu généré par l’IA peut être incorrect.">
            <a:extLst>
              <a:ext uri="{FF2B5EF4-FFF2-40B4-BE49-F238E27FC236}">
                <a16:creationId xmlns:a16="http://schemas.microsoft.com/office/drawing/2014/main" xmlns="" id="{BC22DE66-6454-DDF8-9CDC-E94302BCE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583" y="51253"/>
            <a:ext cx="10138833" cy="6760020"/>
          </a:xfrm>
        </p:spPr>
      </p:pic>
    </p:spTree>
    <p:extLst>
      <p:ext uri="{BB962C8B-B14F-4D97-AF65-F5344CB8AC3E}">
        <p14:creationId xmlns:p14="http://schemas.microsoft.com/office/powerpoint/2010/main" val="309219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42E603F-28B7-4831-BF23-65FBAB13D5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4D39700F-2B10-4402-A7DD-06EE22458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xmlns="" id="{6DA65B90-7B06-4499-91BA-CDDD361324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 descr="Hibou enfoui regardant de manière perplexe">
            <a:extLst>
              <a:ext uri="{FF2B5EF4-FFF2-40B4-BE49-F238E27FC236}">
                <a16:creationId xmlns:a16="http://schemas.microsoft.com/office/drawing/2014/main" xmlns="" id="{DB9BE159-6A0C-74FC-50CE-DEC376F871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9778" r="1" b="9780"/>
          <a:stretch/>
        </p:blipFill>
        <p:spPr>
          <a:xfrm>
            <a:off x="-74645" y="10"/>
            <a:ext cx="12266645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4EC6B62-8D18-47C6-815A-17919789F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3950443" y="-1383557"/>
            <a:ext cx="6858000" cy="96251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46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E44BA0EA-12F8-E2D1-E225-06B7E7BD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554" y="2851348"/>
            <a:ext cx="6787658" cy="976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Questions ?</a:t>
            </a: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xmlns="" id="{0EE1950E-A750-4EB6-943D-2FE814B8F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694BFDF-BF0C-203B-3624-6461379A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734625"/>
          </a:xfrm>
        </p:spPr>
        <p:txBody>
          <a:bodyPr>
            <a:normAutofit fontScale="90000"/>
          </a:bodyPr>
          <a:lstStyle/>
          <a:p>
            <a:r>
              <a:rPr lang="fr-FR" dirty="0">
                <a:cs typeface="Posterama"/>
              </a:rPr>
              <a:t>Ensemble de 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514E969-7BBD-32F7-5927-F00F9D0DC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7551"/>
            <a:ext cx="10972800" cy="55449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Analyse et segmentation des clients d'un centre commercial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>
              <a:ea typeface="+mn-lt"/>
              <a:cs typeface="+mn-lt"/>
            </a:endParaRPr>
          </a:p>
          <a:p>
            <a:r>
              <a:rPr lang="fr-FR" b="1" dirty="0">
                <a:ea typeface="+mn-lt"/>
                <a:cs typeface="+mn-lt"/>
              </a:rPr>
              <a:t>Source </a:t>
            </a:r>
            <a:r>
              <a:rPr lang="fr-FR" dirty="0">
                <a:ea typeface="+mn-lt"/>
                <a:cs typeface="+mn-lt"/>
              </a:rPr>
              <a:t>: https://www.kaggle.com/code/hasibalmuzdadid/customer-personality-analysis-segmentation/notebook</a:t>
            </a:r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xmlns="" id="{A93134C1-0EF4-19B5-72D2-ABE32321D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85475"/>
              </p:ext>
            </p:extLst>
          </p:nvPr>
        </p:nvGraphicFramePr>
        <p:xfrm>
          <a:off x="295468" y="1974979"/>
          <a:ext cx="1160520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2842">
                  <a:extLst>
                    <a:ext uri="{9D8B030D-6E8A-4147-A177-3AD203B41FA5}">
                      <a16:colId xmlns:a16="http://schemas.microsoft.com/office/drawing/2014/main" xmlns="" val="3110316991"/>
                    </a:ext>
                  </a:extLst>
                </a:gridCol>
                <a:gridCol w="1605558">
                  <a:extLst>
                    <a:ext uri="{9D8B030D-6E8A-4147-A177-3AD203B41FA5}">
                      <a16:colId xmlns:a16="http://schemas.microsoft.com/office/drawing/2014/main" xmlns="" val="666666254"/>
                    </a:ext>
                  </a:extLst>
                </a:gridCol>
                <a:gridCol w="1934200">
                  <a:extLst>
                    <a:ext uri="{9D8B030D-6E8A-4147-A177-3AD203B41FA5}">
                      <a16:colId xmlns:a16="http://schemas.microsoft.com/office/drawing/2014/main" xmlns="" val="2576513166"/>
                    </a:ext>
                  </a:extLst>
                </a:gridCol>
                <a:gridCol w="1934200">
                  <a:extLst>
                    <a:ext uri="{9D8B030D-6E8A-4147-A177-3AD203B41FA5}">
                      <a16:colId xmlns:a16="http://schemas.microsoft.com/office/drawing/2014/main" xmlns="" val="2149621479"/>
                    </a:ext>
                  </a:extLst>
                </a:gridCol>
                <a:gridCol w="1934200">
                  <a:extLst>
                    <a:ext uri="{9D8B030D-6E8A-4147-A177-3AD203B41FA5}">
                      <a16:colId xmlns:a16="http://schemas.microsoft.com/office/drawing/2014/main" xmlns="" val="979661427"/>
                    </a:ext>
                  </a:extLst>
                </a:gridCol>
                <a:gridCol w="1934200">
                  <a:extLst>
                    <a:ext uri="{9D8B030D-6E8A-4147-A177-3AD203B41FA5}">
                      <a16:colId xmlns:a16="http://schemas.microsoft.com/office/drawing/2014/main" xmlns="" val="177831476"/>
                    </a:ext>
                  </a:extLst>
                </a:gridCol>
              </a:tblGrid>
              <a:tr h="266290">
                <a:tc>
                  <a:txBody>
                    <a:bodyPr/>
                    <a:lstStyle/>
                    <a:p>
                      <a:r>
                        <a:rPr lang="fr-FR" sz="1200" dirty="0"/>
                        <a:t>Attribut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Attribut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Attribut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84806"/>
                  </a:ext>
                </a:extLst>
              </a:tr>
              <a:tr h="266290">
                <a:tc>
                  <a:txBody>
                    <a:bodyPr/>
                    <a:lstStyle/>
                    <a:p>
                      <a:r>
                        <a:rPr lang="fr-FR" sz="12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u="none" strike="noStrike" noProof="0" dirty="0" err="1">
                          <a:solidFill>
                            <a:srgbClr val="000000"/>
                          </a:solidFill>
                        </a:rPr>
                        <a:t>MntWines</a:t>
                      </a:r>
                      <a:endParaRPr lang="fr-FR" sz="1200" b="1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u="none" strike="noStrike" noProof="0" dirty="0">
                          <a:solidFill>
                            <a:srgbClr val="000000"/>
                          </a:solidFill>
                        </a:rPr>
                        <a:t>Montants dépensés ces 2 dernières années</a:t>
                      </a:r>
                    </a:p>
                    <a:p>
                      <a:pPr lvl="0">
                        <a:buNone/>
                      </a:pPr>
                      <a:endParaRPr lang="fr-FR" sz="1200" u="none" strike="noStrike" noProof="0" dirty="0">
                        <a:solidFill>
                          <a:srgbClr val="000000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fr-FR" sz="120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u="none" strike="noStrike" noProof="0" dirty="0" err="1">
                          <a:solidFill>
                            <a:srgbClr val="000000"/>
                          </a:solidFill>
                        </a:rPr>
                        <a:t>Kidhome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{0, 1, 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1795731"/>
                  </a:ext>
                </a:extLst>
              </a:tr>
              <a:tr h="266290">
                <a:tc>
                  <a:txBody>
                    <a:bodyPr/>
                    <a:lstStyle/>
                    <a:p>
                      <a:r>
                        <a:rPr lang="fr-FR" sz="1200" b="1" dirty="0" err="1"/>
                        <a:t>Year</a:t>
                      </a:r>
                      <a:r>
                        <a:rPr lang="fr-FR" sz="1200" b="1" dirty="0"/>
                        <a:t>-Birth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u="none" strike="noStrike" noProof="0" dirty="0" err="1">
                          <a:solidFill>
                            <a:srgbClr val="000000"/>
                          </a:solidFill>
                        </a:rPr>
                        <a:t>MntFruits</a:t>
                      </a:r>
                      <a:endParaRPr lang="fr-FR" sz="1200" b="1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u="none" strike="noStrike" noProof="0" dirty="0" err="1">
                          <a:solidFill>
                            <a:srgbClr val="000000"/>
                          </a:solidFill>
                        </a:rPr>
                        <a:t>Teenhome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{0, 1, 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290106"/>
                  </a:ext>
                </a:extLst>
              </a:tr>
              <a:tr h="266290">
                <a:tc>
                  <a:txBody>
                    <a:bodyPr/>
                    <a:lstStyle/>
                    <a:p>
                      <a:r>
                        <a:rPr lang="fr-FR" sz="1200" b="1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u="none" strike="noStrike" noProof="0" dirty="0" err="1">
                          <a:solidFill>
                            <a:srgbClr val="000000"/>
                          </a:solidFill>
                        </a:rPr>
                        <a:t>MntMeat</a:t>
                      </a:r>
                      <a:endParaRPr lang="fr-FR" sz="1200" b="1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u="none" strike="noStrike" noProof="0" dirty="0" err="1">
                          <a:solidFill>
                            <a:srgbClr val="000000"/>
                          </a:solidFill>
                        </a:rPr>
                        <a:t>NumDealsPurchase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u="none" strike="noStrike" noProof="0" dirty="0">
                          <a:solidFill>
                            <a:srgbClr val="000000"/>
                          </a:solidFill>
                        </a:rPr>
                        <a:t>Nb d'achats avec rabais</a:t>
                      </a:r>
                      <a:endParaRPr lang="en-US" sz="120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4683088"/>
                  </a:ext>
                </a:extLst>
              </a:tr>
              <a:tr h="266290">
                <a:tc>
                  <a:txBody>
                    <a:bodyPr/>
                    <a:lstStyle/>
                    <a:p>
                      <a:r>
                        <a:rPr lang="fr-FR" sz="1200" b="1" dirty="0"/>
                        <a:t>Marital </a:t>
                      </a:r>
                      <a:r>
                        <a:rPr lang="fr-FR" sz="1200" b="1" dirty="0" err="1"/>
                        <a:t>Status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u="none" strike="noStrike" noProof="0" dirty="0" err="1">
                          <a:solidFill>
                            <a:srgbClr val="000000"/>
                          </a:solidFill>
                        </a:rPr>
                        <a:t>MntFish</a:t>
                      </a:r>
                      <a:endParaRPr lang="fr-FR" sz="1200" b="1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dirty="0"/>
                        <a:t>AcceptedCmp1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u="none" strike="noStrike" noProof="0" dirty="0">
                          <a:solidFill>
                            <a:srgbClr val="000000"/>
                          </a:solidFill>
                        </a:rPr>
                        <a:t>Client a accepté l'offre de la </a:t>
                      </a:r>
                      <a:r>
                        <a:rPr lang="fr-FR" sz="1200" u="none" strike="noStrike" noProof="0" dirty="0" err="1">
                          <a:solidFill>
                            <a:srgbClr val="000000"/>
                          </a:solidFill>
                        </a:rPr>
                        <a:t>i-ème</a:t>
                      </a:r>
                      <a:r>
                        <a:rPr lang="fr-FR" sz="1200" u="none" strike="noStrike" noProof="0" dirty="0">
                          <a:solidFill>
                            <a:srgbClr val="000000"/>
                          </a:solidFill>
                        </a:rPr>
                        <a:t> campagne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8717668"/>
                  </a:ext>
                </a:extLst>
              </a:tr>
              <a:tr h="266290">
                <a:tc>
                  <a:txBody>
                    <a:bodyPr/>
                    <a:lstStyle/>
                    <a:p>
                      <a:r>
                        <a:rPr lang="fr-FR" sz="1200" b="1" dirty="0" err="1"/>
                        <a:t>Income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u="none" strike="noStrike" noProof="0" dirty="0" err="1">
                          <a:solidFill>
                            <a:srgbClr val="000000"/>
                          </a:solidFill>
                        </a:rPr>
                        <a:t>MntSweet</a:t>
                      </a:r>
                      <a:endParaRPr lang="fr-FR" sz="1200" b="1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u="none" strike="noStrike" noProof="0" dirty="0">
                          <a:solidFill>
                            <a:srgbClr val="000000"/>
                          </a:solidFill>
                        </a:rPr>
                        <a:t>AcceptedCmp2</a:t>
                      </a:r>
                      <a:endParaRPr lang="fr-FR" sz="1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xmlns="" val="1829484820"/>
                  </a:ext>
                </a:extLst>
              </a:tr>
              <a:tr h="2662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dirty="0" err="1"/>
                        <a:t>NumWebPurchases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dirty="0"/>
                        <a:t>Nombre d'achats selon la filière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u="none" strike="noStrike" noProof="0" dirty="0" err="1">
                          <a:solidFill>
                            <a:srgbClr val="000000"/>
                          </a:solidFill>
                        </a:rPr>
                        <a:t>MntGold</a:t>
                      </a:r>
                      <a:endParaRPr lang="fr-FR" sz="1200" b="1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u="none" strike="noStrike" noProof="0" dirty="0">
                          <a:solidFill>
                            <a:srgbClr val="000000"/>
                          </a:solidFill>
                        </a:rPr>
                        <a:t>AcceptedCmp3</a:t>
                      </a:r>
                      <a:endParaRPr lang="fr-FR" sz="1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xmlns="" val="1285338215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u="none" strike="noStrike" noProof="0" dirty="0" err="1">
                          <a:solidFill>
                            <a:srgbClr val="000000"/>
                          </a:solidFill>
                        </a:rPr>
                        <a:t>NumCatalogPurchases</a:t>
                      </a:r>
                      <a:endParaRPr lang="fr-FR" sz="1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u="none" strike="noStrike" noProof="0" dirty="0" err="1">
                          <a:solidFill>
                            <a:srgbClr val="000000"/>
                          </a:solidFill>
                        </a:rPr>
                        <a:t>Complain</a:t>
                      </a:r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" sz="1200" u="none" strike="noStrike" noProof="0" dirty="0">
                          <a:solidFill>
                            <a:srgbClr val="000000"/>
                          </a:solidFill>
                        </a:rPr>
                        <a:t>1 si le client s'est plaint au cours des 2 dernières années, 0 sinon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u="none" strike="noStrike" noProof="0" dirty="0">
                          <a:solidFill>
                            <a:srgbClr val="000000"/>
                          </a:solidFill>
                        </a:rPr>
                        <a:t>AcceptedCmp4</a:t>
                      </a:r>
                      <a:endParaRPr lang="fr-FR" sz="1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xmlns="" val="6246803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u="none" strike="noStrike" noProof="0" dirty="0" err="1">
                          <a:solidFill>
                            <a:srgbClr val="000000"/>
                          </a:solidFill>
                        </a:rPr>
                        <a:t>NumStorePurchases</a:t>
                      </a:r>
                      <a:endParaRPr lang="fr-FR" sz="1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u="none" strike="noStrike" noProof="0" dirty="0" err="1">
                          <a:solidFill>
                            <a:srgbClr val="000000"/>
                          </a:solidFill>
                        </a:rPr>
                        <a:t>Dt_customer</a:t>
                      </a:r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" sz="1200" u="none" strike="noStrike" noProof="0" dirty="0">
                          <a:solidFill>
                            <a:srgbClr val="000000"/>
                          </a:solidFill>
                        </a:rPr>
                        <a:t>Date d'inscription du client auprès de l'entreprise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u="none" strike="noStrike" noProof="0" dirty="0">
                          <a:solidFill>
                            <a:srgbClr val="000000"/>
                          </a:solidFill>
                        </a:rPr>
                        <a:t>AcceptedCmp5</a:t>
                      </a:r>
                      <a:endParaRPr lang="fr-FR" sz="1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xmlns="" val="303275407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u="none" strike="noStrike" noProof="0" dirty="0" err="1">
                          <a:solidFill>
                            <a:srgbClr val="000000"/>
                          </a:solidFill>
                        </a:rPr>
                        <a:t>NumWebVisitsPurchases</a:t>
                      </a:r>
                      <a:endParaRPr lang="fr-FR" sz="1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u="none" strike="noStrike" noProof="0" dirty="0" err="1">
                          <a:solidFill>
                            <a:srgbClr val="000000"/>
                          </a:solidFill>
                        </a:rPr>
                        <a:t>Recency</a:t>
                      </a:r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1" dirty="0" err="1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dirty="0"/>
                        <a:t>1 si le client a accepté l'offre de la dernière campagne, 0 sinon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532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66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98FE8F3-5143-4BAB-AEE2-5FFE9284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703523"/>
          </a:xfrm>
        </p:spPr>
        <p:txBody>
          <a:bodyPr>
            <a:normAutofit fontScale="90000"/>
          </a:bodyPr>
          <a:lstStyle/>
          <a:p>
            <a:r>
              <a:rPr lang="fr-FR" dirty="0">
                <a:cs typeface="Posterama"/>
              </a:rPr>
              <a:t>Problématiques métier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A0248B8-F5E4-8A1D-1F2D-10071DB7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endParaRPr lang="fr-FR" sz="3000" dirty="0"/>
          </a:p>
          <a:p>
            <a:pPr marL="457200" indent="-457200">
              <a:buAutoNum type="arabicPeriod"/>
            </a:pPr>
            <a:r>
              <a:rPr lang="fr-FR" sz="3000" dirty="0"/>
              <a:t>Profil des clients</a:t>
            </a:r>
          </a:p>
          <a:p>
            <a:pPr marL="457200" indent="-457200">
              <a:buAutoNum type="arabicPeriod"/>
            </a:pPr>
            <a:r>
              <a:rPr lang="fr-FR" sz="3000" dirty="0"/>
              <a:t>Prédiction de la valeur à vie du client (CLV)</a:t>
            </a:r>
          </a:p>
          <a:p>
            <a:pPr marL="457200" indent="-457200">
              <a:buAutoNum type="arabicPeriod"/>
            </a:pPr>
            <a:r>
              <a:rPr lang="fr-FR" sz="3000" dirty="0"/>
              <a:t>Prédiction de la perte de clientèle (</a:t>
            </a:r>
            <a:r>
              <a:rPr lang="fr-FR" sz="3000" i="1" dirty="0" err="1"/>
              <a:t>churn</a:t>
            </a:r>
            <a:r>
              <a:rPr lang="fr-FR" sz="3000" dirty="0"/>
              <a:t>) ?</a:t>
            </a:r>
          </a:p>
          <a:p>
            <a:pPr marL="457200" indent="-457200">
              <a:buAutoNum type="arabicPeriod"/>
            </a:pPr>
            <a:r>
              <a:rPr lang="fr-FR" sz="3000" dirty="0"/>
              <a:t>Prédiction des comportements d'achat</a:t>
            </a:r>
          </a:p>
          <a:p>
            <a:pPr marL="457200" indent="-457200">
              <a:buAutoNum type="arabicPeriod"/>
            </a:pPr>
            <a:endParaRPr lang="fr-FR" sz="3000" dirty="0"/>
          </a:p>
          <a:p>
            <a:pPr marL="457200" indent="-457200">
              <a:buAutoNum type="arabicPeriod"/>
            </a:pP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58942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42E603F-28B7-4831-BF23-65FBAB13D5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D39700F-2B10-4402-A7DD-06EE22458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xmlns="" id="{6DA65B90-7B06-4499-91BA-CDDD361324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jouet rouge devant deux lignes de chiffres blancs">
            <a:extLst>
              <a:ext uri="{FF2B5EF4-FFF2-40B4-BE49-F238E27FC236}">
                <a16:creationId xmlns:a16="http://schemas.microsoft.com/office/drawing/2014/main" xmlns="" id="{8CC4A74F-89B6-B5C6-12CB-BC8084EC51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4604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56BD7DD2-1738-4D5D-955B-0F7C68C99E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9534478" y="3308697"/>
            <a:ext cx="2657521" cy="3554844"/>
          </a:xfrm>
          <a:custGeom>
            <a:avLst/>
            <a:gdLst>
              <a:gd name="connsiteX0" fmla="*/ 1231997 w 3761741"/>
              <a:gd name="connsiteY0" fmla="*/ 3753085 h 5031909"/>
              <a:gd name="connsiteX1" fmla="*/ 1491504 w 3761741"/>
              <a:gd name="connsiteY1" fmla="*/ 3915246 h 5031909"/>
              <a:gd name="connsiteX2" fmla="*/ 1372239 w 3761741"/>
              <a:gd name="connsiteY2" fmla="*/ 4360348 h 5031909"/>
              <a:gd name="connsiteX3" fmla="*/ 927138 w 3761741"/>
              <a:gd name="connsiteY3" fmla="*/ 4241084 h 5031909"/>
              <a:gd name="connsiteX4" fmla="*/ 1046403 w 3761741"/>
              <a:gd name="connsiteY4" fmla="*/ 3795982 h 5031909"/>
              <a:gd name="connsiteX5" fmla="*/ 1231997 w 3761741"/>
              <a:gd name="connsiteY5" fmla="*/ 3753085 h 5031909"/>
              <a:gd name="connsiteX6" fmla="*/ 1759997 w 3761741"/>
              <a:gd name="connsiteY6" fmla="*/ 3489191 h 5031909"/>
              <a:gd name="connsiteX7" fmla="*/ 1919508 w 3761741"/>
              <a:gd name="connsiteY7" fmla="*/ 3568587 h 5031909"/>
              <a:gd name="connsiteX8" fmla="*/ 1860512 w 3761741"/>
              <a:gd name="connsiteY8" fmla="*/ 3788765 h 5031909"/>
              <a:gd name="connsiteX9" fmla="*/ 1640334 w 3761741"/>
              <a:gd name="connsiteY9" fmla="*/ 3729768 h 5031909"/>
              <a:gd name="connsiteX10" fmla="*/ 1699331 w 3761741"/>
              <a:gd name="connsiteY10" fmla="*/ 3509591 h 5031909"/>
              <a:gd name="connsiteX11" fmla="*/ 1759997 w 3761741"/>
              <a:gd name="connsiteY11" fmla="*/ 3489191 h 5031909"/>
              <a:gd name="connsiteX12" fmla="*/ 0 w 3761741"/>
              <a:gd name="connsiteY12" fmla="*/ 0 h 5031909"/>
              <a:gd name="connsiteX13" fmla="*/ 3761741 w 3761741"/>
              <a:gd name="connsiteY13" fmla="*/ 0 h 5031909"/>
              <a:gd name="connsiteX14" fmla="*/ 3681829 w 3761741"/>
              <a:gd name="connsiteY14" fmla="*/ 50256 h 5031909"/>
              <a:gd name="connsiteX15" fmla="*/ 2937684 w 3761741"/>
              <a:gd name="connsiteY15" fmla="*/ 451413 h 5031909"/>
              <a:gd name="connsiteX16" fmla="*/ 2372686 w 3761741"/>
              <a:gd name="connsiteY16" fmla="*/ 1727662 h 5031909"/>
              <a:gd name="connsiteX17" fmla="*/ 2465529 w 3761741"/>
              <a:gd name="connsiteY17" fmla="*/ 2404960 h 5031909"/>
              <a:gd name="connsiteX18" fmla="*/ 1386395 w 3761741"/>
              <a:gd name="connsiteY18" fmla="*/ 3432457 h 5031909"/>
              <a:gd name="connsiteX19" fmla="*/ 717407 w 3761741"/>
              <a:gd name="connsiteY19" fmla="*/ 3749372 h 5031909"/>
              <a:gd name="connsiteX20" fmla="*/ 322998 w 3761741"/>
              <a:gd name="connsiteY20" fmla="*/ 4542230 h 5031909"/>
              <a:gd name="connsiteX21" fmla="*/ 7948 w 3761741"/>
              <a:gd name="connsiteY21" fmla="*/ 5025561 h 5031909"/>
              <a:gd name="connsiteX22" fmla="*/ 0 w 3761741"/>
              <a:gd name="connsiteY22" fmla="*/ 5031909 h 503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61741" h="5031909">
                <a:moveTo>
                  <a:pt x="1231997" y="3753085"/>
                </a:moveTo>
                <a:cubicBezTo>
                  <a:pt x="1336336" y="3760459"/>
                  <a:pt x="1435268" y="3817843"/>
                  <a:pt x="1491504" y="3915246"/>
                </a:cubicBezTo>
                <a:cubicBezTo>
                  <a:pt x="1581482" y="4071092"/>
                  <a:pt x="1528085" y="4270371"/>
                  <a:pt x="1372239" y="4360348"/>
                </a:cubicBezTo>
                <a:cubicBezTo>
                  <a:pt x="1216394" y="4450325"/>
                  <a:pt x="1017115" y="4396929"/>
                  <a:pt x="927138" y="4241084"/>
                </a:cubicBezTo>
                <a:cubicBezTo>
                  <a:pt x="837160" y="4085238"/>
                  <a:pt x="890557" y="3885959"/>
                  <a:pt x="1046403" y="3795982"/>
                </a:cubicBezTo>
                <a:cubicBezTo>
                  <a:pt x="1104845" y="3762240"/>
                  <a:pt x="1169394" y="3748660"/>
                  <a:pt x="1231997" y="3753085"/>
                </a:cubicBezTo>
                <a:close/>
                <a:moveTo>
                  <a:pt x="1759997" y="3489191"/>
                </a:moveTo>
                <a:cubicBezTo>
                  <a:pt x="1822331" y="3481456"/>
                  <a:pt x="1886126" y="3510769"/>
                  <a:pt x="1919508" y="3568587"/>
                </a:cubicBezTo>
                <a:cubicBezTo>
                  <a:pt x="1964017" y="3645679"/>
                  <a:pt x="1937603" y="3744256"/>
                  <a:pt x="1860512" y="3788765"/>
                </a:cubicBezTo>
                <a:cubicBezTo>
                  <a:pt x="1783420" y="3833274"/>
                  <a:pt x="1684844" y="3806860"/>
                  <a:pt x="1640334" y="3729768"/>
                </a:cubicBezTo>
                <a:cubicBezTo>
                  <a:pt x="1595825" y="3652677"/>
                  <a:pt x="1622238" y="3554100"/>
                  <a:pt x="1699331" y="3509591"/>
                </a:cubicBezTo>
                <a:cubicBezTo>
                  <a:pt x="1718604" y="3498464"/>
                  <a:pt x="1739219" y="3491769"/>
                  <a:pt x="1759997" y="3489191"/>
                </a:cubicBezTo>
                <a:close/>
                <a:moveTo>
                  <a:pt x="0" y="0"/>
                </a:moveTo>
                <a:lnTo>
                  <a:pt x="3761741" y="0"/>
                </a:lnTo>
                <a:lnTo>
                  <a:pt x="3681829" y="50256"/>
                </a:lnTo>
                <a:cubicBezTo>
                  <a:pt x="3438848" y="191089"/>
                  <a:pt x="3181881" y="311202"/>
                  <a:pt x="2937684" y="451413"/>
                </a:cubicBezTo>
                <a:cubicBezTo>
                  <a:pt x="2479845" y="715229"/>
                  <a:pt x="2214753" y="1139058"/>
                  <a:pt x="2372686" y="1727662"/>
                </a:cubicBezTo>
                <a:cubicBezTo>
                  <a:pt x="2431549" y="1947175"/>
                  <a:pt x="2491082" y="2185236"/>
                  <a:pt x="2465529" y="2404960"/>
                </a:cubicBezTo>
                <a:cubicBezTo>
                  <a:pt x="2399653" y="2971510"/>
                  <a:pt x="2011160" y="3315831"/>
                  <a:pt x="1386395" y="3432457"/>
                </a:cubicBezTo>
                <a:cubicBezTo>
                  <a:pt x="1135728" y="3479297"/>
                  <a:pt x="864140" y="3520006"/>
                  <a:pt x="717407" y="3749372"/>
                </a:cubicBezTo>
                <a:cubicBezTo>
                  <a:pt x="559240" y="3996927"/>
                  <a:pt x="433133" y="4268292"/>
                  <a:pt x="322998" y="4542230"/>
                </a:cubicBezTo>
                <a:cubicBezTo>
                  <a:pt x="247175" y="4731198"/>
                  <a:pt x="151079" y="4898056"/>
                  <a:pt x="7948" y="5025561"/>
                </a:cubicBezTo>
                <a:lnTo>
                  <a:pt x="0" y="50319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509A13B-4750-4C28-974C-8E9C13C5B0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555816" y="-1555812"/>
            <a:ext cx="6858000" cy="9969624"/>
          </a:xfrm>
          <a:prstGeom prst="rect">
            <a:avLst/>
          </a:prstGeom>
          <a:gradFill>
            <a:gsLst>
              <a:gs pos="41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5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8532C36-5075-3E2E-7E0E-56F8D8B7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5219311" cy="32281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1. Segmentation des clients </a:t>
            </a:r>
          </a:p>
        </p:txBody>
      </p:sp>
    </p:spTree>
    <p:extLst>
      <p:ext uri="{BB962C8B-B14F-4D97-AF65-F5344CB8AC3E}">
        <p14:creationId xmlns:p14="http://schemas.microsoft.com/office/powerpoint/2010/main" val="134359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xmlns="" id="{8F74DD39-3AF2-CDDC-7360-482423597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807" y="75807"/>
            <a:ext cx="8887976" cy="6703922"/>
          </a:xfrm>
        </p:spPr>
      </p:pic>
    </p:spTree>
    <p:extLst>
      <p:ext uri="{BB962C8B-B14F-4D97-AF65-F5344CB8AC3E}">
        <p14:creationId xmlns:p14="http://schemas.microsoft.com/office/powerpoint/2010/main" val="118814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xmlns="" id="{2BC2C1E2-9E21-400F-19C3-503F897E2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416" y="49281"/>
            <a:ext cx="10181166" cy="6762019"/>
          </a:xfrm>
        </p:spPr>
      </p:pic>
    </p:spTree>
    <p:extLst>
      <p:ext uri="{BB962C8B-B14F-4D97-AF65-F5344CB8AC3E}">
        <p14:creationId xmlns:p14="http://schemas.microsoft.com/office/powerpoint/2010/main" val="157898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 descr="Une image contenant texte, diagramm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xmlns="" id="{F7C415FF-E85E-236C-9058-3FE431579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67" y="205623"/>
            <a:ext cx="11641666" cy="6440697"/>
          </a:xfrm>
        </p:spPr>
      </p:pic>
    </p:spTree>
    <p:extLst>
      <p:ext uri="{BB962C8B-B14F-4D97-AF65-F5344CB8AC3E}">
        <p14:creationId xmlns:p14="http://schemas.microsoft.com/office/powerpoint/2010/main" val="72456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diagramme, ligne, capture d’écran&#10;&#10;Le contenu généré par l’IA peut être incorrect.">
            <a:extLst>
              <a:ext uri="{FF2B5EF4-FFF2-40B4-BE49-F238E27FC236}">
                <a16:creationId xmlns:a16="http://schemas.microsoft.com/office/drawing/2014/main" xmlns="" id="{A1CA1CB0-00C1-434E-5EC2-739B669AD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84" y="163289"/>
            <a:ext cx="11789833" cy="6525364"/>
          </a:xfrm>
        </p:spPr>
      </p:pic>
    </p:spTree>
    <p:extLst>
      <p:ext uri="{BB962C8B-B14F-4D97-AF65-F5344CB8AC3E}">
        <p14:creationId xmlns:p14="http://schemas.microsoft.com/office/powerpoint/2010/main" val="336560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xmlns="" id="{B937640E-EF7A-4A6C-A950-D12B7D5C92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76BDF4D-4826-490A-8307-7247A295E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2E0FF4CF-25CB-4537-9BBF-28B36C76BE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E79BFCB3-A6B2-EC50-E1E3-2152F1BA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314333"/>
            <a:ext cx="11728536" cy="787638"/>
          </a:xfrm>
        </p:spPr>
        <p:txBody>
          <a:bodyPr>
            <a:normAutofit fontScale="90000"/>
          </a:bodyPr>
          <a:lstStyle/>
          <a:p>
            <a:r>
              <a:rPr lang="fr-FR" dirty="0">
                <a:cs typeface="Posterama"/>
              </a:rPr>
              <a:t>2. Prédiction du 'Customer </a:t>
            </a:r>
            <a:r>
              <a:rPr lang="fr-FR" dirty="0" err="1">
                <a:cs typeface="Posterama"/>
              </a:rPr>
              <a:t>Lifetime</a:t>
            </a:r>
            <a:r>
              <a:rPr lang="fr-FR" dirty="0">
                <a:cs typeface="Posterama"/>
              </a:rPr>
              <a:t> Value' (CLV)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689CABC-966C-4911-C676-5A8E56EAF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03" y="1709773"/>
            <a:ext cx="4032965" cy="4366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 dirty="0"/>
              <a:t>Régression via </a:t>
            </a:r>
            <a:r>
              <a:rPr lang="fr-FR" b="1" err="1"/>
              <a:t>Random</a:t>
            </a:r>
            <a:r>
              <a:rPr lang="fr-FR" b="1" dirty="0"/>
              <a:t> Forest</a:t>
            </a:r>
            <a:endParaRPr lang="fr-FR"/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fr-FR" dirty="0"/>
              <a:t>R</a:t>
            </a:r>
            <a:r>
              <a:rPr lang="fr-FR" baseline="30000" dirty="0"/>
              <a:t>2</a:t>
            </a:r>
            <a:r>
              <a:rPr lang="fr-FR" dirty="0"/>
              <a:t> : 99%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fr-FR" dirty="0"/>
              <a:t>Indicateur de la valeur financière d'un client</a:t>
            </a:r>
          </a:p>
        </p:txBody>
      </p:sp>
      <p:pic>
        <p:nvPicPr>
          <p:cNvPr id="4" name="Image 3" descr="Une image contenant texte, Tracé, ligne, diagramme&#10;&#10;Le contenu généré par l’IA peut être incorrect.">
            <a:extLst>
              <a:ext uri="{FF2B5EF4-FFF2-40B4-BE49-F238E27FC236}">
                <a16:creationId xmlns:a16="http://schemas.microsoft.com/office/drawing/2014/main" xmlns="" id="{3142A07A-657F-0911-5218-C5268C550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624" y="1438064"/>
            <a:ext cx="7437469" cy="49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0762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412425"/>
      </a:dk2>
      <a:lt2>
        <a:srgbClr val="E2E8E5"/>
      </a:lt2>
      <a:accent1>
        <a:srgbClr val="E72979"/>
      </a:accent1>
      <a:accent2>
        <a:srgbClr val="D51719"/>
      </a:accent2>
      <a:accent3>
        <a:srgbClr val="E77729"/>
      </a:accent3>
      <a:accent4>
        <a:srgbClr val="BFA115"/>
      </a:accent4>
      <a:accent5>
        <a:srgbClr val="8CAF1F"/>
      </a:accent5>
      <a:accent6>
        <a:srgbClr val="4CB914"/>
      </a:accent6>
      <a:hlink>
        <a:srgbClr val="31956B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233</Words>
  <Application>Microsoft Office PowerPoint</Application>
  <PresentationFormat>Widescreen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Posterama</vt:lpstr>
      <vt:lpstr>Segoe UI Semilight</vt:lpstr>
      <vt:lpstr>SplashVTI</vt:lpstr>
      <vt:lpstr>Business Intelligence 2024</vt:lpstr>
      <vt:lpstr>Ensemble de données</vt:lpstr>
      <vt:lpstr>Problématiques métier</vt:lpstr>
      <vt:lpstr>1. Segmentation des clients </vt:lpstr>
      <vt:lpstr>PowerPoint Presentation</vt:lpstr>
      <vt:lpstr>PowerPoint Presentation</vt:lpstr>
      <vt:lpstr>PowerPoint Presentation</vt:lpstr>
      <vt:lpstr>PowerPoint Presentation</vt:lpstr>
      <vt:lpstr>2. Prédiction du 'Customer Lifetime Value' (CLV)</vt:lpstr>
      <vt:lpstr>3. Prédiction de la perte de clientèle (churn)</vt:lpstr>
      <vt:lpstr>4. Prédiction des comportements d'achat</vt:lpstr>
      <vt:lpstr>PowerPoint Presentation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2024</dc:title>
  <dc:creator/>
  <cp:lastModifiedBy>Microsoft account</cp:lastModifiedBy>
  <cp:revision>1582</cp:revision>
  <dcterms:created xsi:type="dcterms:W3CDTF">2025-01-10T13:13:47Z</dcterms:created>
  <dcterms:modified xsi:type="dcterms:W3CDTF">2025-01-17T16:59:42Z</dcterms:modified>
</cp:coreProperties>
</file>