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Nuni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Nunito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italic.fntdata"/><Relationship Id="rId14" Type="http://schemas.openxmlformats.org/officeDocument/2006/relationships/font" Target="fonts/Nunito-bold.fntdata"/><Relationship Id="rId16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470a26e217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470a26e217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470a26e217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470a26e217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470a26e217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470a26e217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470a26e217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470a26e217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470a26e217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470a26e217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470a26e217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470a26e217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04028" y="12624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Scrap Bot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91350" y="369890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By:Jordan Winkler, Edwin Perez, Joseph Venanzio</a:t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0" name="Google Shape;13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28588" y="2062225"/>
            <a:ext cx="2486826" cy="163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400"/>
              <a:buFont typeface="Times New Roman"/>
              <a:buChar char="●"/>
            </a:pPr>
            <a:r>
              <a:rPr b="1" lang="en" sz="1400">
                <a:solidFill>
                  <a:srgbClr val="2D3B45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Main Menu</a:t>
            </a:r>
            <a:endParaRPr b="1" sz="1400">
              <a:solidFill>
                <a:srgbClr val="2D3B45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2D3B45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400"/>
              <a:buFont typeface="Times New Roman"/>
              <a:buChar char="●"/>
            </a:pPr>
            <a:r>
              <a:rPr b="1" lang="en" sz="1400">
                <a:solidFill>
                  <a:srgbClr val="2D3B45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Search</a:t>
            </a:r>
            <a:endParaRPr b="1" sz="1400">
              <a:solidFill>
                <a:srgbClr val="2D3B45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2D3B45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400"/>
              <a:buFont typeface="Times New Roman"/>
              <a:buChar char="●"/>
            </a:pPr>
            <a:r>
              <a:rPr b="1" lang="en" sz="1400">
                <a:solidFill>
                  <a:srgbClr val="2D3B45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CaptureFile</a:t>
            </a:r>
            <a:endParaRPr b="1" sz="1400">
              <a:solidFill>
                <a:srgbClr val="2D3B45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2D3B45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400"/>
              <a:buFont typeface="Times New Roman"/>
              <a:buChar char="●"/>
            </a:pPr>
            <a:r>
              <a:rPr b="1" lang="en" sz="1400">
                <a:solidFill>
                  <a:srgbClr val="2D3B45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SavedSearch</a:t>
            </a:r>
            <a:endParaRPr b="1" sz="1400">
              <a:solidFill>
                <a:srgbClr val="2D3B45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6" name="Google Shape;136;p14"/>
          <p:cNvPicPr preferRelativeResize="0"/>
          <p:nvPr/>
        </p:nvPicPr>
        <p:blipFill rotWithShape="1">
          <a:blip r:embed="rId3">
            <a:alphaModFix/>
          </a:blip>
          <a:srcRect b="33903" l="25000" r="27883" t="25925"/>
          <a:stretch/>
        </p:blipFill>
        <p:spPr>
          <a:xfrm>
            <a:off x="3651575" y="2378250"/>
            <a:ext cx="5313825" cy="255095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4"/>
          <p:cNvSpPr txBox="1"/>
          <p:nvPr/>
        </p:nvSpPr>
        <p:spPr>
          <a:xfrm>
            <a:off x="1009650" y="747290"/>
            <a:ext cx="7315200" cy="10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2D3B45"/>
                </a:solidFill>
              </a:rPr>
              <a:t>Class Diagram</a:t>
            </a:r>
            <a:endParaRPr sz="29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D3B45"/>
                </a:solidFill>
                <a:latin typeface="Arial"/>
                <a:ea typeface="Arial"/>
                <a:cs typeface="Arial"/>
                <a:sym typeface="Arial"/>
              </a:rPr>
              <a:t> Architecture Design</a:t>
            </a:r>
            <a:endParaRPr/>
          </a:p>
        </p:txBody>
      </p:sp>
      <p:sp>
        <p:nvSpPr>
          <p:cNvPr id="143" name="Google Shape;143;p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500"/>
              <a:buFont typeface="Arial"/>
              <a:buChar char="●"/>
            </a:pPr>
            <a:r>
              <a:rPr b="1" lang="en" sz="1500">
                <a:solidFill>
                  <a:srgbClr val="2D3B4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Architecture Overview</a:t>
            </a:r>
            <a:endParaRPr b="1" sz="1500">
              <a:solidFill>
                <a:srgbClr val="2D3B4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2D3B4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500"/>
              <a:buFont typeface="Arial"/>
              <a:buChar char="●"/>
            </a:pPr>
            <a:r>
              <a:rPr b="1" lang="en" sz="1500">
                <a:solidFill>
                  <a:srgbClr val="2D3B4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Storage Layer</a:t>
            </a:r>
            <a:endParaRPr b="1" sz="1500">
              <a:solidFill>
                <a:srgbClr val="2D3B4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2D3B4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500"/>
              <a:buFont typeface="Arial"/>
              <a:buChar char="●"/>
            </a:pPr>
            <a:r>
              <a:rPr b="1" lang="en" sz="1500">
                <a:solidFill>
                  <a:srgbClr val="2D3B4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Application Layer</a:t>
            </a:r>
            <a:endParaRPr b="1" sz="1500">
              <a:solidFill>
                <a:srgbClr val="2D3B4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2D3B4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500"/>
              <a:buFont typeface="Arial"/>
              <a:buChar char="●"/>
            </a:pPr>
            <a:r>
              <a:rPr b="1" lang="en" sz="1500">
                <a:solidFill>
                  <a:srgbClr val="2D3B4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Access Layer</a:t>
            </a:r>
            <a:endParaRPr b="1" sz="1500">
              <a:solidFill>
                <a:srgbClr val="2D3B4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2D3B4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4" name="Google Shape;14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2350" y="1182175"/>
            <a:ext cx="2779750" cy="3768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D3B45"/>
                </a:solidFill>
                <a:latin typeface="Arial"/>
                <a:ea typeface="Arial"/>
                <a:cs typeface="Arial"/>
                <a:sym typeface="Arial"/>
              </a:rPr>
              <a:t>Detail Design</a:t>
            </a:r>
            <a:endParaRPr/>
          </a:p>
        </p:txBody>
      </p:sp>
      <p:sp>
        <p:nvSpPr>
          <p:cNvPr id="150" name="Google Shape;150;p16"/>
          <p:cNvSpPr txBox="1"/>
          <p:nvPr>
            <p:ph idx="1" type="body"/>
          </p:nvPr>
        </p:nvSpPr>
        <p:spPr>
          <a:xfrm>
            <a:off x="770725" y="170015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D73A49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def</a:t>
            </a:r>
            <a:r>
              <a:rPr b="1" lang="en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en" sz="900">
                <a:solidFill>
                  <a:srgbClr val="6F42C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htmlToText</a:t>
            </a:r>
            <a:r>
              <a:rPr b="1" lang="en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(htmlFile, textFile) :</a:t>
            </a:r>
            <a:br>
              <a:rPr b="1" lang="en" sz="900">
                <a:solidFill>
                  <a:srgbClr val="032F6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endParaRPr b="1" sz="900">
              <a:solidFill>
                <a:srgbClr val="032F62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D73A49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def</a:t>
            </a:r>
            <a:r>
              <a:rPr b="1" lang="en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en" sz="900">
                <a:solidFill>
                  <a:srgbClr val="6F42C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htmlToPictures</a:t>
            </a:r>
            <a:r>
              <a:rPr b="1" lang="en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(htmlFile, images):</a:t>
            </a:r>
            <a:endParaRPr b="1" sz="900">
              <a:solidFill>
                <a:srgbClr val="032F62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032F62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D73A49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def</a:t>
            </a:r>
            <a:r>
              <a:rPr b="1" lang="en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en" sz="900">
                <a:solidFill>
                  <a:srgbClr val="6F42C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fileToStr</a:t>
            </a:r>
            <a:r>
              <a:rPr b="1" lang="en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(fileName) :</a:t>
            </a:r>
            <a:endParaRPr b="1" sz="900">
              <a:solidFill>
                <a:srgbClr val="24292E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032F62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D73A49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def</a:t>
            </a:r>
            <a:r>
              <a:rPr b="1" lang="en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en" sz="900">
                <a:solidFill>
                  <a:srgbClr val="6F42C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pictureToMatrix</a:t>
            </a:r>
            <a:r>
              <a:rPr b="1" lang="en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(picture) :</a:t>
            </a:r>
            <a:endParaRPr b="1" sz="900">
              <a:solidFill>
                <a:srgbClr val="032F62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032F62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D73A49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def</a:t>
            </a:r>
            <a:r>
              <a:rPr b="1" lang="en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en" sz="900">
                <a:solidFill>
                  <a:srgbClr val="6F42C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strCount</a:t>
            </a:r>
            <a:r>
              <a:rPr b="1" lang="en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(searchstr, string) :</a:t>
            </a:r>
            <a:endParaRPr b="1" sz="900">
              <a:solidFill>
                <a:srgbClr val="032F62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032F62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D73A49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def</a:t>
            </a:r>
            <a:r>
              <a:rPr b="1" lang="en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en" sz="900">
                <a:solidFill>
                  <a:srgbClr val="6F42C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strLocate</a:t>
            </a:r>
            <a:r>
              <a:rPr b="1" lang="en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(searchstr, count</a:t>
            </a:r>
            <a:r>
              <a:rPr b="1" lang="en" sz="900">
                <a:solidFill>
                  <a:srgbClr val="D73A49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=</a:t>
            </a:r>
            <a:r>
              <a:rPr b="1" lang="en" sz="900">
                <a:solidFill>
                  <a:srgbClr val="032F6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''</a:t>
            </a:r>
            <a:r>
              <a:rPr b="1" lang="en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string) :</a:t>
            </a:r>
            <a:endParaRPr b="1" sz="900">
              <a:solidFill>
                <a:srgbClr val="032F62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032F62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D73A49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def</a:t>
            </a:r>
            <a:r>
              <a:rPr b="1" lang="en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en" sz="900">
                <a:solidFill>
                  <a:srgbClr val="6F42C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letterCount</a:t>
            </a:r>
            <a:r>
              <a:rPr b="1" lang="en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(string) :</a:t>
            </a:r>
            <a:endParaRPr b="1" sz="900">
              <a:solidFill>
                <a:srgbClr val="032F62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032F62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D73A49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def</a:t>
            </a:r>
            <a:r>
              <a:rPr b="1" lang="en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en" sz="900">
                <a:solidFill>
                  <a:srgbClr val="6F42C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nletterCount</a:t>
            </a:r>
            <a:r>
              <a:rPr b="1" lang="en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(n, string) :</a:t>
            </a:r>
            <a:endParaRPr b="1" sz="900">
              <a:solidFill>
                <a:srgbClr val="032F62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032F62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D73A49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def</a:t>
            </a:r>
            <a:r>
              <a:rPr b="1" lang="en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en" sz="900">
                <a:solidFill>
                  <a:srgbClr val="6F42C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imageCount</a:t>
            </a:r>
            <a:r>
              <a:rPr b="1" lang="en" sz="900">
                <a:solidFill>
                  <a:srgbClr val="24292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(folder) :</a:t>
            </a:r>
            <a:endParaRPr b="1" sz="900">
              <a:solidFill>
                <a:srgbClr val="032F62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032F62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6A737D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7"/>
          <p:cNvSpPr txBox="1"/>
          <p:nvPr>
            <p:ph type="title"/>
          </p:nvPr>
        </p:nvSpPr>
        <p:spPr>
          <a:xfrm>
            <a:off x="740875" y="4097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D3B45"/>
                </a:solidFill>
                <a:latin typeface="Arial"/>
                <a:ea typeface="Arial"/>
                <a:cs typeface="Arial"/>
                <a:sym typeface="Arial"/>
              </a:rPr>
              <a:t>Database Design</a:t>
            </a:r>
            <a:endParaRPr/>
          </a:p>
        </p:txBody>
      </p:sp>
      <p:sp>
        <p:nvSpPr>
          <p:cNvPr id="156" name="Google Shape;156;p17"/>
          <p:cNvSpPr txBox="1"/>
          <p:nvPr>
            <p:ph idx="1" type="body"/>
          </p:nvPr>
        </p:nvSpPr>
        <p:spPr>
          <a:xfrm>
            <a:off x="740875" y="97717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2D3B45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bot is not a database focussed program. So the database design is very simple. There are only 3 entities and two of the communicate with the primary one which is the user interface.</a:t>
            </a:r>
            <a:endParaRPr/>
          </a:p>
        </p:txBody>
      </p:sp>
      <p:pic>
        <p:nvPicPr>
          <p:cNvPr id="157" name="Google Shape;157;p17"/>
          <p:cNvPicPr preferRelativeResize="0"/>
          <p:nvPr/>
        </p:nvPicPr>
        <p:blipFill rotWithShape="1">
          <a:blip r:embed="rId3">
            <a:alphaModFix/>
          </a:blip>
          <a:srcRect b="9524" l="22118" r="31119" t="21007"/>
          <a:stretch/>
        </p:blipFill>
        <p:spPr>
          <a:xfrm>
            <a:off x="2809650" y="1680425"/>
            <a:ext cx="3524675" cy="2947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8"/>
          <p:cNvSpPr txBox="1"/>
          <p:nvPr>
            <p:ph type="title"/>
          </p:nvPr>
        </p:nvSpPr>
        <p:spPr>
          <a:xfrm>
            <a:off x="819150" y="5218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D3B45"/>
                </a:solidFill>
                <a:latin typeface="Arial"/>
                <a:ea typeface="Arial"/>
                <a:cs typeface="Arial"/>
                <a:sym typeface="Arial"/>
              </a:rPr>
              <a:t>Software Interface Design</a:t>
            </a:r>
            <a:r>
              <a:rPr lang="en">
                <a:solidFill>
                  <a:srgbClr val="2D3B4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63" name="Google Shape;163;p18"/>
          <p:cNvSpPr txBox="1"/>
          <p:nvPr>
            <p:ph idx="1" type="body"/>
          </p:nvPr>
        </p:nvSpPr>
        <p:spPr>
          <a:xfrm>
            <a:off x="698900" y="134775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400"/>
              <a:buFont typeface="Arial"/>
              <a:buChar char="●"/>
            </a:pPr>
            <a:r>
              <a:rPr b="1" lang="en" sz="1500">
                <a:solidFill>
                  <a:srgbClr val="2D3B45"/>
                </a:solidFill>
                <a:latin typeface="Arial"/>
                <a:ea typeface="Arial"/>
                <a:cs typeface="Arial"/>
                <a:sym typeface="Arial"/>
              </a:rPr>
              <a:t>External Machine Interfaces</a:t>
            </a:r>
            <a:endParaRPr b="1" sz="1500" u="sng">
              <a:solidFill>
                <a:srgbClr val="2D3B45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2D3B45"/>
                </a:solidFill>
                <a:latin typeface="Arial"/>
                <a:ea typeface="Arial"/>
                <a:cs typeface="Arial"/>
                <a:sym typeface="Arial"/>
              </a:rPr>
              <a:t>The program requires access to internet servers. The interface is also abstracted enough to work with common hardware used to access the internet.</a:t>
            </a:r>
            <a:endParaRPr sz="1400">
              <a:solidFill>
                <a:srgbClr val="2D3B4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D3B4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400"/>
              <a:buFont typeface="Arial"/>
              <a:buChar char="●"/>
            </a:pPr>
            <a:r>
              <a:rPr b="1" lang="en" sz="1500">
                <a:solidFill>
                  <a:srgbClr val="2D3B45"/>
                </a:solidFill>
                <a:latin typeface="Arial"/>
                <a:ea typeface="Arial"/>
                <a:cs typeface="Arial"/>
                <a:sym typeface="Arial"/>
              </a:rPr>
              <a:t>External system Interfaces</a:t>
            </a:r>
            <a:endParaRPr b="1" sz="1500">
              <a:solidFill>
                <a:srgbClr val="2D3B4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2D3B45"/>
                </a:solidFill>
                <a:latin typeface="Arial"/>
                <a:ea typeface="Arial"/>
                <a:cs typeface="Arial"/>
                <a:sym typeface="Arial"/>
              </a:rPr>
              <a:t>The system interface required for this is the hypertext transfer protocol. The program will be using the given url address, or url reg-exp and extract the information desired. </a:t>
            </a:r>
            <a:endParaRPr sz="1400">
              <a:solidFill>
                <a:srgbClr val="2D3B4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2D3B45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400"/>
              <a:buFont typeface="Arial"/>
              <a:buChar char="●"/>
            </a:pPr>
            <a:r>
              <a:rPr b="1" lang="en" sz="1500">
                <a:solidFill>
                  <a:srgbClr val="2D3B45"/>
                </a:solidFill>
                <a:latin typeface="Arial"/>
                <a:ea typeface="Arial"/>
                <a:cs typeface="Arial"/>
                <a:sym typeface="Arial"/>
              </a:rPr>
              <a:t>Human Interfaces</a:t>
            </a:r>
            <a:endParaRPr b="1" sz="1500">
              <a:solidFill>
                <a:srgbClr val="2D3B4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2D3B45"/>
                </a:solidFill>
                <a:latin typeface="Arial"/>
                <a:ea typeface="Arial"/>
                <a:cs typeface="Arial"/>
                <a:sym typeface="Arial"/>
              </a:rPr>
              <a:t>The human interface will be mainly a terminal window open with a set of description of what they can do. The main target of the program is for programmers and having a terminal window open would be efficient for programmers to use. Also for use in scripting of other programs.</a:t>
            </a:r>
            <a:endParaRPr b="1" sz="1400">
              <a:solidFill>
                <a:srgbClr val="2D3B4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D3B45"/>
                </a:solidFill>
                <a:latin typeface="Arial"/>
                <a:ea typeface="Arial"/>
                <a:cs typeface="Arial"/>
                <a:sym typeface="Arial"/>
              </a:rPr>
              <a:t>Appendices</a:t>
            </a:r>
            <a:endParaRPr/>
          </a:p>
        </p:txBody>
      </p:sp>
      <p:sp>
        <p:nvSpPr>
          <p:cNvPr id="169" name="Google Shape;169;p1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400"/>
              <a:buFont typeface="Arial"/>
              <a:buChar char="●"/>
            </a:pPr>
            <a:r>
              <a:rPr b="1" lang="en" sz="1400">
                <a:solidFill>
                  <a:srgbClr val="2D3B4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Assumptions: </a:t>
            </a:r>
            <a:r>
              <a:rPr lang="en" sz="1400">
                <a:solidFill>
                  <a:srgbClr val="2D3B4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Extract </a:t>
            </a:r>
            <a:r>
              <a:rPr lang="en" sz="1400">
                <a:solidFill>
                  <a:srgbClr val="2D3B45"/>
                </a:solidFill>
                <a:latin typeface="Arial"/>
                <a:ea typeface="Arial"/>
                <a:cs typeface="Arial"/>
                <a:sym typeface="Arial"/>
              </a:rPr>
              <a:t>images and sound</a:t>
            </a:r>
            <a:endParaRPr b="1" sz="1400">
              <a:solidFill>
                <a:srgbClr val="2D3B4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2D3B4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400"/>
              <a:buFont typeface="Arial"/>
              <a:buChar char="●"/>
            </a:pPr>
            <a:r>
              <a:rPr b="1" lang="en" sz="1400">
                <a:solidFill>
                  <a:srgbClr val="2D3B4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Limitations: </a:t>
            </a:r>
            <a:r>
              <a:rPr lang="en" sz="1400">
                <a:solidFill>
                  <a:srgbClr val="2D3B45"/>
                </a:solidFill>
                <a:latin typeface="Arial"/>
                <a:ea typeface="Arial"/>
                <a:cs typeface="Arial"/>
                <a:sym typeface="Arial"/>
              </a:rPr>
              <a:t>only works on  terminal</a:t>
            </a:r>
            <a:endParaRPr b="1" sz="1400">
              <a:solidFill>
                <a:srgbClr val="2D3B4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2D3B4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400"/>
              <a:buFont typeface="Arial"/>
              <a:buChar char="●"/>
            </a:pPr>
            <a:r>
              <a:rPr b="1" lang="en" sz="1400">
                <a:solidFill>
                  <a:srgbClr val="2D3B4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Restrictions: </a:t>
            </a:r>
            <a:r>
              <a:rPr lang="en" sz="1400">
                <a:solidFill>
                  <a:srgbClr val="2D3B4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Internet access</a:t>
            </a:r>
            <a:endParaRPr b="1" sz="1400">
              <a:solidFill>
                <a:srgbClr val="2D3B4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