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1" autoAdjust="0"/>
    <p:restoredTop sz="94661" autoAdjust="0"/>
  </p:normalViewPr>
  <p:slideViewPr>
    <p:cSldViewPr snapToGrid="0">
      <p:cViewPr varScale="1">
        <p:scale>
          <a:sx n="110" d="100"/>
          <a:sy n="110" d="100"/>
        </p:scale>
        <p:origin x="13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E18E-B4B0-413F-8ABA-9C94DEB73B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960D-434A-40FE-9D81-844BBDC34B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ur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4851" y="652463"/>
            <a:ext cx="4686300" cy="2387600"/>
          </a:xfrm>
        </p:spPr>
        <p:txBody>
          <a:bodyPr>
            <a:normAutofit fontScale="90000"/>
          </a:bodyPr>
          <a:lstStyle/>
          <a:p>
            <a:r>
              <a:rPr lang="fr-CA" err="1" smtClean="0"/>
              <a:t>Recursion</a:t>
            </a:r>
            <a:r>
              <a:rPr lang="fr-CA" smtClean="0"/>
              <a:t> </a:t>
            </a:r>
            <a:r>
              <a:rPr lang="fr-CA" err="1" smtClean="0"/>
              <a:t>with</a:t>
            </a:r>
            <a:r>
              <a:rPr lang="fr-CA" smtClean="0"/>
              <a:t> </a:t>
            </a:r>
            <a:r>
              <a:rPr lang="fr-CA" err="1" smtClean="0"/>
              <a:t>AutoHotkey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4134971" cy="1655762"/>
          </a:xfrm>
        </p:spPr>
        <p:txBody>
          <a:bodyPr>
            <a:normAutofit fontScale="70000" lnSpcReduction="20000"/>
          </a:bodyPr>
          <a:lstStyle/>
          <a:p>
            <a:endParaRPr lang="fr-CA" smtClean="0"/>
          </a:p>
          <a:p>
            <a:r>
              <a:rPr lang="fr-CA" smtClean="0"/>
              <a:t>The </a:t>
            </a:r>
            <a:r>
              <a:rPr lang="fr-CA" err="1" smtClean="0"/>
              <a:t>Automator</a:t>
            </a:r>
            <a:r>
              <a:rPr lang="fr-CA" smtClean="0"/>
              <a:t> AHK </a:t>
            </a:r>
            <a:r>
              <a:rPr lang="fr-CA" err="1" smtClean="0"/>
              <a:t>Webinar</a:t>
            </a:r>
            <a:endParaRPr lang="fr-CA" smtClean="0"/>
          </a:p>
          <a:p>
            <a:r>
              <a:rPr lang="fr-CA" smtClean="0"/>
              <a:t>Jean Lalonde </a:t>
            </a:r>
            <a:r>
              <a:rPr lang="fr-CA" smtClean="0"/>
              <a:t>2019-03-19</a:t>
            </a:r>
            <a:br>
              <a:rPr lang="fr-CA" smtClean="0"/>
            </a:br>
            <a:endParaRPr lang="fr-CA" smtClean="0"/>
          </a:p>
          <a:p>
            <a:r>
              <a:rPr lang="fr-CA" sz="1600" smtClean="0"/>
              <a:t>Developer of Quick Access Popup</a:t>
            </a:r>
          </a:p>
          <a:p>
            <a:r>
              <a:rPr lang="fr-CA" sz="1600" smtClean="0"/>
              <a:t>www.QuickAccessPopup.com</a:t>
            </a:r>
            <a:endParaRPr lang="en-US" sz="1600"/>
          </a:p>
        </p:txBody>
      </p:sp>
      <p:pic>
        <p:nvPicPr>
          <p:cNvPr id="1026" name="Picture 2" descr="https://upload.wikimedia.org/wikipedia/commons/thumb/d/d9/Droste_Cacao_Alcalinise_blikje%2C_foto4.JPG/800px-Droste_Cacao_Alcalinise_blikje%2C_foto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43" y="1288710"/>
            <a:ext cx="3152527" cy="41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682343" y="5674182"/>
            <a:ext cx="31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The </a:t>
            </a:r>
            <a:r>
              <a:rPr lang="en-US" sz="1400" err="1"/>
              <a:t>Droste</a:t>
            </a:r>
            <a:r>
              <a:rPr lang="en-US" sz="1400"/>
              <a:t> </a:t>
            </a:r>
            <a:r>
              <a:rPr lang="en-US" sz="1400" smtClean="0"/>
              <a:t>effect (1904 )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946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7053"/>
          </a:xfrm>
        </p:spPr>
        <p:txBody>
          <a:bodyPr/>
          <a:lstStyle/>
          <a:p>
            <a:r>
              <a:rPr lang="fr-CA" err="1" smtClean="0"/>
              <a:t>Functions</a:t>
            </a:r>
            <a:r>
              <a:rPr lang="fr-CA" smtClean="0"/>
              <a:t> and </a:t>
            </a:r>
            <a:r>
              <a:rPr lang="fr-CA" err="1" smtClean="0"/>
              <a:t>recursion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102179"/>
            <a:ext cx="7886700" cy="5074784"/>
          </a:xfrm>
        </p:spPr>
        <p:txBody>
          <a:bodyPr>
            <a:normAutofit/>
          </a:bodyPr>
          <a:lstStyle/>
          <a:p>
            <a:endParaRPr lang="en-US" sz="2400" smtClean="0"/>
          </a:p>
          <a:p>
            <a:r>
              <a:rPr lang="en-US" sz="2400" smtClean="0"/>
              <a:t>In computer science, </a:t>
            </a:r>
            <a:r>
              <a:rPr lang="en-US" sz="2400" b="1" smtClean="0"/>
              <a:t>recursion</a:t>
            </a:r>
            <a:r>
              <a:rPr lang="en-US" sz="2400" smtClean="0"/>
              <a:t> is the </a:t>
            </a:r>
            <a:r>
              <a:rPr lang="en-US" sz="2400"/>
              <a:t>invocation of a </a:t>
            </a:r>
            <a:r>
              <a:rPr lang="en-US" sz="2400" b="1" smtClean="0"/>
              <a:t>function</a:t>
            </a:r>
            <a:r>
              <a:rPr lang="en-US" sz="2400" smtClean="0"/>
              <a:t> from </a:t>
            </a:r>
            <a:r>
              <a:rPr lang="en-US" sz="2400"/>
              <a:t>within itself </a:t>
            </a:r>
            <a:r>
              <a:rPr lang="en-US" sz="1300"/>
              <a:t>(</a:t>
            </a:r>
            <a:r>
              <a:rPr lang="en-US" sz="1300">
                <a:hlinkClick r:id="rId2"/>
              </a:rPr>
              <a:t>https://</a:t>
            </a:r>
            <a:r>
              <a:rPr lang="en-US" sz="1300" smtClean="0">
                <a:hlinkClick r:id="rId2"/>
              </a:rPr>
              <a:t>en.wikipedia.org/wiki/Recursion</a:t>
            </a:r>
            <a:r>
              <a:rPr lang="en-US" sz="1300" smtClean="0"/>
              <a:t>)</a:t>
            </a:r>
            <a:endParaRPr lang="en-US" sz="2400" smtClean="0"/>
          </a:p>
          <a:p>
            <a:pPr lvl="1"/>
            <a:r>
              <a:rPr lang="en-US" sz="1800" smtClean="0"/>
              <a:t>While </a:t>
            </a:r>
            <a:r>
              <a:rPr lang="en-US" sz="1800"/>
              <a:t>this apparently defines an infinite number of </a:t>
            </a:r>
            <a:r>
              <a:rPr lang="en-US" sz="1800" smtClean="0"/>
              <a:t>instances, </a:t>
            </a:r>
            <a:r>
              <a:rPr lang="en-US" sz="1800"/>
              <a:t>it </a:t>
            </a:r>
            <a:r>
              <a:rPr lang="en-US" sz="1800" smtClean="0"/>
              <a:t>must be done in such a way </a:t>
            </a:r>
            <a:r>
              <a:rPr lang="en-US" sz="1800"/>
              <a:t>that no </a:t>
            </a:r>
            <a:r>
              <a:rPr lang="en-US" sz="1800" smtClean="0"/>
              <a:t>infinite loop can </a:t>
            </a:r>
            <a:r>
              <a:rPr lang="en-US" sz="1800"/>
              <a:t>occur</a:t>
            </a:r>
            <a:r>
              <a:rPr lang="en-US" sz="1800" smtClean="0"/>
              <a:t>.</a:t>
            </a:r>
          </a:p>
          <a:p>
            <a:pPr marL="457200" lvl="1" indent="0">
              <a:buNone/>
            </a:pPr>
            <a:endParaRPr lang="fr-CA" sz="1800"/>
          </a:p>
          <a:p>
            <a:r>
              <a:rPr lang="fr-CA" sz="2400" smtClean="0"/>
              <a:t>Table of content</a:t>
            </a:r>
          </a:p>
          <a:p>
            <a:pPr lvl="1"/>
            <a:r>
              <a:rPr lang="fr-CA" sz="2000" err="1" smtClean="0"/>
              <a:t>Functions</a:t>
            </a:r>
            <a:r>
              <a:rPr lang="fr-CA" sz="2000" smtClean="0"/>
              <a:t> primer</a:t>
            </a:r>
          </a:p>
          <a:p>
            <a:pPr lvl="1"/>
            <a:r>
              <a:rPr lang="fr-CA" sz="2000" smtClean="0"/>
              <a:t>A « real-life » </a:t>
            </a:r>
            <a:r>
              <a:rPr lang="fr-CA" sz="2000" err="1" smtClean="0"/>
              <a:t>recursion</a:t>
            </a:r>
            <a:r>
              <a:rPr lang="fr-CA" sz="2000" smtClean="0"/>
              <a:t> </a:t>
            </a:r>
            <a:r>
              <a:rPr lang="fr-CA" sz="2000" err="1" smtClean="0"/>
              <a:t>analogy</a:t>
            </a:r>
            <a:endParaRPr lang="fr-CA" sz="2000" smtClean="0"/>
          </a:p>
          <a:p>
            <a:pPr lvl="1"/>
            <a:r>
              <a:rPr lang="fr-CA" sz="2000" err="1"/>
              <a:t>Example</a:t>
            </a:r>
            <a:r>
              <a:rPr lang="fr-CA" sz="2000"/>
              <a:t> #1: </a:t>
            </a:r>
            <a:r>
              <a:rPr lang="fr-CA" sz="2000" err="1"/>
              <a:t>recursion</a:t>
            </a:r>
            <a:r>
              <a:rPr lang="fr-CA" sz="2000"/>
              <a:t> </a:t>
            </a:r>
            <a:r>
              <a:rPr lang="fr-CA" sz="2000" err="1"/>
              <a:t>with</a:t>
            </a:r>
            <a:r>
              <a:rPr lang="fr-CA" sz="2000"/>
              <a:t> </a:t>
            </a:r>
            <a:r>
              <a:rPr lang="fr-CA" sz="2000" err="1"/>
              <a:t>folders</a:t>
            </a:r>
            <a:r>
              <a:rPr lang="fr-CA" sz="2000"/>
              <a:t> and files</a:t>
            </a:r>
          </a:p>
          <a:p>
            <a:pPr lvl="1"/>
            <a:r>
              <a:rPr lang="fr-CA" sz="2000" err="1"/>
              <a:t>Example</a:t>
            </a:r>
            <a:r>
              <a:rPr lang="fr-CA" sz="2000"/>
              <a:t> </a:t>
            </a:r>
            <a:r>
              <a:rPr lang="fr-CA" sz="2000" smtClean="0"/>
              <a:t>#2: </a:t>
            </a:r>
            <a:r>
              <a:rPr lang="fr-CA" sz="2000" err="1"/>
              <a:t>recursion</a:t>
            </a:r>
            <a:r>
              <a:rPr lang="fr-CA" sz="2000"/>
              <a:t> </a:t>
            </a:r>
            <a:r>
              <a:rPr lang="fr-CA" sz="2000" smtClean="0"/>
              <a:t>to </a:t>
            </a:r>
            <a:r>
              <a:rPr lang="fr-CA" sz="2000" err="1" smtClean="0"/>
              <a:t>build</a:t>
            </a:r>
            <a:r>
              <a:rPr lang="fr-CA" sz="2000" smtClean="0"/>
              <a:t> a menu</a:t>
            </a:r>
            <a:endParaRPr lang="fr-CA" sz="2000"/>
          </a:p>
          <a:p>
            <a:endParaRPr lang="fr-CA" sz="2200" smtClean="0"/>
          </a:p>
        </p:txBody>
      </p:sp>
    </p:spTree>
    <p:extLst>
      <p:ext uri="{BB962C8B-B14F-4D97-AF65-F5344CB8AC3E}">
        <p14:creationId xmlns:p14="http://schemas.microsoft.com/office/powerpoint/2010/main" val="3439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7053"/>
          </a:xfrm>
        </p:spPr>
        <p:txBody>
          <a:bodyPr/>
          <a:lstStyle/>
          <a:p>
            <a:r>
              <a:rPr lang="fr-CA" err="1" smtClean="0"/>
              <a:t>Functions</a:t>
            </a:r>
            <a:r>
              <a:rPr lang="fr-CA" smtClean="0"/>
              <a:t> primer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102179"/>
            <a:ext cx="7886700" cy="5074784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/>
              <a:t>Two types of functions</a:t>
            </a:r>
            <a:endParaRPr lang="en-US" sz="2400" b="1" smtClean="0"/>
          </a:p>
          <a:p>
            <a:pPr lvl="1"/>
            <a:r>
              <a:rPr lang="en-US" sz="1800" b="1" smtClean="0"/>
              <a:t>Built-in</a:t>
            </a:r>
            <a:r>
              <a:rPr lang="en-US" sz="1800" smtClean="0"/>
              <a:t> functions: commands like </a:t>
            </a:r>
            <a:r>
              <a:rPr lang="en-US" sz="1800" b="1" err="1" smtClean="0"/>
              <a:t>StrLen</a:t>
            </a:r>
            <a:r>
              <a:rPr lang="en-US" sz="1800" b="1" smtClean="0"/>
              <a:t>()</a:t>
            </a:r>
            <a:r>
              <a:rPr lang="en-US" sz="1800" smtClean="0"/>
              <a:t> that returns the length of a string</a:t>
            </a:r>
          </a:p>
          <a:p>
            <a:pPr lvl="2"/>
            <a:r>
              <a:rPr lang="en-US" sz="1400" smtClean="0"/>
              <a:t>Example:</a:t>
            </a:r>
            <a:br>
              <a:rPr lang="en-US" sz="1400" smtClean="0"/>
            </a:b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%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("My String")</a:t>
            </a:r>
          </a:p>
          <a:p>
            <a:pPr lvl="1"/>
            <a:r>
              <a:rPr lang="en-US" sz="1800" b="1" smtClean="0"/>
              <a:t>Custom</a:t>
            </a:r>
            <a:r>
              <a:rPr lang="en-US" sz="1800" smtClean="0"/>
              <a:t> function: like </a:t>
            </a:r>
            <a:r>
              <a:rPr lang="en-US" sz="1800" b="1" smtClean="0"/>
              <a:t>MyFunction()</a:t>
            </a:r>
            <a:endParaRPr lang="en-US" sz="1800" smtClean="0"/>
          </a:p>
          <a:p>
            <a:pPr lvl="2"/>
            <a:r>
              <a:rPr lang="en-US" sz="1400" smtClean="0"/>
              <a:t>A function receives one or more values between parenthesis</a:t>
            </a:r>
          </a:p>
          <a:p>
            <a:pPr lvl="2"/>
            <a:r>
              <a:rPr lang="en-US" sz="1400" smtClean="0"/>
              <a:t>Processes the value(s) in a « black box » with </a:t>
            </a:r>
            <a:r>
              <a:rPr lang="en-US" sz="1400" b="1" smtClean="0"/>
              <a:t>local variables</a:t>
            </a:r>
          </a:p>
          <a:p>
            <a:pPr lvl="2"/>
            <a:r>
              <a:rPr lang="en-US" sz="1400" smtClean="0"/>
              <a:t>Returns a value</a:t>
            </a:r>
          </a:p>
          <a:p>
            <a:pPr lvl="2"/>
            <a:endParaRPr lang="en-US" sz="1400" smtClean="0"/>
          </a:p>
          <a:p>
            <a:r>
              <a:rPr lang="en-US" sz="2200" smtClean="0"/>
              <a:t>Example:</a:t>
            </a:r>
          </a:p>
          <a:p>
            <a:pPr lvl="1"/>
            <a:r>
              <a:rPr lang="en-US" sz="1800" smtClean="0"/>
              <a:t>The function « Obfuscate » returns a given number of « x » instead of the characters of a string</a:t>
            </a:r>
          </a:p>
          <a:p>
            <a:pPr lvl="2" defTabSz="341313"/>
            <a:r>
              <a:rPr lang="en-US" sz="1400" smtClean="0"/>
              <a:t>Example: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Obfuscate(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Loop, %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.= "X"</a:t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defTabSz="341313"/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smtClean="0"/>
              <a:t>Calling the function:</a:t>
            </a:r>
            <a:br>
              <a:rPr lang="en-US" sz="1400" smtClean="0"/>
            </a:b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% Obfuscate("My String")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102179"/>
            <a:ext cx="7886700" cy="439459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First day at your new job: garbage collection in a underground parking garage.</a:t>
            </a:r>
          </a:p>
          <a:p>
            <a:r>
              <a:rPr lang="en-US" sz="2400" dirty="0"/>
              <a:t>Your new boss takes you to a stairway leading down to the first parking floor and gives you these simple instructions: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Go down to the next floor.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Collect all garbage at this level.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When (and if) you find a stairway going down to a another floor, </a:t>
            </a:r>
            <a:r>
              <a:rPr lang="en-US" sz="1800" b="1" i="1" dirty="0"/>
              <a:t>repeat these instructions starting at #1</a:t>
            </a:r>
            <a:r>
              <a:rPr lang="en-US" sz="1800" dirty="0"/>
              <a:t>.</a:t>
            </a:r>
          </a:p>
          <a:p>
            <a:pPr lvl="2"/>
            <a:r>
              <a:rPr lang="en-US" sz="1600" dirty="0"/>
              <a:t>There may be zero, one or many stairways </a:t>
            </a:r>
            <a:r>
              <a:rPr lang="en-US" sz="1600"/>
              <a:t>going </a:t>
            </a:r>
            <a:r>
              <a:rPr lang="en-US" sz="1600" smtClean="0"/>
              <a:t>down to </a:t>
            </a:r>
            <a:r>
              <a:rPr lang="en-US" sz="1600" dirty="0"/>
              <a:t>different floors.</a:t>
            </a:r>
            <a:endParaRPr lang="en-US" sz="1600" b="1" i="1" dirty="0"/>
          </a:p>
          <a:p>
            <a:pPr lvl="2"/>
            <a:r>
              <a:rPr lang="en-US" sz="1600" dirty="0"/>
              <a:t>When there are no more stairways going down, return to the above floor with all the garbage you collected in this level and the ones below it (if any).</a:t>
            </a:r>
          </a:p>
          <a:p>
            <a:pPr lvl="2"/>
            <a:r>
              <a:rPr lang="en-US" sz="1600" dirty="0"/>
              <a:t>When you are back at the top floor, put all the garbage in the big trash can and go take your break.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365126"/>
            <a:ext cx="7886700" cy="73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 “real life” </a:t>
            </a:r>
            <a:r>
              <a:rPr lang="fr-CA" smtClean="0"/>
              <a:t>recursion </a:t>
            </a:r>
            <a:r>
              <a:rPr lang="en-US" smtClean="0"/>
              <a:t>analogy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412635"/>
            <a:ext cx="7886700" cy="700376"/>
          </a:xfrm>
        </p:spPr>
        <p:txBody>
          <a:bodyPr>
            <a:normAutofit/>
          </a:bodyPr>
          <a:lstStyle/>
          <a:p>
            <a:r>
              <a:rPr lang="fr-CA" smtClean="0"/>
              <a:t>Simple </a:t>
            </a:r>
            <a:r>
              <a:rPr lang="fr-CA" err="1" smtClean="0"/>
              <a:t>folder</a:t>
            </a:r>
            <a:r>
              <a:rPr lang="fr-CA" smtClean="0"/>
              <a:t> structure</a:t>
            </a:r>
            <a:endParaRPr lang="en-US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3" y="1653185"/>
            <a:ext cx="1700375" cy="3740825"/>
          </a:xfrm>
          <a:prstGeom prst="rect">
            <a:avLst/>
          </a:prstGeom>
        </p:spPr>
      </p:pic>
      <p:cxnSp>
        <p:nvCxnSpPr>
          <p:cNvPr id="74" name="Connecteur en angle 73"/>
          <p:cNvCxnSpPr/>
          <p:nvPr/>
        </p:nvCxnSpPr>
        <p:spPr>
          <a:xfrm rot="16200000" flipV="1">
            <a:off x="4246878" y="-1750384"/>
            <a:ext cx="408367" cy="696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3979131" y="1519906"/>
            <a:ext cx="4648445" cy="3908807"/>
            <a:chOff x="3228015" y="1519906"/>
            <a:chExt cx="4648445" cy="3908807"/>
          </a:xfrm>
        </p:grpSpPr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397" y="2476070"/>
              <a:ext cx="241302" cy="37494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510895" y="1838569"/>
              <a:ext cx="1134455" cy="634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50" err="1"/>
                <a:t>Root</a:t>
              </a:r>
              <a:endParaRPr lang="fr-CA" sz="1350"/>
            </a:p>
            <a:p>
              <a:pPr algn="ctr"/>
              <a:r>
                <a:rPr lang="fr-CA" sz="900"/>
                <a:t>File_Root-1.txt</a:t>
              </a:r>
            </a:p>
            <a:p>
              <a:pPr algn="ctr"/>
              <a:r>
                <a:rPr lang="fr-CA" sz="900"/>
                <a:t>File_Root-2.txt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74963" y="2564199"/>
              <a:ext cx="1134455" cy="634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50" err="1"/>
                <a:t>Folder</a:t>
              </a:r>
              <a:r>
                <a:rPr lang="fr-CA" sz="1350"/>
                <a:t>-A</a:t>
              </a:r>
            </a:p>
            <a:p>
              <a:pPr algn="ctr"/>
              <a:r>
                <a:rPr lang="fr-CA" sz="900"/>
                <a:t>File_A-1.txt</a:t>
              </a:r>
            </a:p>
            <a:p>
              <a:pPr algn="ctr"/>
              <a:r>
                <a:rPr lang="fr-CA" sz="900"/>
                <a:t>File_A-2.txt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4963" y="4759399"/>
              <a:ext cx="1134455" cy="634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50" err="1"/>
                <a:t>Folder</a:t>
              </a:r>
              <a:r>
                <a:rPr lang="fr-CA" sz="1350"/>
                <a:t>-B</a:t>
              </a:r>
            </a:p>
            <a:p>
              <a:pPr algn="ctr"/>
              <a:r>
                <a:rPr lang="fr-CA" sz="900"/>
                <a:t>File_B-1.txt</a:t>
              </a:r>
            </a:p>
            <a:p>
              <a:pPr algn="ctr"/>
              <a:r>
                <a:rPr lang="fr-CA" sz="900"/>
                <a:t>File_B-2.txt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6833" y="3361022"/>
              <a:ext cx="1134455" cy="634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50"/>
                <a:t>Sub_A1</a:t>
              </a:r>
            </a:p>
            <a:p>
              <a:pPr algn="ctr"/>
              <a:r>
                <a:rPr lang="fr-CA" sz="900"/>
                <a:t>File_A1-1.txt</a:t>
              </a:r>
            </a:p>
            <a:p>
              <a:pPr algn="ctr"/>
              <a:r>
                <a:rPr lang="fr-CA" sz="900"/>
                <a:t>File_A1-2.txt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6833" y="4099699"/>
              <a:ext cx="1134455" cy="6345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50"/>
                <a:t>Sub_A2</a:t>
              </a:r>
            </a:p>
            <a:p>
              <a:pPr algn="ctr"/>
              <a:r>
                <a:rPr lang="fr-CA" sz="900"/>
                <a:t>File_A2-1.txt</a:t>
              </a:r>
            </a:p>
            <a:p>
              <a:pPr algn="ctr"/>
              <a:r>
                <a:rPr lang="fr-CA" sz="900"/>
                <a:t>File_A2-2.txt</a:t>
              </a:r>
            </a:p>
          </p:txBody>
        </p:sp>
        <p:cxnSp>
          <p:nvCxnSpPr>
            <p:cNvPr id="10" name="Connecteur en angle 9"/>
            <p:cNvCxnSpPr>
              <a:stCxn id="4" idx="2"/>
              <a:endCxn id="5" idx="1"/>
            </p:cNvCxnSpPr>
            <p:nvPr/>
          </p:nvCxnSpPr>
          <p:spPr>
            <a:xfrm rot="16200000" flipH="1">
              <a:off x="4222360" y="2328857"/>
              <a:ext cx="408367" cy="6968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stCxn id="5" idx="2"/>
              <a:endCxn id="7" idx="1"/>
            </p:cNvCxnSpPr>
            <p:nvPr/>
          </p:nvCxnSpPr>
          <p:spPr>
            <a:xfrm rot="16200000" flipH="1">
              <a:off x="5459731" y="3081184"/>
              <a:ext cx="479561" cy="714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5" idx="2"/>
              <a:endCxn id="8" idx="1"/>
            </p:cNvCxnSpPr>
            <p:nvPr/>
          </p:nvCxnSpPr>
          <p:spPr>
            <a:xfrm rot="16200000" flipH="1">
              <a:off x="5090394" y="3450522"/>
              <a:ext cx="1218238" cy="714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>
              <a:stCxn id="4" idx="2"/>
              <a:endCxn id="6" idx="1"/>
            </p:cNvCxnSpPr>
            <p:nvPr/>
          </p:nvCxnSpPr>
          <p:spPr>
            <a:xfrm rot="16200000" flipH="1">
              <a:off x="3124760" y="3426457"/>
              <a:ext cx="2603567" cy="6968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64" y="3287206"/>
              <a:ext cx="241302" cy="374946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64" y="4020722"/>
              <a:ext cx="241302" cy="374946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86" y="4672875"/>
              <a:ext cx="241302" cy="374946"/>
            </a:xfrm>
            <a:prstGeom prst="rect">
              <a:avLst/>
            </a:prstGeom>
          </p:spPr>
        </p:pic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505" y="3043228"/>
              <a:ext cx="217905" cy="298186"/>
            </a:xfrm>
            <a:prstGeom prst="rect">
              <a:avLst/>
            </a:prstGeom>
          </p:spPr>
        </p:pic>
        <p:cxnSp>
          <p:nvCxnSpPr>
            <p:cNvPr id="63" name="Connecteur en angle 62"/>
            <p:cNvCxnSpPr>
              <a:stCxn id="7" idx="0"/>
              <a:endCxn id="5" idx="3"/>
            </p:cNvCxnSpPr>
            <p:nvPr/>
          </p:nvCxnSpPr>
          <p:spPr>
            <a:xfrm rot="16200000" flipV="1">
              <a:off x="6026959" y="2763921"/>
              <a:ext cx="479561" cy="714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8" idx="3"/>
              <a:endCxn id="5" idx="3"/>
            </p:cNvCxnSpPr>
            <p:nvPr/>
          </p:nvCxnSpPr>
          <p:spPr>
            <a:xfrm flipH="1" flipV="1">
              <a:off x="5909419" y="2881462"/>
              <a:ext cx="1281869" cy="1535501"/>
            </a:xfrm>
            <a:prstGeom prst="bentConnector3">
              <a:avLst>
                <a:gd name="adj1" fmla="val -13375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087" y="4127249"/>
              <a:ext cx="217905" cy="298186"/>
            </a:xfrm>
            <a:prstGeom prst="rect">
              <a:avLst/>
            </a:prstGeom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880" y="5076663"/>
              <a:ext cx="217905" cy="298186"/>
            </a:xfrm>
            <a:prstGeom prst="rect">
              <a:avLst/>
            </a:prstGeom>
          </p:spPr>
        </p:pic>
        <p:cxnSp>
          <p:nvCxnSpPr>
            <p:cNvPr id="72" name="Connecteur en angle 71"/>
            <p:cNvCxnSpPr>
              <a:stCxn id="5" idx="0"/>
              <a:endCxn id="4" idx="3"/>
            </p:cNvCxnSpPr>
            <p:nvPr/>
          </p:nvCxnSpPr>
          <p:spPr>
            <a:xfrm rot="16200000" flipV="1">
              <a:off x="4789587" y="2011595"/>
              <a:ext cx="408367" cy="6968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171" y="2216800"/>
              <a:ext cx="217905" cy="298186"/>
            </a:xfrm>
            <a:prstGeom prst="rect">
              <a:avLst/>
            </a:prstGeom>
          </p:spPr>
        </p:pic>
        <p:cxnSp>
          <p:nvCxnSpPr>
            <p:cNvPr id="78" name="Connecteur en angle 77"/>
            <p:cNvCxnSpPr>
              <a:stCxn id="6" idx="3"/>
              <a:endCxn id="4" idx="3"/>
            </p:cNvCxnSpPr>
            <p:nvPr/>
          </p:nvCxnSpPr>
          <p:spPr>
            <a:xfrm flipH="1" flipV="1">
              <a:off x="4645350" y="2155832"/>
              <a:ext cx="1264069" cy="2920830"/>
            </a:xfrm>
            <a:prstGeom prst="bentConnector3">
              <a:avLst>
                <a:gd name="adj1" fmla="val -166182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4297706" y="2532496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j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5561213" y="3372213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k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5588615" y="4088473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m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6884184" y="3078074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l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7583057" y="4192414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n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5608331" y="2231080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o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4318598" y="4737204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p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6204248" y="5128631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>
                  <a:latin typeface="Wingdings 2" panose="05020102010507070707" pitchFamily="18" charset="2"/>
                </a:rPr>
                <a:t>q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cxnSp>
          <p:nvCxnSpPr>
            <p:cNvPr id="9" name="Connecteur droit avec flèche 8"/>
            <p:cNvCxnSpPr>
              <a:endCxn id="4" idx="0"/>
            </p:cNvCxnSpPr>
            <p:nvPr/>
          </p:nvCxnSpPr>
          <p:spPr>
            <a:xfrm>
              <a:off x="4078122" y="1559379"/>
              <a:ext cx="1" cy="279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4" idx="1"/>
            </p:cNvCxnSpPr>
            <p:nvPr/>
          </p:nvCxnSpPr>
          <p:spPr>
            <a:xfrm flipH="1">
              <a:off x="3257550" y="2155832"/>
              <a:ext cx="253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228015" y="2133264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 smtClean="0">
                  <a:latin typeface="Wingdings 2" panose="05020102010507070707" pitchFamily="18" charset="2"/>
                </a:rPr>
                <a:t>r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793683" y="1519906"/>
              <a:ext cx="2934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350" smtClean="0">
                  <a:latin typeface="Wingdings 2" panose="05020102010507070707" pitchFamily="18" charset="2"/>
                </a:rPr>
                <a:t>i</a:t>
              </a:r>
              <a:endParaRPr lang="en-US" sz="1350">
                <a:latin typeface="Wingdings 2" panose="050201020105070707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412635"/>
            <a:ext cx="7886700" cy="700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Simple menu</a:t>
            </a:r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949655"/>
            <a:ext cx="2810267" cy="10288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31" y="3117306"/>
            <a:ext cx="4153480" cy="127652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8649" y="1696558"/>
            <a:ext cx="32820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Menu|MAIN</a:t>
            </a:r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Menu|Menu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Item|Item A1|Action1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Item|Item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A2|Action2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Menu|Menu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Menu|Menu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Item|Item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BA1|Action1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Item|Item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BA2|Action2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Item|Item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B1|Action1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Item|Item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B2|Action2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Item|Item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1|Action1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301</Words>
  <Application>Microsoft Office PowerPoint</Application>
  <PresentationFormat>Affichage à l'écran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 2</vt:lpstr>
      <vt:lpstr>Thème Office</vt:lpstr>
      <vt:lpstr>Recursion with AutoHotkey</vt:lpstr>
      <vt:lpstr>Functions and recursion</vt:lpstr>
      <vt:lpstr>Functions primer</vt:lpstr>
      <vt:lpstr>Présentation PowerPoint</vt:lpstr>
      <vt:lpstr>Simple folder structure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Lalonde</dc:creator>
  <cp:lastModifiedBy>Jean Lalonde</cp:lastModifiedBy>
  <cp:revision>27</cp:revision>
  <dcterms:created xsi:type="dcterms:W3CDTF">2019-03-18T18:01:24Z</dcterms:created>
  <dcterms:modified xsi:type="dcterms:W3CDTF">2019-03-19T21:37:27Z</dcterms:modified>
</cp:coreProperties>
</file>