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 id="263" r:id="rId9"/>
    <p:sldId id="265" r:id="rId10"/>
    <p:sldId id="264" r:id="rId11"/>
    <p:sldId id="267" r:id="rId12"/>
    <p:sldId id="266"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11/6/2023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11/6/2023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11/6/2023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11/6/2023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11/6/2023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11/6/2023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11/6/2023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B9FCF-C18A-5E0C-9478-75CE968EAA17}"/>
              </a:ext>
            </a:extLst>
          </p:cNvPr>
          <p:cNvSpPr>
            <a:spLocks noGrp="1"/>
          </p:cNvSpPr>
          <p:nvPr>
            <p:ph type="ctrTitle"/>
          </p:nvPr>
        </p:nvSpPr>
        <p:spPr>
          <a:xfrm>
            <a:off x="2733040" y="2255706"/>
            <a:ext cx="5679440" cy="961412"/>
          </a:xfrm>
        </p:spPr>
        <p:txBody>
          <a:bodyPr>
            <a:normAutofit/>
          </a:bodyPr>
          <a:lstStyle/>
          <a:p>
            <a:r>
              <a:rPr lang="en-IN" sz="6000" b="1" dirty="0">
                <a:latin typeface="Times New Roman" panose="02020603050405020304" pitchFamily="18" charset="0"/>
                <a:cs typeface="Times New Roman" panose="02020603050405020304" pitchFamily="18" charset="0"/>
              </a:rPr>
              <a:t>MEAN &amp; MERN</a:t>
            </a:r>
          </a:p>
        </p:txBody>
      </p:sp>
      <p:sp>
        <p:nvSpPr>
          <p:cNvPr id="6" name="TextBox 5">
            <a:extLst>
              <a:ext uri="{FF2B5EF4-FFF2-40B4-BE49-F238E27FC236}">
                <a16:creationId xmlns:a16="http://schemas.microsoft.com/office/drawing/2014/main" id="{9135281E-F4AD-E8EF-CA69-B7BC3F6F9065}"/>
              </a:ext>
            </a:extLst>
          </p:cNvPr>
          <p:cNvSpPr txBox="1"/>
          <p:nvPr/>
        </p:nvSpPr>
        <p:spPr>
          <a:xfrm>
            <a:off x="6949440" y="3429000"/>
            <a:ext cx="3281680" cy="1015663"/>
          </a:xfrm>
          <a:prstGeom prst="rect">
            <a:avLst/>
          </a:prstGeom>
          <a:noFill/>
        </p:spPr>
        <p:txBody>
          <a:bodyPr wrap="square" rtlCol="0">
            <a:spAutoFit/>
          </a:bodyPr>
          <a:lstStyle/>
          <a:p>
            <a:pPr>
              <a:lnSpc>
                <a:spcPct val="150000"/>
              </a:lnSpc>
            </a:pPr>
            <a:r>
              <a:rPr lang="en-IN" sz="2400" b="1" dirty="0">
                <a:latin typeface="Times New Roman" panose="02020603050405020304" pitchFamily="18" charset="0"/>
                <a:cs typeface="Times New Roman" panose="02020603050405020304" pitchFamily="18" charset="0"/>
              </a:rPr>
              <a:t>Presented by :</a:t>
            </a:r>
          </a:p>
          <a:p>
            <a:r>
              <a:rPr lang="en-IN" sz="2400" b="1" dirty="0">
                <a:latin typeface="Times New Roman" panose="02020603050405020304" pitchFamily="18" charset="0"/>
                <a:cs typeface="Times New Roman" panose="02020603050405020304" pitchFamily="18" charset="0"/>
              </a:rPr>
              <a:t>     JNANAVI B A</a:t>
            </a:r>
          </a:p>
        </p:txBody>
      </p:sp>
      <p:pic>
        <p:nvPicPr>
          <p:cNvPr id="7" name="Picture 6">
            <a:extLst>
              <a:ext uri="{FF2B5EF4-FFF2-40B4-BE49-F238E27FC236}">
                <a16:creationId xmlns:a16="http://schemas.microsoft.com/office/drawing/2014/main" id="{5C6AA8A2-0CD0-267A-BBD7-A6BA057D8BBE}"/>
              </a:ext>
            </a:extLst>
          </p:cNvPr>
          <p:cNvPicPr>
            <a:picLocks noChangeAspect="1"/>
          </p:cNvPicPr>
          <p:nvPr/>
        </p:nvPicPr>
        <p:blipFill>
          <a:blip r:embed="rId2"/>
          <a:stretch>
            <a:fillRect/>
          </a:stretch>
        </p:blipFill>
        <p:spPr>
          <a:xfrm>
            <a:off x="9103360" y="318748"/>
            <a:ext cx="2641600" cy="2231081"/>
          </a:xfrm>
          <a:prstGeom prst="rect">
            <a:avLst/>
          </a:prstGeom>
        </p:spPr>
      </p:pic>
    </p:spTree>
    <p:extLst>
      <p:ext uri="{BB962C8B-B14F-4D97-AF65-F5344CB8AC3E}">
        <p14:creationId xmlns:p14="http://schemas.microsoft.com/office/powerpoint/2010/main" val="2814129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A16EB47-137A-A7EC-A147-A9988FA7BD9B}"/>
              </a:ext>
            </a:extLst>
          </p:cNvPr>
          <p:cNvSpPr>
            <a:spLocks noGrp="1"/>
          </p:cNvSpPr>
          <p:nvPr>
            <p:ph type="title"/>
          </p:nvPr>
        </p:nvSpPr>
        <p:spPr>
          <a:xfrm>
            <a:off x="543560" y="385445"/>
            <a:ext cx="4058920" cy="955675"/>
          </a:xfrm>
        </p:spPr>
        <p:txBody>
          <a:bodyPr>
            <a:normAutofit/>
          </a:bodyPr>
          <a:lstStyle/>
          <a:p>
            <a:r>
              <a:rPr lang="en-IN" sz="4400" b="1" dirty="0"/>
              <a:t>MEAN vs MERN</a:t>
            </a:r>
          </a:p>
        </p:txBody>
      </p:sp>
      <p:pic>
        <p:nvPicPr>
          <p:cNvPr id="6" name="Picture 5">
            <a:extLst>
              <a:ext uri="{FF2B5EF4-FFF2-40B4-BE49-F238E27FC236}">
                <a16:creationId xmlns:a16="http://schemas.microsoft.com/office/drawing/2014/main" id="{8733283F-A26D-F383-7EE3-29AE97C6E6BA}"/>
              </a:ext>
            </a:extLst>
          </p:cNvPr>
          <p:cNvPicPr>
            <a:picLocks noChangeAspect="1"/>
          </p:cNvPicPr>
          <p:nvPr/>
        </p:nvPicPr>
        <p:blipFill>
          <a:blip r:embed="rId2"/>
          <a:stretch>
            <a:fillRect/>
          </a:stretch>
        </p:blipFill>
        <p:spPr>
          <a:xfrm>
            <a:off x="1165788" y="1918206"/>
            <a:ext cx="9603812" cy="3771393"/>
          </a:xfrm>
          <a:prstGeom prst="rect">
            <a:avLst/>
          </a:prstGeom>
        </p:spPr>
      </p:pic>
    </p:spTree>
    <p:extLst>
      <p:ext uri="{BB962C8B-B14F-4D97-AF65-F5344CB8AC3E}">
        <p14:creationId xmlns:p14="http://schemas.microsoft.com/office/powerpoint/2010/main" val="1795315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56FF08F-2E8C-6D07-131E-BDC5E70380A8}"/>
              </a:ext>
            </a:extLst>
          </p:cNvPr>
          <p:cNvSpPr>
            <a:spLocks noGrp="1"/>
          </p:cNvSpPr>
          <p:nvPr>
            <p:ph type="title"/>
          </p:nvPr>
        </p:nvSpPr>
        <p:spPr>
          <a:xfrm>
            <a:off x="513080" y="182245"/>
            <a:ext cx="6060440" cy="955675"/>
          </a:xfrm>
        </p:spPr>
        <p:txBody>
          <a:bodyPr>
            <a:normAutofit/>
          </a:bodyPr>
          <a:lstStyle/>
          <a:p>
            <a:r>
              <a:rPr lang="en-IN" sz="4000" b="1" dirty="0"/>
              <a:t>How to choose the best ?</a:t>
            </a:r>
          </a:p>
        </p:txBody>
      </p:sp>
      <p:sp>
        <p:nvSpPr>
          <p:cNvPr id="5" name="TextBox 4">
            <a:extLst>
              <a:ext uri="{FF2B5EF4-FFF2-40B4-BE49-F238E27FC236}">
                <a16:creationId xmlns:a16="http://schemas.microsoft.com/office/drawing/2014/main" id="{558F4A14-0577-71CC-7E0A-8541EB74DB3B}"/>
              </a:ext>
            </a:extLst>
          </p:cNvPr>
          <p:cNvSpPr txBox="1"/>
          <p:nvPr/>
        </p:nvSpPr>
        <p:spPr>
          <a:xfrm>
            <a:off x="746760" y="1137920"/>
            <a:ext cx="10698480" cy="6278642"/>
          </a:xfrm>
          <a:prstGeom prst="rect">
            <a:avLst/>
          </a:prstGeom>
          <a:noFill/>
        </p:spPr>
        <p:txBody>
          <a:bodyPr wrap="square" rtlCol="0">
            <a:spAutoFit/>
          </a:bodyPr>
          <a:lstStyle/>
          <a:p>
            <a:pPr marL="342900" indent="-342900" algn="just">
              <a:buFont typeface="+mj-lt"/>
              <a:buAutoNum type="arabicPeriod"/>
            </a:pPr>
            <a:r>
              <a:rPr lang="en-IN" sz="2400" dirty="0">
                <a:latin typeface="Times New Roman" panose="02020603050405020304" pitchFamily="18" charset="0"/>
                <a:cs typeface="Times New Roman" panose="02020603050405020304" pitchFamily="18" charset="0"/>
              </a:rPr>
              <a:t>PROJECT SIZE:</a:t>
            </a:r>
          </a:p>
          <a:p>
            <a:pPr algn="just"/>
            <a:r>
              <a:rPr lang="en-IN" sz="2400" dirty="0">
                <a:latin typeface="Times New Roman" panose="02020603050405020304" pitchFamily="18" charset="0"/>
                <a:cs typeface="Times New Roman" panose="02020603050405020304" pitchFamily="18" charset="0"/>
              </a:rPr>
              <a:t>		If the size of the project is large it is better to make use of MERN Stack. This is because of the one way data binding property of React.js that will allow efficient execution.</a:t>
            </a:r>
          </a:p>
          <a:p>
            <a:pPr algn="just"/>
            <a:endParaRPr lang="en-IN" sz="2400" dirty="0">
              <a:latin typeface="Times New Roman" panose="02020603050405020304" pitchFamily="18" charset="0"/>
              <a:cs typeface="Times New Roman" panose="02020603050405020304" pitchFamily="18" charset="0"/>
            </a:endParaRPr>
          </a:p>
          <a:p>
            <a:pPr marL="457200" indent="-457200" algn="just">
              <a:buAutoNum type="arabicPeriod" startAt="2"/>
            </a:pPr>
            <a:r>
              <a:rPr lang="en-IN" sz="2400" dirty="0">
                <a:latin typeface="Times New Roman" panose="02020603050405020304" pitchFamily="18" charset="0"/>
                <a:cs typeface="Times New Roman" panose="02020603050405020304" pitchFamily="18" charset="0"/>
              </a:rPr>
              <a:t>PRODUCTIVITY:</a:t>
            </a:r>
          </a:p>
          <a:p>
            <a:pPr algn="just"/>
            <a:r>
              <a:rPr lang="en-IN" sz="2400" dirty="0">
                <a:latin typeface="Times New Roman" panose="02020603050405020304" pitchFamily="18" charset="0"/>
                <a:cs typeface="Times New Roman" panose="02020603050405020304" pitchFamily="18" charset="0"/>
              </a:rPr>
              <a:t>		If the project priority is productivity MEAN Stack serves better as Angular is a complete framework whereas React.js is just a library.</a:t>
            </a:r>
          </a:p>
          <a:p>
            <a:pPr algn="just"/>
            <a:endParaRPr lang="en-IN" sz="2400" dirty="0">
              <a:latin typeface="Times New Roman" panose="02020603050405020304" pitchFamily="18" charset="0"/>
              <a:cs typeface="Times New Roman" panose="02020603050405020304" pitchFamily="18" charset="0"/>
            </a:endParaRPr>
          </a:p>
          <a:p>
            <a:pPr marL="457200" indent="-457200" algn="just">
              <a:buAutoNum type="arabicPeriod" startAt="3"/>
            </a:pPr>
            <a:r>
              <a:rPr lang="en-IN" sz="2400" dirty="0">
                <a:latin typeface="Times New Roman" panose="02020603050405020304" pitchFamily="18" charset="0"/>
                <a:cs typeface="Times New Roman" panose="02020603050405020304" pitchFamily="18" charset="0"/>
              </a:rPr>
              <a:t>MOBILE APPLICATIONS:</a:t>
            </a:r>
          </a:p>
          <a:p>
            <a:pPr algn="just"/>
            <a:r>
              <a:rPr lang="en-IN" sz="2400" dirty="0">
                <a:latin typeface="Times New Roman" panose="02020603050405020304" pitchFamily="18" charset="0"/>
                <a:cs typeface="Times New Roman" panose="02020603050405020304" pitchFamily="18" charset="0"/>
              </a:rPr>
              <a:t>		MERN Stack is a better choice as React.js offers better user experience.</a:t>
            </a:r>
          </a:p>
          <a:p>
            <a:pPr algn="just"/>
            <a:endParaRPr lang="en-IN" sz="2400" dirty="0">
              <a:latin typeface="Times New Roman" panose="02020603050405020304" pitchFamily="18" charset="0"/>
              <a:cs typeface="Times New Roman" panose="02020603050405020304" pitchFamily="18" charset="0"/>
            </a:endParaRPr>
          </a:p>
          <a:p>
            <a:pPr marL="457200" indent="-457200" algn="just">
              <a:buAutoNum type="arabicPeriod" startAt="4"/>
            </a:pPr>
            <a:r>
              <a:rPr lang="en-IN" sz="2400" dirty="0">
                <a:latin typeface="Times New Roman" panose="02020603050405020304" pitchFamily="18" charset="0"/>
                <a:cs typeface="Times New Roman" panose="02020603050405020304" pitchFamily="18" charset="0"/>
              </a:rPr>
              <a:t>ERROR-FREE CODE:</a:t>
            </a:r>
          </a:p>
          <a:p>
            <a:pPr algn="just"/>
            <a:r>
              <a:rPr lang="en-IN" sz="2400" dirty="0">
                <a:latin typeface="Times New Roman" panose="02020603050405020304" pitchFamily="18" charset="0"/>
                <a:cs typeface="Times New Roman" panose="02020603050405020304" pitchFamily="18" charset="0"/>
              </a:rPr>
              <a:t>		MEAN Stack  is better choice as Angular by design prevents coding errors.</a:t>
            </a:r>
          </a:p>
          <a:p>
            <a:pPr algn="just"/>
            <a:r>
              <a:rPr lang="en-IN" sz="2400" dirty="0">
                <a:latin typeface="Times New Roman" panose="02020603050405020304" pitchFamily="18" charset="0"/>
                <a:cs typeface="Times New Roman" panose="02020603050405020304" pitchFamily="18" charset="0"/>
              </a:rPr>
              <a:t>		</a:t>
            </a:r>
          </a:p>
          <a:p>
            <a:pPr algn="just"/>
            <a:r>
              <a:rPr lang="en-IN" sz="2400" dirty="0">
                <a:latin typeface="Times New Roman" panose="02020603050405020304" pitchFamily="18" charset="0"/>
                <a:cs typeface="Times New Roman" panose="02020603050405020304" pitchFamily="18" charset="0"/>
              </a:rPr>
              <a:t>		 </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6860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DDD8585-9AEF-4D50-A352-FA4A3837D785}"/>
              </a:ext>
            </a:extLst>
          </p:cNvPr>
          <p:cNvSpPr>
            <a:spLocks noGrp="1"/>
          </p:cNvSpPr>
          <p:nvPr>
            <p:ph type="title"/>
          </p:nvPr>
        </p:nvSpPr>
        <p:spPr>
          <a:xfrm>
            <a:off x="543560" y="507365"/>
            <a:ext cx="3835400" cy="711835"/>
          </a:xfrm>
        </p:spPr>
        <p:txBody>
          <a:bodyPr>
            <a:normAutofit/>
          </a:bodyPr>
          <a:lstStyle/>
          <a:p>
            <a:r>
              <a:rPr lang="en-IN" sz="4400" b="1" dirty="0"/>
              <a:t>CONCLUSION</a:t>
            </a:r>
          </a:p>
        </p:txBody>
      </p:sp>
      <p:sp>
        <p:nvSpPr>
          <p:cNvPr id="5" name="TextBox 4">
            <a:extLst>
              <a:ext uri="{FF2B5EF4-FFF2-40B4-BE49-F238E27FC236}">
                <a16:creationId xmlns:a16="http://schemas.microsoft.com/office/drawing/2014/main" id="{0D4162F3-F800-F2BA-4E7B-8B8FCAFC73C4}"/>
              </a:ext>
            </a:extLst>
          </p:cNvPr>
          <p:cNvSpPr txBox="1"/>
          <p:nvPr/>
        </p:nvSpPr>
        <p:spPr>
          <a:xfrm>
            <a:off x="640080" y="1432560"/>
            <a:ext cx="10596880" cy="3903954"/>
          </a:xfrm>
          <a:prstGeom prst="rect">
            <a:avLst/>
          </a:prstGeom>
          <a:noFill/>
        </p:spPr>
        <p:txBody>
          <a:bodyPr wrap="square" rtlCol="0">
            <a:spAutoFit/>
          </a:bodyPr>
          <a:lstStyle/>
          <a:p>
            <a:pPr algn="just">
              <a:lnSpc>
                <a:spcPct val="150000"/>
              </a:lnSpc>
            </a:pPr>
            <a:r>
              <a:rPr lang="en-IN" sz="2400" dirty="0">
                <a:latin typeface="Times New Roman" panose="02020603050405020304" pitchFamily="18" charset="0"/>
                <a:cs typeface="Times New Roman" panose="02020603050405020304" pitchFamily="18" charset="0"/>
              </a:rPr>
              <a:t>In conclusion, the MEAN and MERN stacks represent two powerful and versatile technology stacks for building modern web applications.</a:t>
            </a:r>
          </a:p>
          <a:p>
            <a:pPr algn="just">
              <a:lnSpc>
                <a:spcPct val="150000"/>
              </a:lnSpc>
            </a:pPr>
            <a:r>
              <a:rPr lang="en-IN" sz="2400" dirty="0">
                <a:latin typeface="Times New Roman" panose="02020603050405020304" pitchFamily="18" charset="0"/>
                <a:cs typeface="Times New Roman" panose="02020603050405020304" pitchFamily="18" charset="0"/>
              </a:rPr>
              <a:t>		Both stacks emphasize JavaScript throughout the development process, enabling seamless and efficient workflow. Ultimately, the choice between MEAN and MERN depends on specific project requirements and developer preferences. Both the stacks provide the means to create robust, scalable, and dynamic web applications.</a:t>
            </a:r>
          </a:p>
        </p:txBody>
      </p:sp>
    </p:spTree>
    <p:extLst>
      <p:ext uri="{BB962C8B-B14F-4D97-AF65-F5344CB8AC3E}">
        <p14:creationId xmlns:p14="http://schemas.microsoft.com/office/powerpoint/2010/main" val="523253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9B58B74-03A6-7914-3E66-B647BC9FE0BD}"/>
              </a:ext>
            </a:extLst>
          </p:cNvPr>
          <p:cNvSpPr txBox="1"/>
          <p:nvPr/>
        </p:nvSpPr>
        <p:spPr>
          <a:xfrm>
            <a:off x="4124960" y="2905760"/>
            <a:ext cx="4429760" cy="769441"/>
          </a:xfrm>
          <a:prstGeom prst="rect">
            <a:avLst/>
          </a:prstGeom>
          <a:noFill/>
        </p:spPr>
        <p:txBody>
          <a:bodyPr wrap="square" rtlCol="0">
            <a:spAutoFit/>
          </a:bodyPr>
          <a:lstStyle/>
          <a:p>
            <a:r>
              <a:rPr lang="en-IN" sz="44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424270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501A6-BB1F-8C00-97D1-BDE97E7F63DA}"/>
              </a:ext>
            </a:extLst>
          </p:cNvPr>
          <p:cNvSpPr>
            <a:spLocks noGrp="1"/>
          </p:cNvSpPr>
          <p:nvPr>
            <p:ph type="title"/>
          </p:nvPr>
        </p:nvSpPr>
        <p:spPr>
          <a:xfrm>
            <a:off x="411480" y="328294"/>
            <a:ext cx="6934200" cy="908368"/>
          </a:xfrm>
        </p:spPr>
        <p:txBody>
          <a:bodyPr>
            <a:normAutofit/>
          </a:bodyPr>
          <a:lstStyle/>
          <a:p>
            <a:r>
              <a:rPr lang="en-IN" sz="4000" b="1" dirty="0"/>
              <a:t>What is a Technology Stack ?</a:t>
            </a:r>
          </a:p>
        </p:txBody>
      </p:sp>
      <p:sp>
        <p:nvSpPr>
          <p:cNvPr id="3" name="Content Placeholder 2">
            <a:extLst>
              <a:ext uri="{FF2B5EF4-FFF2-40B4-BE49-F238E27FC236}">
                <a16:creationId xmlns:a16="http://schemas.microsoft.com/office/drawing/2014/main" id="{C3130A34-CDE7-BD4E-EACA-189538F41067}"/>
              </a:ext>
            </a:extLst>
          </p:cNvPr>
          <p:cNvSpPr>
            <a:spLocks noGrp="1"/>
          </p:cNvSpPr>
          <p:nvPr>
            <p:ph idx="1"/>
          </p:nvPr>
        </p:nvSpPr>
        <p:spPr>
          <a:xfrm>
            <a:off x="707990" y="1172844"/>
            <a:ext cx="10491540" cy="2034858"/>
          </a:xfrm>
        </p:spPr>
        <p:txBody>
          <a:bodyPr/>
          <a:lstStyle/>
          <a:p>
            <a:pPr algn="just">
              <a:lnSpc>
                <a:spcPct val="100000"/>
              </a:lnSpc>
            </a:pPr>
            <a:r>
              <a:rPr lang="en-IN" sz="2400" dirty="0">
                <a:latin typeface="Times New Roman" panose="02020603050405020304" pitchFamily="18" charset="0"/>
                <a:cs typeface="Times New Roman" panose="02020603050405020304" pitchFamily="18" charset="0"/>
              </a:rPr>
              <a:t>Technology Stack is a combination of frameworks and tools utilized in creating software products.</a:t>
            </a:r>
          </a:p>
          <a:p>
            <a:pPr algn="just">
              <a:lnSpc>
                <a:spcPct val="100000"/>
              </a:lnSpc>
            </a:pPr>
            <a:r>
              <a:rPr lang="en-IN" sz="2400" dirty="0">
                <a:latin typeface="Times New Roman" panose="02020603050405020304" pitchFamily="18" charset="0"/>
                <a:cs typeface="Times New Roman" panose="02020603050405020304" pitchFamily="18" charset="0"/>
              </a:rPr>
              <a:t>Technology Stack is composed of both front-end and back-end i.e., the Client-side and the Server-side.</a:t>
            </a:r>
          </a:p>
          <a:p>
            <a:endParaRPr lang="en-IN" dirty="0"/>
          </a:p>
        </p:txBody>
      </p:sp>
      <p:pic>
        <p:nvPicPr>
          <p:cNvPr id="5" name="Picture 4">
            <a:extLst>
              <a:ext uri="{FF2B5EF4-FFF2-40B4-BE49-F238E27FC236}">
                <a16:creationId xmlns:a16="http://schemas.microsoft.com/office/drawing/2014/main" id="{B6277986-E72F-72AE-7889-1D219828515E}"/>
              </a:ext>
            </a:extLst>
          </p:cNvPr>
          <p:cNvPicPr>
            <a:picLocks noChangeAspect="1"/>
          </p:cNvPicPr>
          <p:nvPr/>
        </p:nvPicPr>
        <p:blipFill>
          <a:blip r:embed="rId2"/>
          <a:stretch>
            <a:fillRect/>
          </a:stretch>
        </p:blipFill>
        <p:spPr>
          <a:xfrm>
            <a:off x="3505200" y="2946400"/>
            <a:ext cx="5323840" cy="3713317"/>
          </a:xfrm>
          <a:prstGeom prst="rect">
            <a:avLst/>
          </a:prstGeom>
        </p:spPr>
      </p:pic>
    </p:spTree>
    <p:extLst>
      <p:ext uri="{BB962C8B-B14F-4D97-AF65-F5344CB8AC3E}">
        <p14:creationId xmlns:p14="http://schemas.microsoft.com/office/powerpoint/2010/main" val="1560668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92627-021D-D68F-B761-5FB8E343E5AC}"/>
              </a:ext>
            </a:extLst>
          </p:cNvPr>
          <p:cNvSpPr>
            <a:spLocks noGrp="1"/>
          </p:cNvSpPr>
          <p:nvPr>
            <p:ph type="title"/>
          </p:nvPr>
        </p:nvSpPr>
        <p:spPr>
          <a:xfrm>
            <a:off x="736600" y="304165"/>
            <a:ext cx="6243320" cy="1047115"/>
          </a:xfrm>
        </p:spPr>
        <p:txBody>
          <a:bodyPr>
            <a:normAutofit/>
          </a:bodyPr>
          <a:lstStyle/>
          <a:p>
            <a:r>
              <a:rPr lang="en-IN" sz="5000" b="1" dirty="0"/>
              <a:t>MEAN STACK</a:t>
            </a:r>
          </a:p>
        </p:txBody>
      </p:sp>
      <p:sp>
        <p:nvSpPr>
          <p:cNvPr id="4" name="TextBox 3">
            <a:extLst>
              <a:ext uri="{FF2B5EF4-FFF2-40B4-BE49-F238E27FC236}">
                <a16:creationId xmlns:a16="http://schemas.microsoft.com/office/drawing/2014/main" id="{33EEDCBB-91B4-AF8B-1A67-749F667AB566}"/>
              </a:ext>
            </a:extLst>
          </p:cNvPr>
          <p:cNvSpPr txBox="1"/>
          <p:nvPr/>
        </p:nvSpPr>
        <p:spPr>
          <a:xfrm>
            <a:off x="4145280" y="3420095"/>
            <a:ext cx="1107440" cy="784830"/>
          </a:xfrm>
          <a:prstGeom prst="rect">
            <a:avLst/>
          </a:prstGeom>
          <a:noFill/>
        </p:spPr>
        <p:txBody>
          <a:bodyPr wrap="square" rtlCol="0">
            <a:spAutoFit/>
          </a:bodyPr>
          <a:lstStyle/>
          <a:p>
            <a:r>
              <a:rPr lang="en-IN" sz="4500" b="1" dirty="0">
                <a:latin typeface="Times New Roman" panose="02020603050405020304" pitchFamily="18" charset="0"/>
                <a:cs typeface="Times New Roman" panose="02020603050405020304" pitchFamily="18" charset="0"/>
              </a:rPr>
              <a:t>M</a:t>
            </a:r>
          </a:p>
        </p:txBody>
      </p:sp>
      <p:sp>
        <p:nvSpPr>
          <p:cNvPr id="5" name="TextBox 4">
            <a:extLst>
              <a:ext uri="{FF2B5EF4-FFF2-40B4-BE49-F238E27FC236}">
                <a16:creationId xmlns:a16="http://schemas.microsoft.com/office/drawing/2014/main" id="{A5495789-B6C1-FFDD-3A8C-319E60F8CFDA}"/>
              </a:ext>
            </a:extLst>
          </p:cNvPr>
          <p:cNvSpPr txBox="1"/>
          <p:nvPr/>
        </p:nvSpPr>
        <p:spPr>
          <a:xfrm>
            <a:off x="4216400" y="4204925"/>
            <a:ext cx="1107440" cy="784830"/>
          </a:xfrm>
          <a:prstGeom prst="rect">
            <a:avLst/>
          </a:prstGeom>
          <a:noFill/>
        </p:spPr>
        <p:txBody>
          <a:bodyPr wrap="square" rtlCol="0">
            <a:spAutoFit/>
          </a:bodyPr>
          <a:lstStyle/>
          <a:p>
            <a:r>
              <a:rPr lang="en-IN" sz="4500" b="1" dirty="0">
                <a:latin typeface="Times New Roman" panose="02020603050405020304" pitchFamily="18" charset="0"/>
                <a:cs typeface="Times New Roman" panose="02020603050405020304" pitchFamily="18" charset="0"/>
              </a:rPr>
              <a:t>E</a:t>
            </a:r>
          </a:p>
        </p:txBody>
      </p:sp>
      <p:sp>
        <p:nvSpPr>
          <p:cNvPr id="6" name="TextBox 5">
            <a:extLst>
              <a:ext uri="{FF2B5EF4-FFF2-40B4-BE49-F238E27FC236}">
                <a16:creationId xmlns:a16="http://schemas.microsoft.com/office/drawing/2014/main" id="{02354494-83C4-9DD6-72F4-61680B68A8F7}"/>
              </a:ext>
            </a:extLst>
          </p:cNvPr>
          <p:cNvSpPr txBox="1"/>
          <p:nvPr/>
        </p:nvSpPr>
        <p:spPr>
          <a:xfrm>
            <a:off x="4160520" y="4989755"/>
            <a:ext cx="1107440" cy="784830"/>
          </a:xfrm>
          <a:prstGeom prst="rect">
            <a:avLst/>
          </a:prstGeom>
          <a:noFill/>
        </p:spPr>
        <p:txBody>
          <a:bodyPr wrap="square" rtlCol="0">
            <a:spAutoFit/>
          </a:bodyPr>
          <a:lstStyle/>
          <a:p>
            <a:r>
              <a:rPr lang="en-IN" sz="4500" b="1" dirty="0">
                <a:latin typeface="Times New Roman" panose="02020603050405020304" pitchFamily="18" charset="0"/>
                <a:cs typeface="Times New Roman" panose="02020603050405020304" pitchFamily="18" charset="0"/>
              </a:rPr>
              <a:t>A</a:t>
            </a:r>
          </a:p>
        </p:txBody>
      </p:sp>
      <p:sp>
        <p:nvSpPr>
          <p:cNvPr id="7" name="TextBox 6">
            <a:extLst>
              <a:ext uri="{FF2B5EF4-FFF2-40B4-BE49-F238E27FC236}">
                <a16:creationId xmlns:a16="http://schemas.microsoft.com/office/drawing/2014/main" id="{D1463F2B-DC1E-3765-8B8A-91EEB4516E1B}"/>
              </a:ext>
            </a:extLst>
          </p:cNvPr>
          <p:cNvSpPr txBox="1"/>
          <p:nvPr/>
        </p:nvSpPr>
        <p:spPr>
          <a:xfrm>
            <a:off x="4201160" y="5774585"/>
            <a:ext cx="995680" cy="784830"/>
          </a:xfrm>
          <a:prstGeom prst="rect">
            <a:avLst/>
          </a:prstGeom>
          <a:noFill/>
        </p:spPr>
        <p:txBody>
          <a:bodyPr wrap="square" rtlCol="0">
            <a:spAutoFit/>
          </a:bodyPr>
          <a:lstStyle/>
          <a:p>
            <a:r>
              <a:rPr lang="en-IN" sz="4500" b="1" dirty="0">
                <a:latin typeface="Times New Roman" panose="02020603050405020304" pitchFamily="18" charset="0"/>
                <a:cs typeface="Times New Roman" panose="02020603050405020304" pitchFamily="18" charset="0"/>
              </a:rPr>
              <a:t>N</a:t>
            </a:r>
          </a:p>
        </p:txBody>
      </p:sp>
      <p:sp>
        <p:nvSpPr>
          <p:cNvPr id="11" name="TextBox 10">
            <a:extLst>
              <a:ext uri="{FF2B5EF4-FFF2-40B4-BE49-F238E27FC236}">
                <a16:creationId xmlns:a16="http://schemas.microsoft.com/office/drawing/2014/main" id="{F46E9AA6-746C-B659-7235-65F12BDC5A42}"/>
              </a:ext>
            </a:extLst>
          </p:cNvPr>
          <p:cNvSpPr txBox="1"/>
          <p:nvPr/>
        </p:nvSpPr>
        <p:spPr>
          <a:xfrm>
            <a:off x="942340" y="1316759"/>
            <a:ext cx="10307320" cy="2015936"/>
          </a:xfrm>
          <a:prstGeom prst="rect">
            <a:avLst/>
          </a:prstGeom>
          <a:noFill/>
        </p:spPr>
        <p:txBody>
          <a:bodyPr wrap="square" rtlCol="0">
            <a:spAutoFit/>
          </a:bodyPr>
          <a:lstStyle/>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MEAN Stack is a open source free JavaScript stack that is used to build dynamic web applications or websites.</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MEAN Stack applications can be built using the same programming language both for the Server-side and Client-side applications.</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MEAN stands for :</a:t>
            </a:r>
          </a:p>
        </p:txBody>
      </p:sp>
      <p:pic>
        <p:nvPicPr>
          <p:cNvPr id="12" name="Picture 11">
            <a:extLst>
              <a:ext uri="{FF2B5EF4-FFF2-40B4-BE49-F238E27FC236}">
                <a16:creationId xmlns:a16="http://schemas.microsoft.com/office/drawing/2014/main" id="{9E43F5AE-53AB-8027-BBC2-9338BBC8E677}"/>
              </a:ext>
            </a:extLst>
          </p:cNvPr>
          <p:cNvPicPr>
            <a:picLocks noChangeAspect="1"/>
          </p:cNvPicPr>
          <p:nvPr/>
        </p:nvPicPr>
        <p:blipFill>
          <a:blip r:embed="rId2"/>
          <a:stretch>
            <a:fillRect/>
          </a:stretch>
        </p:blipFill>
        <p:spPr>
          <a:xfrm>
            <a:off x="5588317" y="3545190"/>
            <a:ext cx="2062163" cy="552450"/>
          </a:xfrm>
          <a:prstGeom prst="rect">
            <a:avLst/>
          </a:prstGeom>
        </p:spPr>
      </p:pic>
      <p:pic>
        <p:nvPicPr>
          <p:cNvPr id="13" name="Picture 12">
            <a:extLst>
              <a:ext uri="{FF2B5EF4-FFF2-40B4-BE49-F238E27FC236}">
                <a16:creationId xmlns:a16="http://schemas.microsoft.com/office/drawing/2014/main" id="{5F2BA5E2-BA98-320D-27FA-75F803B35AB5}"/>
              </a:ext>
            </a:extLst>
          </p:cNvPr>
          <p:cNvPicPr>
            <a:picLocks noChangeAspect="1"/>
          </p:cNvPicPr>
          <p:nvPr/>
        </p:nvPicPr>
        <p:blipFill>
          <a:blip r:embed="rId3"/>
          <a:stretch>
            <a:fillRect/>
          </a:stretch>
        </p:blipFill>
        <p:spPr>
          <a:xfrm>
            <a:off x="5566633" y="4341510"/>
            <a:ext cx="2062163" cy="552450"/>
          </a:xfrm>
          <a:prstGeom prst="rect">
            <a:avLst/>
          </a:prstGeom>
        </p:spPr>
      </p:pic>
      <p:pic>
        <p:nvPicPr>
          <p:cNvPr id="14" name="Picture 13">
            <a:extLst>
              <a:ext uri="{FF2B5EF4-FFF2-40B4-BE49-F238E27FC236}">
                <a16:creationId xmlns:a16="http://schemas.microsoft.com/office/drawing/2014/main" id="{C93F115A-9B3F-2409-A73B-DD9C6ADE399B}"/>
              </a:ext>
            </a:extLst>
          </p:cNvPr>
          <p:cNvPicPr>
            <a:picLocks noChangeAspect="1"/>
          </p:cNvPicPr>
          <p:nvPr/>
        </p:nvPicPr>
        <p:blipFill>
          <a:blip r:embed="rId4"/>
          <a:stretch>
            <a:fillRect/>
          </a:stretch>
        </p:blipFill>
        <p:spPr>
          <a:xfrm>
            <a:off x="5588317" y="5163077"/>
            <a:ext cx="2083847" cy="552451"/>
          </a:xfrm>
          <a:prstGeom prst="rect">
            <a:avLst/>
          </a:prstGeom>
        </p:spPr>
      </p:pic>
      <p:pic>
        <p:nvPicPr>
          <p:cNvPr id="15" name="Picture 14">
            <a:extLst>
              <a:ext uri="{FF2B5EF4-FFF2-40B4-BE49-F238E27FC236}">
                <a16:creationId xmlns:a16="http://schemas.microsoft.com/office/drawing/2014/main" id="{AD9A3D77-68A0-7F34-D576-DEFD5C309648}"/>
              </a:ext>
            </a:extLst>
          </p:cNvPr>
          <p:cNvPicPr>
            <a:picLocks noChangeAspect="1"/>
          </p:cNvPicPr>
          <p:nvPr/>
        </p:nvPicPr>
        <p:blipFill>
          <a:blip r:embed="rId5"/>
          <a:stretch>
            <a:fillRect/>
          </a:stretch>
        </p:blipFill>
        <p:spPr>
          <a:xfrm>
            <a:off x="5588317" y="5976888"/>
            <a:ext cx="2062165" cy="552451"/>
          </a:xfrm>
          <a:prstGeom prst="rect">
            <a:avLst/>
          </a:prstGeom>
        </p:spPr>
      </p:pic>
    </p:spTree>
    <p:extLst>
      <p:ext uri="{BB962C8B-B14F-4D97-AF65-F5344CB8AC3E}">
        <p14:creationId xmlns:p14="http://schemas.microsoft.com/office/powerpoint/2010/main" val="719948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640D7C-ACA0-E63E-C0E4-80E3F917597A}"/>
              </a:ext>
            </a:extLst>
          </p:cNvPr>
          <p:cNvSpPr txBox="1"/>
          <p:nvPr/>
        </p:nvSpPr>
        <p:spPr>
          <a:xfrm>
            <a:off x="660400" y="508000"/>
            <a:ext cx="10698480" cy="5878532"/>
          </a:xfrm>
          <a:prstGeom prst="rect">
            <a:avLst/>
          </a:prstGeom>
          <a:noFill/>
        </p:spPr>
        <p:txBody>
          <a:bodyPr wrap="square" rtlCol="0">
            <a:spAutoFit/>
          </a:bodyPr>
          <a:lstStyle/>
          <a:p>
            <a:pPr marL="342900" indent="-342900" algn="just">
              <a:buFont typeface="+mj-lt"/>
              <a:buAutoNum type="arabicPeriod"/>
            </a:pPr>
            <a:r>
              <a:rPr lang="en-IN" sz="2600" dirty="0">
                <a:latin typeface="Times New Roman" panose="02020603050405020304" pitchFamily="18" charset="0"/>
                <a:cs typeface="Times New Roman" panose="02020603050405020304" pitchFamily="18" charset="0"/>
              </a:rPr>
              <a:t>MongoDB:</a:t>
            </a:r>
          </a:p>
          <a:p>
            <a:pPr algn="just"/>
            <a:r>
              <a:rPr lang="en-IN" sz="26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MongoDB is a NoSQL document-oriented database. MongoDB is schema-less and data is stored in flexible documents with a JSON based query language.</a:t>
            </a:r>
          </a:p>
          <a:p>
            <a:pPr algn="just"/>
            <a:endParaRPr lang="en-IN" sz="2400" dirty="0">
              <a:latin typeface="Times New Roman" panose="02020603050405020304" pitchFamily="18" charset="0"/>
              <a:cs typeface="Times New Roman" panose="02020603050405020304" pitchFamily="18" charset="0"/>
            </a:endParaRPr>
          </a:p>
          <a:p>
            <a:pPr algn="just"/>
            <a:r>
              <a:rPr lang="en-IN" sz="2600" dirty="0">
                <a:latin typeface="Times New Roman" panose="02020603050405020304" pitchFamily="18" charset="0"/>
                <a:cs typeface="Times New Roman" panose="02020603050405020304" pitchFamily="18" charset="0"/>
              </a:rPr>
              <a:t>2. Express.js:</a:t>
            </a:r>
          </a:p>
          <a:p>
            <a:pPr algn="just"/>
            <a:r>
              <a:rPr lang="en-IN" sz="26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Express.js is a minimal and flexible Node.js web application framework that provides a robust set of features for web and mobile applications.</a:t>
            </a:r>
          </a:p>
          <a:p>
            <a:pPr algn="just"/>
            <a:endParaRPr lang="en-IN" sz="2400" dirty="0">
              <a:latin typeface="Times New Roman" panose="02020603050405020304" pitchFamily="18" charset="0"/>
              <a:cs typeface="Times New Roman" panose="02020603050405020304" pitchFamily="18" charset="0"/>
            </a:endParaRPr>
          </a:p>
          <a:p>
            <a:pPr algn="just"/>
            <a:r>
              <a:rPr lang="en-IN" sz="2600" dirty="0">
                <a:latin typeface="Times New Roman" panose="02020603050405020304" pitchFamily="18" charset="0"/>
                <a:cs typeface="Times New Roman" panose="02020603050405020304" pitchFamily="18" charset="0"/>
              </a:rPr>
              <a:t>3. Angular:</a:t>
            </a:r>
          </a:p>
          <a:p>
            <a:pPr algn="just"/>
            <a:r>
              <a:rPr lang="en-IN" sz="26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Angular is a platform and framework for building single-page client application using HTML and TypeScript.</a:t>
            </a:r>
          </a:p>
          <a:p>
            <a:pPr algn="just"/>
            <a:endParaRPr lang="en-IN" sz="2400" dirty="0">
              <a:latin typeface="Times New Roman" panose="02020603050405020304" pitchFamily="18" charset="0"/>
              <a:cs typeface="Times New Roman" panose="02020603050405020304" pitchFamily="18" charset="0"/>
            </a:endParaRPr>
          </a:p>
          <a:p>
            <a:pPr algn="just"/>
            <a:r>
              <a:rPr lang="en-IN" sz="2600" dirty="0">
                <a:latin typeface="Times New Roman" panose="02020603050405020304" pitchFamily="18" charset="0"/>
                <a:cs typeface="Times New Roman" panose="02020603050405020304" pitchFamily="18" charset="0"/>
              </a:rPr>
              <a:t>4. Node.js:</a:t>
            </a:r>
          </a:p>
          <a:p>
            <a:pPr algn="just"/>
            <a:r>
              <a:rPr lang="en-IN" sz="26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Node.js is a cross-platform and opensource JavaScript runtime environment that allows the JavaScript to be run on the Server-side.</a:t>
            </a:r>
          </a:p>
        </p:txBody>
      </p:sp>
    </p:spTree>
    <p:extLst>
      <p:ext uri="{BB962C8B-B14F-4D97-AF65-F5344CB8AC3E}">
        <p14:creationId xmlns:p14="http://schemas.microsoft.com/office/powerpoint/2010/main" val="1295434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36DD3-926F-5355-DEBD-5BD91D71B603}"/>
              </a:ext>
            </a:extLst>
          </p:cNvPr>
          <p:cNvSpPr>
            <a:spLocks noGrp="1"/>
          </p:cNvSpPr>
          <p:nvPr>
            <p:ph type="title"/>
          </p:nvPr>
        </p:nvSpPr>
        <p:spPr>
          <a:xfrm>
            <a:off x="533400" y="283845"/>
            <a:ext cx="5989320" cy="1057275"/>
          </a:xfrm>
        </p:spPr>
        <p:txBody>
          <a:bodyPr>
            <a:normAutofit/>
          </a:bodyPr>
          <a:lstStyle/>
          <a:p>
            <a:r>
              <a:rPr lang="en-IN" sz="4400" b="1" dirty="0"/>
              <a:t>Benefits of MEAN Stack</a:t>
            </a:r>
          </a:p>
        </p:txBody>
      </p:sp>
      <p:sp>
        <p:nvSpPr>
          <p:cNvPr id="4" name="TextBox 3">
            <a:extLst>
              <a:ext uri="{FF2B5EF4-FFF2-40B4-BE49-F238E27FC236}">
                <a16:creationId xmlns:a16="http://schemas.microsoft.com/office/drawing/2014/main" id="{47285AF2-1C5A-5C76-98E2-755DA5B32671}"/>
              </a:ext>
            </a:extLst>
          </p:cNvPr>
          <p:cNvSpPr txBox="1"/>
          <p:nvPr/>
        </p:nvSpPr>
        <p:spPr>
          <a:xfrm>
            <a:off x="843280" y="1341120"/>
            <a:ext cx="10251440" cy="4339650"/>
          </a:xfrm>
          <a:prstGeom prst="rect">
            <a:avLst/>
          </a:prstGeom>
          <a:noFill/>
        </p:spPr>
        <p:txBody>
          <a:bodyPr wrap="square" rtlCol="0">
            <a:spAutoFit/>
          </a:bodyPr>
          <a:lstStyle/>
          <a:p>
            <a:pPr marL="342900" indent="-342900" algn="just">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You can develop all types of apps easily.</a:t>
            </a:r>
          </a:p>
          <a:p>
            <a:pPr marL="342900" indent="-342900" algn="just">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Since the framework is open-source, developers enjoy community support.</a:t>
            </a:r>
          </a:p>
          <a:p>
            <a:pPr marL="342900" indent="-342900" algn="just">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A single coding script covers Front-end and Back-end.</a:t>
            </a:r>
          </a:p>
          <a:p>
            <a:pPr marL="342900" indent="-342900" algn="just">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Uses JavaScript for both Front-end and Back-end, thus there is an increase in coordination and applications can respond faster</a:t>
            </a:r>
          </a:p>
          <a:p>
            <a:pPr marL="342900" indent="-342900" algn="just">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Offers real-time testing with built-in tools.</a:t>
            </a:r>
          </a:p>
          <a:p>
            <a:pPr marL="342900" indent="-342900" algn="just">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As it runs on open-source community, its source code can be modified easily.</a:t>
            </a:r>
          </a:p>
          <a:p>
            <a:pPr marL="342900" indent="-342900" algn="just">
              <a:buFont typeface="+mj-lt"/>
              <a:buAutoNum type="arabicPeriod"/>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059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8EC0F-DD5E-E851-42E2-BE56B6901EBD}"/>
              </a:ext>
            </a:extLst>
          </p:cNvPr>
          <p:cNvSpPr>
            <a:spLocks noGrp="1"/>
          </p:cNvSpPr>
          <p:nvPr>
            <p:ph type="title"/>
          </p:nvPr>
        </p:nvSpPr>
        <p:spPr>
          <a:xfrm>
            <a:off x="594360" y="375285"/>
            <a:ext cx="4241800" cy="904875"/>
          </a:xfrm>
        </p:spPr>
        <p:txBody>
          <a:bodyPr>
            <a:normAutofit/>
          </a:bodyPr>
          <a:lstStyle/>
          <a:p>
            <a:r>
              <a:rPr lang="en-IN" sz="5000" b="1" dirty="0"/>
              <a:t>MERN STACK</a:t>
            </a:r>
          </a:p>
        </p:txBody>
      </p:sp>
      <p:sp>
        <p:nvSpPr>
          <p:cNvPr id="5" name="TextBox 4">
            <a:extLst>
              <a:ext uri="{FF2B5EF4-FFF2-40B4-BE49-F238E27FC236}">
                <a16:creationId xmlns:a16="http://schemas.microsoft.com/office/drawing/2014/main" id="{923F76CE-7F84-40C0-EBEC-F59B02C4EC6A}"/>
              </a:ext>
            </a:extLst>
          </p:cNvPr>
          <p:cNvSpPr txBox="1"/>
          <p:nvPr/>
        </p:nvSpPr>
        <p:spPr>
          <a:xfrm>
            <a:off x="4332048" y="3429000"/>
            <a:ext cx="1107440" cy="784830"/>
          </a:xfrm>
          <a:prstGeom prst="rect">
            <a:avLst/>
          </a:prstGeom>
          <a:noFill/>
        </p:spPr>
        <p:txBody>
          <a:bodyPr wrap="square" rtlCol="0">
            <a:spAutoFit/>
          </a:bodyPr>
          <a:lstStyle/>
          <a:p>
            <a:r>
              <a:rPr lang="en-IN" sz="4500" b="1" dirty="0">
                <a:latin typeface="Times New Roman" panose="02020603050405020304" pitchFamily="18" charset="0"/>
                <a:cs typeface="Times New Roman" panose="02020603050405020304" pitchFamily="18" charset="0"/>
              </a:rPr>
              <a:t>M</a:t>
            </a:r>
          </a:p>
        </p:txBody>
      </p:sp>
      <p:sp>
        <p:nvSpPr>
          <p:cNvPr id="6" name="TextBox 5">
            <a:extLst>
              <a:ext uri="{FF2B5EF4-FFF2-40B4-BE49-F238E27FC236}">
                <a16:creationId xmlns:a16="http://schemas.microsoft.com/office/drawing/2014/main" id="{05172C3A-4FD5-AC0C-EA26-A5F90872EE08}"/>
              </a:ext>
            </a:extLst>
          </p:cNvPr>
          <p:cNvSpPr txBox="1"/>
          <p:nvPr/>
        </p:nvSpPr>
        <p:spPr>
          <a:xfrm>
            <a:off x="4381659" y="4213830"/>
            <a:ext cx="1107440" cy="784830"/>
          </a:xfrm>
          <a:prstGeom prst="rect">
            <a:avLst/>
          </a:prstGeom>
          <a:noFill/>
        </p:spPr>
        <p:txBody>
          <a:bodyPr wrap="square" rtlCol="0">
            <a:spAutoFit/>
          </a:bodyPr>
          <a:lstStyle/>
          <a:p>
            <a:r>
              <a:rPr lang="en-IN" sz="4500" b="1" dirty="0">
                <a:latin typeface="Times New Roman" panose="02020603050405020304" pitchFamily="18" charset="0"/>
                <a:cs typeface="Times New Roman" panose="02020603050405020304" pitchFamily="18" charset="0"/>
              </a:rPr>
              <a:t>E</a:t>
            </a:r>
          </a:p>
        </p:txBody>
      </p:sp>
      <p:sp>
        <p:nvSpPr>
          <p:cNvPr id="7" name="TextBox 6">
            <a:extLst>
              <a:ext uri="{FF2B5EF4-FFF2-40B4-BE49-F238E27FC236}">
                <a16:creationId xmlns:a16="http://schemas.microsoft.com/office/drawing/2014/main" id="{677E95D9-D052-F487-1461-C337F7227EB2}"/>
              </a:ext>
            </a:extLst>
          </p:cNvPr>
          <p:cNvSpPr txBox="1"/>
          <p:nvPr/>
        </p:nvSpPr>
        <p:spPr>
          <a:xfrm>
            <a:off x="4381658" y="4998660"/>
            <a:ext cx="1008221" cy="784830"/>
          </a:xfrm>
          <a:prstGeom prst="rect">
            <a:avLst/>
          </a:prstGeom>
          <a:noFill/>
        </p:spPr>
        <p:txBody>
          <a:bodyPr wrap="square" rtlCol="0">
            <a:spAutoFit/>
          </a:bodyPr>
          <a:lstStyle/>
          <a:p>
            <a:r>
              <a:rPr lang="en-IN" sz="4500" b="1" dirty="0">
                <a:latin typeface="Times New Roman" panose="02020603050405020304" pitchFamily="18" charset="0"/>
                <a:cs typeface="Times New Roman" panose="02020603050405020304" pitchFamily="18" charset="0"/>
              </a:rPr>
              <a:t>R</a:t>
            </a:r>
          </a:p>
        </p:txBody>
      </p:sp>
      <p:sp>
        <p:nvSpPr>
          <p:cNvPr id="8" name="TextBox 7">
            <a:extLst>
              <a:ext uri="{FF2B5EF4-FFF2-40B4-BE49-F238E27FC236}">
                <a16:creationId xmlns:a16="http://schemas.microsoft.com/office/drawing/2014/main" id="{080F1A8F-D136-2DF8-B0B3-B7C20B9E29E5}"/>
              </a:ext>
            </a:extLst>
          </p:cNvPr>
          <p:cNvSpPr txBox="1"/>
          <p:nvPr/>
        </p:nvSpPr>
        <p:spPr>
          <a:xfrm>
            <a:off x="4381657" y="5783490"/>
            <a:ext cx="1107440" cy="784830"/>
          </a:xfrm>
          <a:prstGeom prst="rect">
            <a:avLst/>
          </a:prstGeom>
          <a:noFill/>
        </p:spPr>
        <p:txBody>
          <a:bodyPr wrap="square" rtlCol="0">
            <a:spAutoFit/>
          </a:bodyPr>
          <a:lstStyle/>
          <a:p>
            <a:r>
              <a:rPr lang="en-IN" sz="4500" b="1" dirty="0">
                <a:latin typeface="Times New Roman" panose="02020603050405020304" pitchFamily="18" charset="0"/>
                <a:cs typeface="Times New Roman" panose="02020603050405020304" pitchFamily="18" charset="0"/>
              </a:rPr>
              <a:t>N</a:t>
            </a:r>
          </a:p>
        </p:txBody>
      </p:sp>
      <p:pic>
        <p:nvPicPr>
          <p:cNvPr id="9" name="Picture 8">
            <a:extLst>
              <a:ext uri="{FF2B5EF4-FFF2-40B4-BE49-F238E27FC236}">
                <a16:creationId xmlns:a16="http://schemas.microsoft.com/office/drawing/2014/main" id="{3364F957-9844-D13C-EC73-4873BEA402AD}"/>
              </a:ext>
            </a:extLst>
          </p:cNvPr>
          <p:cNvPicPr>
            <a:picLocks noChangeAspect="1"/>
          </p:cNvPicPr>
          <p:nvPr/>
        </p:nvPicPr>
        <p:blipFill>
          <a:blip r:embed="rId2"/>
          <a:stretch>
            <a:fillRect/>
          </a:stretch>
        </p:blipFill>
        <p:spPr>
          <a:xfrm>
            <a:off x="5588317" y="3545190"/>
            <a:ext cx="2062163" cy="552450"/>
          </a:xfrm>
          <a:prstGeom prst="rect">
            <a:avLst/>
          </a:prstGeom>
        </p:spPr>
      </p:pic>
      <p:pic>
        <p:nvPicPr>
          <p:cNvPr id="10" name="Picture 9">
            <a:extLst>
              <a:ext uri="{FF2B5EF4-FFF2-40B4-BE49-F238E27FC236}">
                <a16:creationId xmlns:a16="http://schemas.microsoft.com/office/drawing/2014/main" id="{B03394C8-C4C0-B565-AE96-541A4286E04B}"/>
              </a:ext>
            </a:extLst>
          </p:cNvPr>
          <p:cNvPicPr>
            <a:picLocks noChangeAspect="1"/>
          </p:cNvPicPr>
          <p:nvPr/>
        </p:nvPicPr>
        <p:blipFill>
          <a:blip r:embed="rId3"/>
          <a:stretch>
            <a:fillRect/>
          </a:stretch>
        </p:blipFill>
        <p:spPr>
          <a:xfrm>
            <a:off x="5566633" y="4341510"/>
            <a:ext cx="2062163" cy="552450"/>
          </a:xfrm>
          <a:prstGeom prst="rect">
            <a:avLst/>
          </a:prstGeom>
        </p:spPr>
      </p:pic>
      <p:pic>
        <p:nvPicPr>
          <p:cNvPr id="11" name="Picture 10">
            <a:extLst>
              <a:ext uri="{FF2B5EF4-FFF2-40B4-BE49-F238E27FC236}">
                <a16:creationId xmlns:a16="http://schemas.microsoft.com/office/drawing/2014/main" id="{ABDCE06D-12D4-6F1B-246A-A80274CE761C}"/>
              </a:ext>
            </a:extLst>
          </p:cNvPr>
          <p:cNvPicPr>
            <a:picLocks noChangeAspect="1"/>
          </p:cNvPicPr>
          <p:nvPr/>
        </p:nvPicPr>
        <p:blipFill>
          <a:blip r:embed="rId4"/>
          <a:stretch>
            <a:fillRect/>
          </a:stretch>
        </p:blipFill>
        <p:spPr>
          <a:xfrm>
            <a:off x="5588317" y="5976888"/>
            <a:ext cx="2062165" cy="552451"/>
          </a:xfrm>
          <a:prstGeom prst="rect">
            <a:avLst/>
          </a:prstGeom>
        </p:spPr>
      </p:pic>
      <p:pic>
        <p:nvPicPr>
          <p:cNvPr id="12" name="Picture 11">
            <a:extLst>
              <a:ext uri="{FF2B5EF4-FFF2-40B4-BE49-F238E27FC236}">
                <a16:creationId xmlns:a16="http://schemas.microsoft.com/office/drawing/2014/main" id="{73E0746C-4E2F-1C68-C5EE-04F01DD4FF3B}"/>
              </a:ext>
            </a:extLst>
          </p:cNvPr>
          <p:cNvPicPr>
            <a:picLocks noChangeAspect="1"/>
          </p:cNvPicPr>
          <p:nvPr/>
        </p:nvPicPr>
        <p:blipFill>
          <a:blip r:embed="rId5"/>
          <a:stretch>
            <a:fillRect/>
          </a:stretch>
        </p:blipFill>
        <p:spPr>
          <a:xfrm>
            <a:off x="5566633" y="5180569"/>
            <a:ext cx="2083847" cy="552450"/>
          </a:xfrm>
          <a:prstGeom prst="rect">
            <a:avLst/>
          </a:prstGeom>
        </p:spPr>
      </p:pic>
      <p:sp>
        <p:nvSpPr>
          <p:cNvPr id="13" name="TextBox 12">
            <a:extLst>
              <a:ext uri="{FF2B5EF4-FFF2-40B4-BE49-F238E27FC236}">
                <a16:creationId xmlns:a16="http://schemas.microsoft.com/office/drawing/2014/main" id="{55764D5B-926A-7AB9-E042-30007ECB7CBC}"/>
              </a:ext>
            </a:extLst>
          </p:cNvPr>
          <p:cNvSpPr txBox="1"/>
          <p:nvPr/>
        </p:nvSpPr>
        <p:spPr>
          <a:xfrm>
            <a:off x="942340" y="1412080"/>
            <a:ext cx="10307320" cy="1631216"/>
          </a:xfrm>
          <a:prstGeom prst="rect">
            <a:avLst/>
          </a:prstGeom>
          <a:noFill/>
        </p:spPr>
        <p:txBody>
          <a:bodyPr wrap="square" rtlCol="0">
            <a:spAutoFit/>
          </a:bodyPr>
          <a:lstStyle/>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MERN Stack  is another open-source framework that makes development simple and quick.</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MERN is the best hybrid web app and mobile app development platform.</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MERN stands for: </a:t>
            </a:r>
          </a:p>
        </p:txBody>
      </p:sp>
    </p:spTree>
    <p:extLst>
      <p:ext uri="{BB962C8B-B14F-4D97-AF65-F5344CB8AC3E}">
        <p14:creationId xmlns:p14="http://schemas.microsoft.com/office/powerpoint/2010/main" val="3755175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47C5BF-A1BF-254F-9B25-EA6621DB4461}"/>
              </a:ext>
            </a:extLst>
          </p:cNvPr>
          <p:cNvSpPr txBox="1"/>
          <p:nvPr/>
        </p:nvSpPr>
        <p:spPr>
          <a:xfrm>
            <a:off x="660400" y="508000"/>
            <a:ext cx="10698480" cy="5878532"/>
          </a:xfrm>
          <a:prstGeom prst="rect">
            <a:avLst/>
          </a:prstGeom>
          <a:noFill/>
        </p:spPr>
        <p:txBody>
          <a:bodyPr wrap="square" rtlCol="0">
            <a:spAutoFit/>
          </a:bodyPr>
          <a:lstStyle/>
          <a:p>
            <a:pPr marL="342900" indent="-342900" algn="just">
              <a:buFont typeface="+mj-lt"/>
              <a:buAutoNum type="arabicPeriod"/>
            </a:pPr>
            <a:r>
              <a:rPr lang="en-IN" sz="2600" dirty="0">
                <a:latin typeface="Times New Roman" panose="02020603050405020304" pitchFamily="18" charset="0"/>
                <a:cs typeface="Times New Roman" panose="02020603050405020304" pitchFamily="18" charset="0"/>
              </a:rPr>
              <a:t>MongoDB:</a:t>
            </a:r>
          </a:p>
          <a:p>
            <a:pPr algn="just"/>
            <a:r>
              <a:rPr lang="en-IN" sz="26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MongoDB is a NoSQL document-oriented database. MongoDB is schema-less and data is stored in flexible documents with a JSON based query language.</a:t>
            </a:r>
          </a:p>
          <a:p>
            <a:pPr algn="just"/>
            <a:endParaRPr lang="en-IN" sz="2400" dirty="0">
              <a:latin typeface="Times New Roman" panose="02020603050405020304" pitchFamily="18" charset="0"/>
              <a:cs typeface="Times New Roman" panose="02020603050405020304" pitchFamily="18" charset="0"/>
            </a:endParaRPr>
          </a:p>
          <a:p>
            <a:pPr algn="just"/>
            <a:r>
              <a:rPr lang="en-IN" sz="2600" dirty="0">
                <a:latin typeface="Times New Roman" panose="02020603050405020304" pitchFamily="18" charset="0"/>
                <a:cs typeface="Times New Roman" panose="02020603050405020304" pitchFamily="18" charset="0"/>
              </a:rPr>
              <a:t>2. Express.js:</a:t>
            </a:r>
          </a:p>
          <a:p>
            <a:pPr algn="just"/>
            <a:r>
              <a:rPr lang="en-IN" sz="26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Express.js is a minimal and flexible Node.js web application framework that provides a robust set of features for web and mobile applications.</a:t>
            </a:r>
          </a:p>
          <a:p>
            <a:pPr algn="just"/>
            <a:endParaRPr lang="en-IN" sz="2400" dirty="0">
              <a:latin typeface="Times New Roman" panose="02020603050405020304" pitchFamily="18" charset="0"/>
              <a:cs typeface="Times New Roman" panose="02020603050405020304" pitchFamily="18" charset="0"/>
            </a:endParaRPr>
          </a:p>
          <a:p>
            <a:pPr algn="just"/>
            <a:r>
              <a:rPr lang="en-IN" sz="2600" dirty="0">
                <a:latin typeface="Times New Roman" panose="02020603050405020304" pitchFamily="18" charset="0"/>
                <a:cs typeface="Times New Roman" panose="02020603050405020304" pitchFamily="18" charset="0"/>
              </a:rPr>
              <a:t>3. React.js:</a:t>
            </a:r>
          </a:p>
          <a:p>
            <a:pPr algn="just"/>
            <a:r>
              <a:rPr lang="en-IN" sz="26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React is a JavaScript library that builds user interfaces for single-page applications by dividing UI into composable components.</a:t>
            </a:r>
          </a:p>
          <a:p>
            <a:pPr algn="just"/>
            <a:endParaRPr lang="en-IN" sz="2400" dirty="0">
              <a:latin typeface="Times New Roman" panose="02020603050405020304" pitchFamily="18" charset="0"/>
              <a:cs typeface="Times New Roman" panose="02020603050405020304" pitchFamily="18" charset="0"/>
            </a:endParaRPr>
          </a:p>
          <a:p>
            <a:pPr algn="just"/>
            <a:r>
              <a:rPr lang="en-IN" sz="2600" dirty="0">
                <a:latin typeface="Times New Roman" panose="02020603050405020304" pitchFamily="18" charset="0"/>
                <a:cs typeface="Times New Roman" panose="02020603050405020304" pitchFamily="18" charset="0"/>
              </a:rPr>
              <a:t>4. Node.js:</a:t>
            </a:r>
          </a:p>
          <a:p>
            <a:pPr algn="just"/>
            <a:r>
              <a:rPr lang="en-IN" sz="26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Node.js is a cross-platform and opensource JavaScript runtime environment that allows the JavaScript to be run on the Server-side outside the browser.</a:t>
            </a:r>
          </a:p>
        </p:txBody>
      </p:sp>
    </p:spTree>
    <p:extLst>
      <p:ext uri="{BB962C8B-B14F-4D97-AF65-F5344CB8AC3E}">
        <p14:creationId xmlns:p14="http://schemas.microsoft.com/office/powerpoint/2010/main" val="4129054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59EED7-F128-AA83-2D96-59B8AB4382CB}"/>
              </a:ext>
            </a:extLst>
          </p:cNvPr>
          <p:cNvSpPr>
            <a:spLocks noGrp="1"/>
          </p:cNvSpPr>
          <p:nvPr>
            <p:ph type="title"/>
          </p:nvPr>
        </p:nvSpPr>
        <p:spPr>
          <a:xfrm>
            <a:off x="492760" y="405765"/>
            <a:ext cx="5989320" cy="1057275"/>
          </a:xfrm>
        </p:spPr>
        <p:txBody>
          <a:bodyPr>
            <a:normAutofit/>
          </a:bodyPr>
          <a:lstStyle/>
          <a:p>
            <a:r>
              <a:rPr lang="en-IN" sz="4400" b="1" dirty="0"/>
              <a:t>Benefits of MERN Stack</a:t>
            </a:r>
          </a:p>
        </p:txBody>
      </p:sp>
      <p:sp>
        <p:nvSpPr>
          <p:cNvPr id="5" name="TextBox 4">
            <a:extLst>
              <a:ext uri="{FF2B5EF4-FFF2-40B4-BE49-F238E27FC236}">
                <a16:creationId xmlns:a16="http://schemas.microsoft.com/office/drawing/2014/main" id="{0DBF9908-B568-4994-20AF-5D9FADFA3234}"/>
              </a:ext>
            </a:extLst>
          </p:cNvPr>
          <p:cNvSpPr txBox="1"/>
          <p:nvPr/>
        </p:nvSpPr>
        <p:spPr>
          <a:xfrm>
            <a:off x="843280" y="1341120"/>
            <a:ext cx="10251440" cy="4457952"/>
          </a:xfrm>
          <a:prstGeom prst="rect">
            <a:avLst/>
          </a:prstGeom>
          <a:noFill/>
        </p:spPr>
        <p:txBody>
          <a:bodyPr wrap="square" rtlCol="0">
            <a:spAutoFit/>
          </a:bodyPr>
          <a:lstStyle/>
          <a:p>
            <a:pPr marL="342900" indent="-342900" algn="just">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JavaScript is everywhere. It is used both on the Front-end and Back-end side. Because of this, there’s no need for context switching.</a:t>
            </a:r>
          </a:p>
          <a:p>
            <a:pPr marL="342900" indent="-342900" algn="just">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Developers only need to master a single coding language, which makes things million times easier.</a:t>
            </a:r>
          </a:p>
          <a:p>
            <a:pPr marL="342900" indent="-342900" algn="just">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Faster Web App Development process.</a:t>
            </a:r>
          </a:p>
          <a:p>
            <a:pPr marL="342900" indent="-342900" algn="just">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Efficient Third-party plugins to choose from.</a:t>
            </a:r>
          </a:p>
          <a:p>
            <a:pPr marL="342900" indent="-342900" algn="just">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Easy code maintenance.</a:t>
            </a:r>
          </a:p>
          <a:p>
            <a:pPr marL="342900" indent="-342900" algn="just">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Flexible architecture.</a:t>
            </a:r>
          </a:p>
        </p:txBody>
      </p:sp>
    </p:spTree>
    <p:extLst>
      <p:ext uri="{BB962C8B-B14F-4D97-AF65-F5344CB8AC3E}">
        <p14:creationId xmlns:p14="http://schemas.microsoft.com/office/powerpoint/2010/main" val="2380592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37A88B-3896-3DB1-8666-C6F915A4720B}"/>
              </a:ext>
            </a:extLst>
          </p:cNvPr>
          <p:cNvSpPr>
            <a:spLocks noGrp="1"/>
          </p:cNvSpPr>
          <p:nvPr>
            <p:ph type="title"/>
          </p:nvPr>
        </p:nvSpPr>
        <p:spPr>
          <a:xfrm>
            <a:off x="523240" y="385445"/>
            <a:ext cx="10043160" cy="1057275"/>
          </a:xfrm>
        </p:spPr>
        <p:txBody>
          <a:bodyPr>
            <a:normAutofit/>
          </a:bodyPr>
          <a:lstStyle/>
          <a:p>
            <a:r>
              <a:rPr lang="en-IN" sz="4000" b="1" dirty="0"/>
              <a:t>Similarities between MEAN and MERN</a:t>
            </a:r>
          </a:p>
        </p:txBody>
      </p:sp>
      <p:sp>
        <p:nvSpPr>
          <p:cNvPr id="5" name="TextBox 4">
            <a:extLst>
              <a:ext uri="{FF2B5EF4-FFF2-40B4-BE49-F238E27FC236}">
                <a16:creationId xmlns:a16="http://schemas.microsoft.com/office/drawing/2014/main" id="{EC06AF81-90E7-99BB-AB6C-3FCB2C647717}"/>
              </a:ext>
            </a:extLst>
          </p:cNvPr>
          <p:cNvSpPr txBox="1"/>
          <p:nvPr/>
        </p:nvSpPr>
        <p:spPr>
          <a:xfrm>
            <a:off x="802640" y="1477023"/>
            <a:ext cx="10414000" cy="3903954"/>
          </a:xfrm>
          <a:prstGeom prst="rect">
            <a:avLst/>
          </a:prstGeom>
          <a:noFill/>
        </p:spPr>
        <p:txBody>
          <a:bodyPr wrap="square" rtlCol="0">
            <a:spAutoFit/>
          </a:bodyPr>
          <a:lstStyle/>
          <a:p>
            <a:pPr marL="342900" indent="-342900" algn="just">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MEAN and MERN both make use of MongoDB, Express.js and Node.js.</a:t>
            </a:r>
          </a:p>
          <a:p>
            <a:pPr marL="342900" indent="-342900" algn="just">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Both the MEAN and MERN stacks are easy to implement and flexible. </a:t>
            </a:r>
          </a:p>
          <a:p>
            <a:pPr marL="342900" indent="-342900" algn="just">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They are both built using the Model View Controller (MVC) architectural pattern. </a:t>
            </a:r>
          </a:p>
          <a:p>
            <a:pPr marL="342900" indent="-342900" algn="just">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Both MEAN and MERN stack has great documentation and community support.</a:t>
            </a:r>
          </a:p>
          <a:p>
            <a:pPr marL="342900" indent="-342900" algn="just">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Use JavaScript for both Server-side and Client-side development.</a:t>
            </a:r>
          </a:p>
          <a:p>
            <a:pPr marL="342900" indent="-342900" algn="just">
              <a:lnSpc>
                <a:spcPct val="150000"/>
              </a:lnSpc>
              <a:buFont typeface="+mj-lt"/>
              <a:buAutoNum type="arabicPeriod"/>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4588011"/>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139</TotalTime>
  <Words>787</Words>
  <Application>Microsoft Office PowerPoint</Application>
  <PresentationFormat>Widescreen</PresentationFormat>
  <Paragraphs>83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Corbel</vt:lpstr>
      <vt:lpstr>Times New Roman</vt:lpstr>
      <vt:lpstr>Depth</vt:lpstr>
      <vt:lpstr>MEAN &amp; MERN</vt:lpstr>
      <vt:lpstr>What is a Technology Stack ?</vt:lpstr>
      <vt:lpstr>MEAN STACK</vt:lpstr>
      <vt:lpstr>PowerPoint Presentation</vt:lpstr>
      <vt:lpstr>Benefits of MEAN Stack</vt:lpstr>
      <vt:lpstr>MERN STACK</vt:lpstr>
      <vt:lpstr>PowerPoint Presentation</vt:lpstr>
      <vt:lpstr>Benefits of MERN Stack</vt:lpstr>
      <vt:lpstr>Similarities between MEAN and MERN</vt:lpstr>
      <vt:lpstr>MEAN vs MERN</vt:lpstr>
      <vt:lpstr>How to choose the best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MEAN &amp; MERN</dc:title>
  <dc:creator>Jnanavi Ajith</dc:creator>
  <cp:lastModifiedBy>Jnanavi Ajith</cp:lastModifiedBy>
  <cp:revision>5</cp:revision>
  <dcterms:created xsi:type="dcterms:W3CDTF">2023-11-06T17:41:50Z</dcterms:created>
  <dcterms:modified xsi:type="dcterms:W3CDTF">2023-11-06T20:01:32Z</dcterms:modified>
</cp:coreProperties>
</file>