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52" r:id="rId2"/>
    <p:sldId id="353" r:id="rId3"/>
    <p:sldId id="259" r:id="rId4"/>
    <p:sldId id="466" r:id="rId5"/>
    <p:sldId id="281" r:id="rId6"/>
    <p:sldId id="467" r:id="rId7"/>
    <p:sldId id="282" r:id="rId8"/>
    <p:sldId id="468" r:id="rId9"/>
    <p:sldId id="469" r:id="rId10"/>
    <p:sldId id="354" r:id="rId11"/>
    <p:sldId id="355" r:id="rId12"/>
    <p:sldId id="365" r:id="rId13"/>
    <p:sldId id="366" r:id="rId14"/>
    <p:sldId id="378" r:id="rId15"/>
    <p:sldId id="379" r:id="rId16"/>
    <p:sldId id="492" r:id="rId17"/>
    <p:sldId id="380" r:id="rId18"/>
    <p:sldId id="381" r:id="rId19"/>
    <p:sldId id="470" r:id="rId20"/>
    <p:sldId id="382" r:id="rId21"/>
    <p:sldId id="383" r:id="rId22"/>
    <p:sldId id="461" r:id="rId23"/>
    <p:sldId id="384" r:id="rId24"/>
    <p:sldId id="385" r:id="rId25"/>
    <p:sldId id="472" r:id="rId26"/>
    <p:sldId id="473" r:id="rId27"/>
    <p:sldId id="474" r:id="rId28"/>
    <p:sldId id="475" r:id="rId29"/>
    <p:sldId id="491" r:id="rId30"/>
    <p:sldId id="476" r:id="rId31"/>
    <p:sldId id="477" r:id="rId32"/>
    <p:sldId id="490" r:id="rId33"/>
    <p:sldId id="479" r:id="rId34"/>
    <p:sldId id="489" r:id="rId35"/>
    <p:sldId id="478" r:id="rId36"/>
    <p:sldId id="4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4" autoAdjust="0"/>
    <p:restoredTop sz="86435" autoAdjust="0"/>
  </p:normalViewPr>
  <p:slideViewPr>
    <p:cSldViewPr snapToGrid="0">
      <p:cViewPr varScale="1">
        <p:scale>
          <a:sx n="73" d="100"/>
          <a:sy n="73" d="100"/>
        </p:scale>
        <p:origin x="70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E09D-054D-4C48-AED4-F515B6D46F2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A9F6A-B1B3-42C7-86CC-F84724670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5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3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975-E3D4-40C4-9649-F51FAE93C3FE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B202-F05B-43ED-883A-BB89BD15CAC0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E5BE-01E0-4B52-B7BF-421FAD3DAD1D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8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2D51-2EB5-49A3-999E-192A0140B993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2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B8E7-9DD3-4BCE-AD6C-7B6639324317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D6B1-ADA3-443E-9B93-57E602B4CEF4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0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5627-CF8B-439D-BD95-C07BC7C0A0DC}" type="datetime1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CCA-53B5-4EAB-BF22-E6EF8AF80C16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8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8C22-B14B-46B9-B3F2-C6DAE376ED38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B33D-697B-4163-8A47-CFDB97FC39D6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46A-E927-4353-BD50-BC877CBADA57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3667-17BC-43FE-8124-8E5DAF3DB16B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Human Computer Interaction-HCI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Unit-4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Jayashree</a:t>
            </a:r>
            <a:r>
              <a:rPr lang="en-US" sz="2400" b="1" dirty="0" smtClean="0"/>
              <a:t>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8AF7-7ED8-40FB-B921-5F2A93A8A5DE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>
                <a:solidFill>
                  <a:srgbClr val="C55A11"/>
                </a:solidFill>
              </a:rPr>
              <a:t>Generating the Hierarchy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50" name="Line 2"/>
          <p:cNvSpPr/>
          <p:nvPr/>
        </p:nvSpPr>
        <p:spPr>
          <a:xfrm flipV="1">
            <a:off x="0" y="1242353"/>
            <a:ext cx="8277101" cy="28307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4795" y="48460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6 Checks for Understand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6 Checks for Understand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313-E7C8-4850-9459-2981A6A63444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8200" y="1637015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buFontTx/>
              <a:buNone/>
            </a:pPr>
            <a:r>
              <a:rPr lang="en-GB" altLang="en-US" sz="2400" dirty="0" smtClean="0">
                <a:solidFill>
                  <a:srgbClr val="0070C0"/>
                </a:solidFill>
              </a:rPr>
              <a:t>1 get </a:t>
            </a:r>
            <a:r>
              <a:rPr lang="en-GB" altLang="en-US" sz="2400" dirty="0">
                <a:solidFill>
                  <a:srgbClr val="0070C0"/>
                </a:solidFill>
              </a:rPr>
              <a:t>list of tasks</a:t>
            </a:r>
          </a:p>
          <a:p>
            <a:pPr marL="381000" indent="-381000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2 	group tasks into higher level tasks</a:t>
            </a:r>
          </a:p>
          <a:p>
            <a:pPr marL="381000" indent="-381000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3 	decompose lowest level tasks further</a:t>
            </a:r>
          </a:p>
          <a:p>
            <a:pPr marL="381000" indent="-381000"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381000" indent="-381000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Stopping rules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How do we know when to stop?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Is “empty the dust bag” simple enough?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Purpose: expand only relevant tasks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Motor actions: lowest sensible level</a:t>
            </a:r>
          </a:p>
        </p:txBody>
      </p:sp>
    </p:spTree>
    <p:extLst>
      <p:ext uri="{BB962C8B-B14F-4D97-AF65-F5344CB8AC3E}">
        <p14:creationId xmlns:p14="http://schemas.microsoft.com/office/powerpoint/2010/main" val="31316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>
                <a:solidFill>
                  <a:srgbClr val="C55A11"/>
                </a:solidFill>
              </a:rPr>
              <a:t>Tasks as Explanation</a:t>
            </a:r>
            <a:endParaRPr lang="en-IN" sz="2400" dirty="0"/>
          </a:p>
        </p:txBody>
      </p:sp>
      <p:sp>
        <p:nvSpPr>
          <p:cNvPr id="50" name="Line 2"/>
          <p:cNvSpPr/>
          <p:nvPr/>
        </p:nvSpPr>
        <p:spPr>
          <a:xfrm>
            <a:off x="-18378" y="1035437"/>
            <a:ext cx="8295479" cy="849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3580" y="37758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2DFA-7507-452F-B664-B598F69A089D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11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39387" y="1490117"/>
            <a:ext cx="771401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>
                <a:solidFill>
                  <a:srgbClr val="0070C0"/>
                </a:solidFill>
              </a:rPr>
              <a:t>imagine asking the user the question:</a:t>
            </a:r>
            <a:br>
              <a:rPr lang="en-GB" altLang="en-US" sz="2800" dirty="0">
                <a:solidFill>
                  <a:srgbClr val="0070C0"/>
                </a:solidFill>
              </a:rPr>
            </a:br>
            <a:r>
              <a:rPr lang="en-GB" altLang="en-US" sz="2800" dirty="0">
                <a:solidFill>
                  <a:srgbClr val="0070C0"/>
                </a:solidFill>
              </a:rPr>
              <a:t>	what are you doing now?</a:t>
            </a:r>
          </a:p>
          <a:p>
            <a:r>
              <a:rPr lang="en-GB" altLang="en-US" sz="2800" dirty="0">
                <a:solidFill>
                  <a:srgbClr val="0070C0"/>
                </a:solidFill>
              </a:rPr>
              <a:t>for the same action the answer may be:</a:t>
            </a:r>
            <a:br>
              <a:rPr lang="en-GB" altLang="en-US" sz="2800" dirty="0">
                <a:solidFill>
                  <a:srgbClr val="0070C0"/>
                </a:solidFill>
              </a:rPr>
            </a:br>
            <a:r>
              <a:rPr lang="en-GB" altLang="en-US" sz="2800" dirty="0">
                <a:solidFill>
                  <a:srgbClr val="0070C0"/>
                </a:solidFill>
              </a:rPr>
              <a:t>	</a:t>
            </a:r>
            <a:r>
              <a:rPr lang="en-GB" altLang="en-US" sz="2400" dirty="0">
                <a:solidFill>
                  <a:srgbClr val="0070C0"/>
                </a:solidFill>
              </a:rPr>
              <a:t>typing ctrl-B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making a word bold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emphasising a word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editing a document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writing a letter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preparing a legal case</a:t>
            </a:r>
          </a:p>
        </p:txBody>
      </p:sp>
    </p:spTree>
    <p:extLst>
      <p:ext uri="{BB962C8B-B14F-4D97-AF65-F5344CB8AC3E}">
        <p14:creationId xmlns:p14="http://schemas.microsoft.com/office/powerpoint/2010/main" val="42935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HTA as Grammar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4AE0-CAD5-42C0-A871-557CCA44E9DC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12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14943" y="3668639"/>
            <a:ext cx="229648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can parse sentence into letters, nouns, noun phrase, etc</a:t>
            </a:r>
            <a:r>
              <a:rPr lang="en-GB" altLang="en-US" sz="24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task analysis focus on HTA - ppt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49" y="1336870"/>
            <a:ext cx="5434957" cy="407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Parse scenario using HTA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29125" y="1240450"/>
            <a:ext cx="8182095" cy="2892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4794" y="296511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full form of 'CUI' and 'GUI'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full form of 'CUI' and 'GUI'? - Quo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A7B4-99E0-4AB0-AD76-BF1C2370C920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62880" y="5442890"/>
            <a:ext cx="7598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altLang="en-US" sz="24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HCI 3e - Ch 15: Tas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0" y="1445863"/>
            <a:ext cx="6324098" cy="47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Diagrammatic HTA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62934"/>
            <a:ext cx="8336474" cy="55227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781298" y="6065122"/>
            <a:ext cx="7861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omic Sans MS"/>
              </a:rPr>
              <a:t>.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1049" y="58608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044C-D34B-4AA8-B343-04EA72DCE73D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14</a:t>
            </a:fld>
            <a:endParaRPr lang="en-IN"/>
          </a:p>
        </p:txBody>
      </p:sp>
      <p:pic>
        <p:nvPicPr>
          <p:cNvPr id="5122" name="Picture 2" descr="exercises - 15. task mod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2" y="1506240"/>
            <a:ext cx="6999940" cy="43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Refining the Description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270659"/>
            <a:ext cx="8277101" cy="7581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896150" y="5940611"/>
            <a:ext cx="341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74778" y="385025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35CF-EE7B-4FE0-8333-D12759CED002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15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56356" y="1841500"/>
            <a:ext cx="685235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tabLst>
                <a:tab pos="26670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Given initial HTA (textual or diagram)</a:t>
            </a:r>
          </a:p>
          <a:p>
            <a:pPr lvl="1">
              <a:buFontTx/>
              <a:buNone/>
              <a:tabLst>
                <a:tab pos="2667000" algn="l"/>
              </a:tabLst>
            </a:pPr>
            <a:r>
              <a:rPr lang="en-GB" altLang="en-US" dirty="0">
                <a:solidFill>
                  <a:srgbClr val="0070C0"/>
                </a:solidFill>
              </a:rPr>
              <a:t>How to check / improve it?</a:t>
            </a:r>
          </a:p>
          <a:p>
            <a:pPr>
              <a:buFontTx/>
              <a:buNone/>
              <a:tabLst>
                <a:tab pos="266700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  <a:tabLst>
                <a:tab pos="26670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Some heuristics:</a:t>
            </a:r>
          </a:p>
          <a:p>
            <a:pPr lvl="1">
              <a:buFontTx/>
              <a:buNone/>
              <a:tabLst>
                <a:tab pos="2667000" algn="l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paired actions	</a:t>
            </a:r>
            <a:r>
              <a:rPr lang="en-GB" altLang="en-US" sz="1600" dirty="0">
                <a:solidFill>
                  <a:srgbClr val="0070C0"/>
                </a:solidFill>
              </a:rPr>
              <a:t>e.g., where is `turn on gas'</a:t>
            </a:r>
          </a:p>
          <a:p>
            <a:pPr lvl="1">
              <a:buFontTx/>
              <a:buNone/>
              <a:tabLst>
                <a:tab pos="2667000" algn="l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restructure	</a:t>
            </a:r>
            <a:r>
              <a:rPr lang="en-GB" altLang="en-US" sz="1600" dirty="0">
                <a:solidFill>
                  <a:srgbClr val="0070C0"/>
                </a:solidFill>
              </a:rPr>
              <a:t>e.g., generate task `make pot'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 lvl="1">
              <a:buFontTx/>
              <a:buNone/>
              <a:tabLst>
                <a:tab pos="2667000" algn="l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balance	</a:t>
            </a:r>
            <a:r>
              <a:rPr lang="en-GB" altLang="en-US" sz="1600" dirty="0">
                <a:solidFill>
                  <a:srgbClr val="0070C0"/>
                </a:solidFill>
              </a:rPr>
              <a:t>e.g., is `pour tea' simpler than making pot?</a:t>
            </a:r>
          </a:p>
          <a:p>
            <a:pPr lvl="1">
              <a:buFontTx/>
              <a:buNone/>
              <a:tabLst>
                <a:tab pos="2667000" algn="l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generalise	</a:t>
            </a:r>
            <a:r>
              <a:rPr lang="en-GB" altLang="en-US" sz="1600" dirty="0">
                <a:solidFill>
                  <a:srgbClr val="0070C0"/>
                </a:solidFill>
              </a:rPr>
              <a:t>e.g., make one cup ….. or more</a:t>
            </a:r>
            <a:endParaRPr lang="en-GB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Refining HTA for making Tea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270659"/>
            <a:ext cx="8277101" cy="7581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896150" y="5940611"/>
            <a:ext cx="341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74778" y="385025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35CF-EE7B-4FE0-8333-D12759CED002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16</a:t>
            </a:fld>
            <a:endParaRPr lang="en-IN"/>
          </a:p>
        </p:txBody>
      </p:sp>
      <p:pic>
        <p:nvPicPr>
          <p:cNvPr id="6146" name="Picture 2" descr="HCI 3e - Ch 15: Tas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27186"/>
            <a:ext cx="6232927" cy="467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Types of Plan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258723" cy="12238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4795" y="385025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B63-7257-40AE-8EED-9969F2ACAAF2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1118878"/>
            <a:ext cx="7772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4938" indent="-2674938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altLang="en-US" sz="3200" dirty="0">
                <a:solidFill>
                  <a:srgbClr val="0070C0"/>
                </a:solidFill>
              </a:rPr>
              <a:t>fixed sequence</a:t>
            </a:r>
            <a:r>
              <a:rPr lang="en-GB" altLang="en-US" sz="2800" dirty="0">
                <a:solidFill>
                  <a:srgbClr val="0070C0"/>
                </a:solidFill>
              </a:rPr>
              <a:t>	-	</a:t>
            </a:r>
            <a:r>
              <a:rPr lang="en-GB" altLang="en-US" sz="2400" dirty="0">
                <a:solidFill>
                  <a:srgbClr val="0070C0"/>
                </a:solidFill>
              </a:rPr>
              <a:t>1.1 then 1.2 then 1.3</a:t>
            </a:r>
          </a:p>
          <a:p>
            <a:pPr marL="2674938" indent="-2674938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altLang="en-US" sz="3200" dirty="0">
                <a:solidFill>
                  <a:srgbClr val="0070C0"/>
                </a:solidFill>
              </a:rPr>
              <a:t>optional tasks</a:t>
            </a:r>
            <a:r>
              <a:rPr lang="en-GB" altLang="en-US" sz="2800" dirty="0">
                <a:solidFill>
                  <a:srgbClr val="0070C0"/>
                </a:solidFill>
              </a:rPr>
              <a:t>	-	</a:t>
            </a:r>
            <a:r>
              <a:rPr lang="en-GB" altLang="en-US" sz="2400" dirty="0">
                <a:solidFill>
                  <a:srgbClr val="0070C0"/>
                </a:solidFill>
              </a:rPr>
              <a:t>if the pot is full 2</a:t>
            </a:r>
            <a:endParaRPr lang="en-GB" altLang="en-US" sz="2800" dirty="0">
              <a:solidFill>
                <a:srgbClr val="0070C0"/>
              </a:solidFill>
            </a:endParaRPr>
          </a:p>
          <a:p>
            <a:pPr marL="2674938" indent="-2674938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altLang="en-US" sz="3200" dirty="0">
                <a:solidFill>
                  <a:srgbClr val="0070C0"/>
                </a:solidFill>
              </a:rPr>
              <a:t>wait for events</a:t>
            </a:r>
            <a:r>
              <a:rPr lang="en-GB" altLang="en-US" sz="2800" dirty="0">
                <a:solidFill>
                  <a:srgbClr val="0070C0"/>
                </a:solidFill>
              </a:rPr>
              <a:t>	-  </a:t>
            </a:r>
            <a:r>
              <a:rPr lang="en-GB" altLang="en-US" sz="2400" dirty="0">
                <a:solidFill>
                  <a:srgbClr val="0070C0"/>
                </a:solidFill>
              </a:rPr>
              <a:t>when kettle boils 1.4</a:t>
            </a:r>
            <a:endParaRPr lang="en-GB" altLang="en-US" sz="2800" dirty="0">
              <a:solidFill>
                <a:srgbClr val="0070C0"/>
              </a:solidFill>
            </a:endParaRPr>
          </a:p>
          <a:p>
            <a:pPr marL="2674938" indent="-2674938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altLang="en-US" sz="3200" dirty="0">
                <a:solidFill>
                  <a:srgbClr val="0070C0"/>
                </a:solidFill>
              </a:rPr>
              <a:t>cycles</a:t>
            </a:r>
            <a:r>
              <a:rPr lang="en-GB" altLang="en-US" sz="2800" dirty="0">
                <a:solidFill>
                  <a:srgbClr val="0070C0"/>
                </a:solidFill>
              </a:rPr>
              <a:t>	-	</a:t>
            </a:r>
            <a:r>
              <a:rPr lang="en-GB" altLang="en-US" sz="2400" dirty="0">
                <a:solidFill>
                  <a:srgbClr val="0070C0"/>
                </a:solidFill>
              </a:rPr>
              <a:t>do 5.1 5.2 while there are still empty cups</a:t>
            </a:r>
          </a:p>
          <a:p>
            <a:pPr marL="2674938" indent="-2674938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altLang="en-US" sz="3200" dirty="0">
                <a:solidFill>
                  <a:srgbClr val="0070C0"/>
                </a:solidFill>
              </a:rPr>
              <a:t>time-sharing</a:t>
            </a:r>
            <a:r>
              <a:rPr lang="en-GB" altLang="en-US" sz="2800" dirty="0">
                <a:solidFill>
                  <a:srgbClr val="0070C0"/>
                </a:solidFill>
              </a:rPr>
              <a:t>	-	</a:t>
            </a:r>
            <a:r>
              <a:rPr lang="en-GB" altLang="en-US" sz="2400" dirty="0">
                <a:solidFill>
                  <a:srgbClr val="0070C0"/>
                </a:solidFill>
              </a:rPr>
              <a:t>do 1; at the same time ...</a:t>
            </a:r>
            <a:endParaRPr lang="en-GB" altLang="en-US" sz="2800" dirty="0">
              <a:solidFill>
                <a:srgbClr val="0070C0"/>
              </a:solidFill>
            </a:endParaRPr>
          </a:p>
          <a:p>
            <a:pPr marL="2674938" indent="-2674938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altLang="en-US" sz="3200" dirty="0">
                <a:solidFill>
                  <a:srgbClr val="0070C0"/>
                </a:solidFill>
              </a:rPr>
              <a:t>discretionary</a:t>
            </a:r>
            <a:r>
              <a:rPr lang="en-GB" altLang="en-US" sz="2800" dirty="0">
                <a:solidFill>
                  <a:srgbClr val="0070C0"/>
                </a:solidFill>
              </a:rPr>
              <a:t>	-	</a:t>
            </a:r>
            <a:r>
              <a:rPr lang="en-GB" altLang="en-US" sz="2400" dirty="0">
                <a:solidFill>
                  <a:srgbClr val="0070C0"/>
                </a:solidFill>
              </a:rPr>
              <a:t>do any of 3.1, 3.2 or 3.3 in any order</a:t>
            </a:r>
            <a:endParaRPr lang="en-GB" altLang="en-US" sz="2800" dirty="0">
              <a:solidFill>
                <a:srgbClr val="0070C0"/>
              </a:solidFill>
            </a:endParaRPr>
          </a:p>
          <a:p>
            <a:pPr marL="2674938" indent="-2674938">
              <a:spcBef>
                <a:spcPct val="50000"/>
              </a:spcBef>
              <a:buFontTx/>
              <a:buNone/>
              <a:tabLst>
                <a:tab pos="2387600" algn="l"/>
              </a:tabLst>
            </a:pPr>
            <a:r>
              <a:rPr lang="en-GB" altLang="en-US" sz="3200" dirty="0">
                <a:solidFill>
                  <a:srgbClr val="0070C0"/>
                </a:solidFill>
              </a:rPr>
              <a:t>mixtures</a:t>
            </a:r>
            <a:r>
              <a:rPr lang="en-GB" altLang="en-US" sz="2800" dirty="0">
                <a:solidFill>
                  <a:srgbClr val="0070C0"/>
                </a:solidFill>
              </a:rPr>
              <a:t>	-	</a:t>
            </a:r>
            <a:r>
              <a:rPr lang="en-GB" altLang="en-US" sz="2400" dirty="0">
                <a:solidFill>
                  <a:srgbClr val="0070C0"/>
                </a:solidFill>
              </a:rPr>
              <a:t>most plans involve several of the above</a:t>
            </a:r>
            <a:endParaRPr lang="en-GB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Waiting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0" y="1353494"/>
            <a:ext cx="8277101" cy="293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104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887-31FC-46F7-9E08-B8B745E40E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81543" y="1600641"/>
            <a:ext cx="7714013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is waiting part of a plan?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…    or a task?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generally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task – if ‘busy’ wait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you are actively waiting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plan – if end of delay is the event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e.g. “when alarm rings”, “when reply arrives” 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in this example …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perhaps a little redundant …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TA not an exact science</a:t>
            </a:r>
          </a:p>
          <a:p>
            <a:pPr>
              <a:lnSpc>
                <a:spcPct val="90000"/>
              </a:lnSpc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6830"/>
            <a:ext cx="3048000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8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Knowledge Based Analysis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0" y="1353494"/>
            <a:ext cx="8277101" cy="293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104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1D2B-C468-45B0-A1E5-BFC629A99DA5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19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87022" y="1600641"/>
            <a:ext cx="73490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tabLst>
                <a:tab pos="762000" algn="l"/>
                <a:tab pos="23876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Focus on:</a:t>
            </a:r>
          </a:p>
          <a:p>
            <a:pPr>
              <a:buFontTx/>
              <a:buChar char=" "/>
              <a:tabLst>
                <a:tab pos="762000" algn="l"/>
                <a:tab pos="23876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Objects	–  used in task</a:t>
            </a:r>
          </a:p>
          <a:p>
            <a:pPr>
              <a:buFontTx/>
              <a:buChar char=" "/>
              <a:tabLst>
                <a:tab pos="762000" algn="l"/>
                <a:tab pos="23876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Actions	–  performed</a:t>
            </a:r>
          </a:p>
          <a:p>
            <a:pPr>
              <a:tabLst>
                <a:tab pos="762000" algn="l"/>
                <a:tab pos="238760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  <a:tabLst>
                <a:tab pos="762000" algn="l"/>
                <a:tab pos="23876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+ Taxonomies  –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represent levels of abstraction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973280" y="1849680"/>
            <a:ext cx="5621040" cy="11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dirty="0" smtClean="0">
                <a:solidFill>
                  <a:srgbClr val="0070C0"/>
                </a:solidFill>
                <a:latin typeface="Calibri"/>
              </a:rPr>
              <a:t>Human Computer Interaction-HCI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933385" y="2932740"/>
            <a:ext cx="5621400" cy="11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dirty="0" smtClean="0">
                <a:solidFill>
                  <a:srgbClr val="2F5597"/>
                </a:solidFill>
                <a:latin typeface="Calibri"/>
              </a:rPr>
              <a:t>Task Model</a:t>
            </a:r>
            <a:endParaRPr dirty="0"/>
          </a:p>
        </p:txBody>
      </p:sp>
      <p:sp>
        <p:nvSpPr>
          <p:cNvPr id="38" name="CustomShape 3"/>
          <p:cNvSpPr/>
          <p:nvPr/>
        </p:nvSpPr>
        <p:spPr>
          <a:xfrm>
            <a:off x="1972920" y="5489640"/>
            <a:ext cx="562140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0070C0"/>
                </a:solidFill>
                <a:latin typeface="Calibri"/>
              </a:rPr>
              <a:t>Jayashree</a:t>
            </a:r>
            <a:r>
              <a:rPr lang="en-IN" sz="2400" b="1" dirty="0">
                <a:solidFill>
                  <a:srgbClr val="0070C0"/>
                </a:solidFill>
                <a:latin typeface="Calibri"/>
              </a:rPr>
              <a:t> R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973280" y="5887440"/>
            <a:ext cx="5621040" cy="69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70C0"/>
                </a:solidFill>
                <a:latin typeface="Calibri"/>
              </a:rPr>
              <a:t>Department of Computer Science and Engineering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0" name="CustomShape 5"/>
          <p:cNvSpPr/>
          <p:nvPr/>
        </p:nvSpPr>
        <p:spPr>
          <a:xfrm rot="5400000">
            <a:off x="2138160" y="6144840"/>
            <a:ext cx="43920" cy="798480"/>
          </a:xfrm>
          <a:prstGeom prst="rect">
            <a:avLst/>
          </a:prstGeom>
          <a:solidFill>
            <a:srgbClr val="F4B183"/>
          </a:solidFill>
          <a:ln w="12600">
            <a:noFill/>
          </a:ln>
        </p:spPr>
      </p:sp>
      <p:sp>
        <p:nvSpPr>
          <p:cNvPr id="41" name="CustomShape 6"/>
          <p:cNvSpPr/>
          <p:nvPr/>
        </p:nvSpPr>
        <p:spPr>
          <a:xfrm rot="10800000">
            <a:off x="1760880" y="5491440"/>
            <a:ext cx="32760" cy="1065240"/>
          </a:xfrm>
          <a:prstGeom prst="rect">
            <a:avLst/>
          </a:prstGeom>
          <a:solidFill>
            <a:srgbClr val="F4B183"/>
          </a:solidFill>
          <a:ln w="12600">
            <a:noFill/>
          </a:ln>
        </p:spPr>
      </p:sp>
      <p:sp>
        <p:nvSpPr>
          <p:cNvPr id="42" name="Line 7"/>
          <p:cNvSpPr/>
          <p:nvPr/>
        </p:nvSpPr>
        <p:spPr>
          <a:xfrm flipV="1">
            <a:off x="1760880" y="2923381"/>
            <a:ext cx="5793905" cy="9360"/>
          </a:xfrm>
          <a:prstGeom prst="line">
            <a:avLst/>
          </a:prstGeom>
          <a:ln w="38160">
            <a:solidFill>
              <a:srgbClr val="DFA267"/>
            </a:solidFill>
            <a:miter/>
          </a:ln>
        </p:spPr>
      </p:sp>
      <p:pic>
        <p:nvPicPr>
          <p:cNvPr id="4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18519" y="469799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C11E-9B6C-4909-82D1-997DF371BA31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Knowledge Based Example…….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41444"/>
            <a:ext cx="8300850" cy="2921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723199" y="5194815"/>
            <a:ext cx="786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4166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4FC2-3C08-4DFB-B771-CE0E02CEAE65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6571" y="1270660"/>
            <a:ext cx="82580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motor controls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steering  </a:t>
            </a:r>
            <a:r>
              <a:rPr lang="en-GB" altLang="en-US" sz="2000" i="1" dirty="0" err="1">
                <a:latin typeface="Courier New" panose="02070309020205020404" pitchFamily="49" charset="0"/>
              </a:rPr>
              <a:t>steering</a:t>
            </a:r>
            <a:r>
              <a:rPr lang="en-GB" altLang="en-US" sz="2000" i="1" dirty="0">
                <a:latin typeface="Courier New" panose="02070309020205020404" pitchFamily="49" charset="0"/>
              </a:rPr>
              <a:t> wheel, indicators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engine/speed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	direct   </a:t>
            </a:r>
            <a:r>
              <a:rPr lang="en-GB" altLang="en-US" sz="2000" i="1" dirty="0">
                <a:latin typeface="Courier New" panose="02070309020205020404" pitchFamily="49" charset="0"/>
              </a:rPr>
              <a:t>ignition, accelerator, foot brake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	gearing  </a:t>
            </a:r>
            <a:r>
              <a:rPr lang="en-GB" altLang="en-US" sz="2000" i="1" dirty="0">
                <a:latin typeface="Courier New" panose="02070309020205020404" pitchFamily="49" charset="0"/>
              </a:rPr>
              <a:t>clutch, gear stick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lights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	external  </a:t>
            </a:r>
            <a:r>
              <a:rPr lang="en-GB" altLang="en-US" sz="2000" i="1" dirty="0">
                <a:latin typeface="Courier New" panose="02070309020205020404" pitchFamily="49" charset="0"/>
              </a:rPr>
              <a:t>headlights, hazard lights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	internal  </a:t>
            </a:r>
            <a:r>
              <a:rPr lang="en-GB" altLang="en-US" sz="2000" i="1" dirty="0">
                <a:latin typeface="Courier New" panose="02070309020205020404" pitchFamily="49" charset="0"/>
              </a:rPr>
              <a:t>courtesy light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wash/wipe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	wipers   </a:t>
            </a:r>
            <a:r>
              <a:rPr lang="en-GB" altLang="en-US" sz="2000" i="1" dirty="0">
                <a:latin typeface="Courier New" panose="02070309020205020404" pitchFamily="49" charset="0"/>
              </a:rPr>
              <a:t>front wipers, rear wipers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	washers  </a:t>
            </a:r>
            <a:r>
              <a:rPr lang="en-GB" altLang="en-US" sz="2000" i="1" dirty="0">
                <a:latin typeface="Courier New" panose="02070309020205020404" pitchFamily="49" charset="0"/>
              </a:rPr>
              <a:t>front washers, rear washers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heating  </a:t>
            </a:r>
            <a:r>
              <a:rPr lang="en-GB" altLang="en-US" sz="2000" i="1" dirty="0">
                <a:latin typeface="Courier New" panose="02070309020205020404" pitchFamily="49" charset="0"/>
              </a:rPr>
              <a:t>temperature control, air direction,</a:t>
            </a:r>
            <a:br>
              <a:rPr lang="en-GB" altLang="en-US" sz="2000" i="1" dirty="0">
                <a:latin typeface="Courier New" panose="02070309020205020404" pitchFamily="49" charset="0"/>
              </a:rPr>
            </a:br>
            <a:r>
              <a:rPr lang="en-GB" altLang="en-US" sz="2000" i="1" dirty="0">
                <a:latin typeface="Courier New" panose="02070309020205020404" pitchFamily="49" charset="0"/>
              </a:rPr>
              <a:t>         fan, rear screen heater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parking  </a:t>
            </a:r>
            <a:r>
              <a:rPr lang="en-GB" altLang="en-US" sz="2000" i="1" dirty="0">
                <a:latin typeface="Courier New" panose="02070309020205020404" pitchFamily="49" charset="0"/>
              </a:rPr>
              <a:t>hand brake, door lock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	radio  </a:t>
            </a:r>
            <a:r>
              <a:rPr lang="en-GB" altLang="en-US" sz="2000" i="1" dirty="0">
                <a:latin typeface="Courier New" panose="02070309020205020404" pitchFamily="49" charset="0"/>
              </a:rPr>
              <a:t>numerous!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endParaRPr lang="en-GB" altLang="en-US" sz="2000" dirty="0">
              <a:solidFill>
                <a:srgbClr val="0070C0"/>
              </a:solidFill>
              <a:latin typeface="TimesNewRomanPS-BoldMT;TimesNew"/>
            </a:endParaRPr>
          </a:p>
        </p:txBody>
      </p:sp>
    </p:spTree>
    <p:extLst>
      <p:ext uri="{BB962C8B-B14F-4D97-AF65-F5344CB8AC3E}">
        <p14:creationId xmlns:p14="http://schemas.microsoft.com/office/powerpoint/2010/main" val="4194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Task Description Hierarchy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99424"/>
            <a:ext cx="830085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1039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6499-BC4A-444E-B5BD-BB42191BED1D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30629" y="1492210"/>
            <a:ext cx="90133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74663" algn="l"/>
                <a:tab pos="1241425" algn="l"/>
                <a:tab pos="1716088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Three types of branch point in taxonomy:</a:t>
            </a:r>
          </a:p>
          <a:p>
            <a:pPr>
              <a:tabLst>
                <a:tab pos="474663" algn="l"/>
                <a:tab pos="1241425" algn="l"/>
                <a:tab pos="1716088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XOR	–	normal taxonomy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	object in one and only one branch</a:t>
            </a:r>
          </a:p>
          <a:p>
            <a:pPr>
              <a:tabLst>
                <a:tab pos="474663" algn="l"/>
                <a:tab pos="1241425" algn="l"/>
                <a:tab pos="1716088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AND	–	object must be in both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	multiple classifications</a:t>
            </a:r>
          </a:p>
          <a:p>
            <a:pPr>
              <a:tabLst>
                <a:tab pos="474663" algn="l"/>
                <a:tab pos="1241425" algn="l"/>
                <a:tab pos="1716088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OR	–	weakest case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	can be in one, many or none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3223" y="4190937"/>
            <a:ext cx="7850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Char char=" "/>
            </a:pPr>
            <a:r>
              <a:rPr lang="en-US" altLang="en-US" dirty="0">
                <a:latin typeface="Courier New" panose="02070309020205020404" pitchFamily="49" charset="0"/>
              </a:rPr>
              <a:t>wash/wipe AND</a:t>
            </a:r>
          </a:p>
          <a:p>
            <a:pPr>
              <a:spcBef>
                <a:spcPct val="0"/>
              </a:spcBef>
              <a:buFontTx/>
              <a:buChar char=" "/>
            </a:pPr>
            <a:r>
              <a:rPr lang="en-US" altLang="en-US" dirty="0">
                <a:latin typeface="Courier New" panose="02070309020205020404" pitchFamily="49" charset="0"/>
              </a:rPr>
              <a:t>	function XOR</a:t>
            </a:r>
          </a:p>
          <a:p>
            <a:pPr>
              <a:spcBef>
                <a:spcPct val="0"/>
              </a:spcBef>
              <a:buFontTx/>
              <a:buChar char=" "/>
            </a:pPr>
            <a:r>
              <a:rPr lang="en-US" altLang="en-US" dirty="0">
                <a:latin typeface="Courier New" panose="02070309020205020404" pitchFamily="49" charset="0"/>
              </a:rPr>
              <a:t>		wipe    </a:t>
            </a:r>
            <a:r>
              <a:rPr lang="en-US" altLang="en-US" i="1" dirty="0">
                <a:latin typeface="Courier New" panose="02070309020205020404" pitchFamily="49" charset="0"/>
              </a:rPr>
              <a:t>front wipers, rear wipers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Char char=" "/>
            </a:pPr>
            <a:r>
              <a:rPr lang="en-US" altLang="en-US" dirty="0">
                <a:latin typeface="Courier New" panose="02070309020205020404" pitchFamily="49" charset="0"/>
              </a:rPr>
              <a:t>		wash    </a:t>
            </a:r>
            <a:r>
              <a:rPr lang="en-US" altLang="en-US" i="1" dirty="0">
                <a:latin typeface="Courier New" panose="02070309020205020404" pitchFamily="49" charset="0"/>
              </a:rPr>
              <a:t>front washers, rear washers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Char char=" "/>
            </a:pPr>
            <a:r>
              <a:rPr lang="en-US" altLang="en-US" dirty="0">
                <a:latin typeface="Courier New" panose="02070309020205020404" pitchFamily="49" charset="0"/>
              </a:rPr>
              <a:t>	position XOR</a:t>
            </a:r>
          </a:p>
          <a:p>
            <a:pPr>
              <a:spcBef>
                <a:spcPct val="0"/>
              </a:spcBef>
              <a:buFontTx/>
              <a:buChar char=" "/>
            </a:pPr>
            <a:r>
              <a:rPr lang="en-US" altLang="en-US" dirty="0">
                <a:latin typeface="Courier New" panose="02070309020205020404" pitchFamily="49" charset="0"/>
              </a:rPr>
              <a:t>		front    </a:t>
            </a:r>
            <a:r>
              <a:rPr lang="en-US" altLang="en-US" i="1" dirty="0" err="1">
                <a:latin typeface="Courier New" panose="02070309020205020404" pitchFamily="49" charset="0"/>
              </a:rPr>
              <a:t>front</a:t>
            </a:r>
            <a:r>
              <a:rPr lang="en-US" altLang="en-US" i="1" dirty="0">
                <a:latin typeface="Courier New" panose="02070309020205020404" pitchFamily="49" charset="0"/>
              </a:rPr>
              <a:t> wipers, front washers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Char char=" "/>
            </a:pPr>
            <a:r>
              <a:rPr lang="en-US" altLang="en-US" dirty="0">
                <a:latin typeface="Courier New" panose="02070309020205020404" pitchFamily="49" charset="0"/>
              </a:rPr>
              <a:t>		rear     </a:t>
            </a:r>
            <a:r>
              <a:rPr lang="en-US" altLang="en-US" i="1" dirty="0" err="1">
                <a:latin typeface="Courier New" panose="02070309020205020404" pitchFamily="49" charset="0"/>
              </a:rPr>
              <a:t>rear</a:t>
            </a:r>
            <a:r>
              <a:rPr lang="en-US" altLang="en-US" i="1" dirty="0">
                <a:latin typeface="Courier New" panose="02070309020205020404" pitchFamily="49" charset="0"/>
              </a:rPr>
              <a:t> wipers, rear washers</a:t>
            </a:r>
            <a:endParaRPr lang="en-GB" altLang="en-US" i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Larger TDH example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99424"/>
            <a:ext cx="830085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1039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35E6-5106-4194-B103-3C893A5B8DB4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14846" y="1891449"/>
            <a:ext cx="79291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kitchen item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/____shape XOR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/    |____dished  mixing bowl, casserole, saucepan,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/    |            soup bowl, glass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/    |____flat    plate, chopping board, frying pan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/____function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     {____preparation    mixing bowl, plate, chopping board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     {____cooking    frying pan, casserole, saucepan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     {____dining XOR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          |____for food   plate, soup bowl, casserole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          |____for drink  glass</a:t>
            </a:r>
            <a:endParaRPr lang="en-GB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GB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/>
              <a:t>N.B. ‘</a:t>
            </a:r>
            <a:r>
              <a:rPr lang="en-GB" altLang="en-US" sz="2800" dirty="0">
                <a:latin typeface="Courier New" panose="02070309020205020404" pitchFamily="49" charset="0"/>
              </a:rPr>
              <a:t>/|{</a:t>
            </a:r>
            <a:r>
              <a:rPr lang="en-GB" altLang="en-US" sz="2800" dirty="0"/>
              <a:t>’ used for branch types.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281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More on TDH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199408"/>
            <a:ext cx="8300850" cy="22153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pic>
        <p:nvPicPr>
          <p:cNvPr id="51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518520" y="469800"/>
            <a:ext cx="698400" cy="1397160"/>
          </a:xfrm>
          <a:prstGeom prst="rect">
            <a:avLst/>
          </a:prstGeom>
          <a:ln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4C5-55D8-41B1-9BB8-59AAC12CF5D1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23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39387" y="1314329"/>
            <a:ext cx="87046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Uniqueness rule: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can the diagram distinguish all objects?</a:t>
            </a:r>
          </a:p>
          <a:p>
            <a:pPr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e.g., plate is: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kitchen item/shape(flat)/function{</a:t>
            </a:r>
            <a:r>
              <a:rPr lang="en-GB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preparation,dining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(for food)}/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nothing else fits this description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Actions have taxonomy too:</a:t>
            </a: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kitchen job OR</a:t>
            </a: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|____ preparation  </a:t>
            </a:r>
            <a:r>
              <a:rPr lang="en-GB" altLang="en-US" sz="2400" i="1" dirty="0">
                <a:solidFill>
                  <a:srgbClr val="0070C0"/>
                </a:solidFill>
                <a:latin typeface="Courier New" panose="02070309020205020404" pitchFamily="49" charset="0"/>
              </a:rPr>
              <a:t>beating, mixing</a:t>
            </a:r>
            <a:endParaRPr lang="en-GB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|____ cooking </a:t>
            </a:r>
            <a:r>
              <a:rPr lang="en-GB" altLang="en-US" sz="2400" i="1" dirty="0">
                <a:solidFill>
                  <a:srgbClr val="0070C0"/>
                </a:solidFill>
                <a:latin typeface="Courier New" panose="02070309020205020404" pitchFamily="49" charset="0"/>
              </a:rPr>
              <a:t>frying, boiling, baking</a:t>
            </a: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|____ dining  </a:t>
            </a:r>
            <a:r>
              <a:rPr lang="en-GB" altLang="en-US" sz="2400" i="1" dirty="0">
                <a:solidFill>
                  <a:srgbClr val="0070C0"/>
                </a:solidFill>
                <a:latin typeface="Courier New" panose="02070309020205020404" pitchFamily="49" charset="0"/>
              </a:rPr>
              <a:t>pouring, eating, drinking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Abstraction and Cuts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CC6-8992-4A5D-A4AD-D594241D1747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24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93512" y="1571239"/>
            <a:ext cx="7665156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After producing detailed taxonomy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‘cut’ to yield abstract view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That is, ignore lower level nodes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e.g. cutting above shape and below dining, plate becomes: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kitchen item/function{</a:t>
            </a:r>
            <a:r>
              <a:rPr lang="en-GB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preparation,dining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}/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This is a term in  Knowledge Representation Grammar (KRG) 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These can be more complex: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e.g. ‘beating in a mixing bowl’  becomes: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	kitchen job(preparation) </a:t>
            </a:r>
            <a:r>
              <a:rPr lang="en-GB" altLang="en-US" sz="2400" i="1" dirty="0">
                <a:solidFill>
                  <a:srgbClr val="0070C0"/>
                </a:solidFill>
                <a:latin typeface="Courier New" panose="02070309020205020404" pitchFamily="49" charset="0"/>
              </a:rPr>
              <a:t>using a</a:t>
            </a:r>
            <a:br>
              <a:rPr lang="en-GB" altLang="en-US" sz="2400" i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70C0"/>
                </a:solidFill>
                <a:latin typeface="Courier New" panose="02070309020205020404" pitchFamily="49" charset="0"/>
              </a:rPr>
              <a:t>			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kitchen item/function{preparation}/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Entity Relationship Techniques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1687757"/>
            <a:ext cx="772014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Focus on objects, actions and their relationships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Similar to OO analysis, but …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includes non-computer entities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emphasises domain understanding not implementation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Running example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‘Vera's Veggies’ – a market gardening firm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owner/manager: Vera Bradshaw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employees: Sam </a:t>
            </a:r>
            <a:r>
              <a:rPr lang="en-GB" altLang="en-US" sz="2400" dirty="0" err="1">
                <a:solidFill>
                  <a:srgbClr val="0070C0"/>
                </a:solidFill>
              </a:rPr>
              <a:t>Gummage</a:t>
            </a:r>
            <a:r>
              <a:rPr lang="en-GB" altLang="en-US" sz="2400" dirty="0">
                <a:solidFill>
                  <a:srgbClr val="0070C0"/>
                </a:solidFill>
              </a:rPr>
              <a:t> and Tony </a:t>
            </a:r>
            <a:r>
              <a:rPr lang="en-GB" altLang="en-US" sz="2400" dirty="0" err="1">
                <a:solidFill>
                  <a:srgbClr val="0070C0"/>
                </a:solidFill>
              </a:rPr>
              <a:t>Peagreen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various tools including a tractor `Fergie‘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two fields and a glasshouse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new computer controlled irrigation system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Objects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61703" y="1789612"/>
            <a:ext cx="8582297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Start with list of objects and classify them: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Concrete objects: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simple things: spade, plough, glasshouse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Actors: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i="1" dirty="0">
                <a:solidFill>
                  <a:srgbClr val="0070C0"/>
                </a:solidFill>
              </a:rPr>
              <a:t>human actors</a:t>
            </a:r>
            <a:r>
              <a:rPr lang="en-GB" altLang="en-US" sz="2400" dirty="0">
                <a:solidFill>
                  <a:srgbClr val="0070C0"/>
                </a:solidFill>
              </a:rPr>
              <a:t>:  Vera, Sam, Tony, the customers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what about the irrigation controller?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Composite objects: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i="1" dirty="0">
                <a:solidFill>
                  <a:srgbClr val="0070C0"/>
                </a:solidFill>
              </a:rPr>
              <a:t>sets</a:t>
            </a:r>
            <a:r>
              <a:rPr lang="en-GB" altLang="en-US" sz="2400" dirty="0">
                <a:solidFill>
                  <a:srgbClr val="0070C0"/>
                </a:solidFill>
              </a:rPr>
              <a:t>:  the team = Vera, Sam, Tony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i="1" dirty="0">
                <a:solidFill>
                  <a:srgbClr val="0070C0"/>
                </a:solidFill>
              </a:rPr>
              <a:t>tuples</a:t>
            </a:r>
            <a:r>
              <a:rPr lang="en-GB" altLang="en-US" sz="2400" dirty="0">
                <a:solidFill>
                  <a:srgbClr val="0070C0"/>
                </a:solidFill>
              </a:rPr>
              <a:t>:  tractor may be &lt; Fergie, plough &gt;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Attributes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27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39387" y="1571240"/>
            <a:ext cx="70004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To the objects add attributes:</a:t>
            </a:r>
          </a:p>
          <a:p>
            <a:pPr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buFontTx/>
              <a:buChar char=" "/>
              <a:tabLst>
                <a:tab pos="1144588" algn="l"/>
                <a:tab pos="1716088" algn="l"/>
                <a:tab pos="2289175" algn="l"/>
              </a:tabLst>
            </a:pPr>
            <a:r>
              <a:rPr lang="en-GB" altLang="en-US" sz="2400" b="1" dirty="0">
                <a:solidFill>
                  <a:srgbClr val="0070C0"/>
                </a:solidFill>
              </a:rPr>
              <a:t>Object</a:t>
            </a:r>
            <a:r>
              <a:rPr lang="en-GB" altLang="en-US" sz="2400" dirty="0">
                <a:solidFill>
                  <a:srgbClr val="0070C0"/>
                </a:solidFill>
              </a:rPr>
              <a:t> Pump3 </a:t>
            </a:r>
            <a:r>
              <a:rPr lang="en-GB" altLang="en-US" sz="2400" b="1" dirty="0">
                <a:solidFill>
                  <a:srgbClr val="0070C0"/>
                </a:solidFill>
              </a:rPr>
              <a:t>simple</a:t>
            </a:r>
            <a:r>
              <a:rPr lang="en-GB" altLang="en-US" sz="2400" dirty="0">
                <a:solidFill>
                  <a:srgbClr val="0070C0"/>
                </a:solidFill>
              </a:rPr>
              <a:t> – irrigation pump</a:t>
            </a:r>
          </a:p>
          <a:p>
            <a:pPr lvl="1"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	</a:t>
            </a:r>
            <a:r>
              <a:rPr lang="en-GB" altLang="en-US" sz="2400" b="1" dirty="0">
                <a:solidFill>
                  <a:srgbClr val="0070C0"/>
                </a:solidFill>
              </a:rPr>
              <a:t>Attributes</a:t>
            </a:r>
            <a:r>
              <a:rPr lang="en-GB" altLang="en-US" sz="2400" dirty="0">
                <a:solidFill>
                  <a:srgbClr val="0070C0"/>
                </a:solidFill>
              </a:rPr>
              <a:t>:</a:t>
            </a:r>
          </a:p>
          <a:p>
            <a:pPr lvl="1"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		status: on/off/faulty</a:t>
            </a:r>
          </a:p>
          <a:p>
            <a:pPr lvl="1"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		capacity: 100 litres/minute</a:t>
            </a:r>
          </a:p>
          <a:p>
            <a:pPr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  <a:tabLst>
                <a:tab pos="1144588" algn="l"/>
                <a:tab pos="1716088" algn="l"/>
                <a:tab pos="228917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N.B. need not be computationally complete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Actions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28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5800" y="1687757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List actions and associate with each: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agent  –  who performs the actions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patient  –  which is changed by the action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instrument  –  used to perform action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examples: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Sam (</a:t>
            </a:r>
            <a:r>
              <a:rPr lang="en-GB" altLang="en-US" sz="2400" i="1" dirty="0">
                <a:solidFill>
                  <a:srgbClr val="0070C0"/>
                </a:solidFill>
              </a:rPr>
              <a:t>agent</a:t>
            </a:r>
            <a:r>
              <a:rPr lang="en-GB" altLang="en-US" sz="2400" dirty="0">
                <a:solidFill>
                  <a:srgbClr val="0070C0"/>
                </a:solidFill>
              </a:rPr>
              <a:t>) planted (</a:t>
            </a:r>
            <a:r>
              <a:rPr lang="en-GB" altLang="en-US" sz="2400" i="1" dirty="0">
                <a:solidFill>
                  <a:srgbClr val="0070C0"/>
                </a:solidFill>
              </a:rPr>
              <a:t>action</a:t>
            </a:r>
            <a:r>
              <a:rPr lang="en-GB" altLang="en-US" sz="2400" dirty="0">
                <a:solidFill>
                  <a:srgbClr val="0070C0"/>
                </a:solidFill>
              </a:rPr>
              <a:t>) the leeks (</a:t>
            </a:r>
            <a:r>
              <a:rPr lang="en-GB" altLang="en-US" sz="2400" i="1" dirty="0">
                <a:solidFill>
                  <a:srgbClr val="0070C0"/>
                </a:solidFill>
              </a:rPr>
              <a:t>patient</a:t>
            </a:r>
            <a:r>
              <a:rPr lang="en-GB" altLang="en-US" sz="2400" dirty="0">
                <a:solidFill>
                  <a:srgbClr val="0070C0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Tony dug the field </a:t>
            </a:r>
            <a:r>
              <a:rPr lang="en-GB" altLang="en-US" sz="2400" i="1" dirty="0">
                <a:solidFill>
                  <a:srgbClr val="0070C0"/>
                </a:solidFill>
              </a:rPr>
              <a:t>with</a:t>
            </a:r>
            <a:r>
              <a:rPr lang="en-GB" altLang="en-US" sz="2400" dirty="0">
                <a:solidFill>
                  <a:srgbClr val="0070C0"/>
                </a:solidFill>
              </a:rPr>
              <a:t> the spade (</a:t>
            </a:r>
            <a:r>
              <a:rPr lang="en-GB" altLang="en-US" sz="2400" i="1" dirty="0">
                <a:solidFill>
                  <a:srgbClr val="0070C0"/>
                </a:solidFill>
              </a:rPr>
              <a:t>instrument</a:t>
            </a:r>
            <a:r>
              <a:rPr lang="en-GB" altLang="en-US" sz="2400" dirty="0">
                <a:solidFill>
                  <a:srgbClr val="0070C0"/>
                </a:solidFill>
              </a:rPr>
              <a:t>)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Actions-continued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29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74766" y="1397726"/>
            <a:ext cx="75786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implicit agents – read behind the words</a:t>
            </a: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`the field was ploughed' – </a:t>
            </a:r>
            <a:r>
              <a:rPr lang="en-GB" altLang="en-US" sz="2400" i="1" dirty="0">
                <a:solidFill>
                  <a:srgbClr val="0070C0"/>
                </a:solidFill>
              </a:rPr>
              <a:t>by whom?</a:t>
            </a:r>
          </a:p>
          <a:p>
            <a:pPr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indirect agency – the real agent?</a:t>
            </a: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`</a:t>
            </a:r>
            <a:r>
              <a:rPr lang="en-GB" altLang="en-US" sz="2400" i="1" dirty="0">
                <a:solidFill>
                  <a:srgbClr val="0070C0"/>
                </a:solidFill>
              </a:rPr>
              <a:t>Vera</a:t>
            </a:r>
            <a:r>
              <a:rPr lang="en-GB" altLang="en-US" sz="2400" dirty="0">
                <a:solidFill>
                  <a:srgbClr val="0070C0"/>
                </a:solidFill>
              </a:rPr>
              <a:t> programmed the </a:t>
            </a:r>
            <a:r>
              <a:rPr lang="en-GB" altLang="en-US" sz="2400" i="1" dirty="0">
                <a:solidFill>
                  <a:srgbClr val="0070C0"/>
                </a:solidFill>
              </a:rPr>
              <a:t>controller</a:t>
            </a:r>
            <a:r>
              <a:rPr lang="en-GB" altLang="en-US" sz="2400" dirty="0">
                <a:solidFill>
                  <a:srgbClr val="0070C0"/>
                </a:solidFill>
              </a:rPr>
              <a:t> to irrigate the field'</a:t>
            </a:r>
          </a:p>
          <a:p>
            <a:pPr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messages – a special sort of action</a:t>
            </a: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`Vera </a:t>
            </a:r>
            <a:r>
              <a:rPr lang="en-GB" altLang="en-US" sz="2400" i="1" dirty="0">
                <a:solidFill>
                  <a:srgbClr val="0070C0"/>
                </a:solidFill>
              </a:rPr>
              <a:t>told</a:t>
            </a:r>
            <a:r>
              <a:rPr lang="en-GB" altLang="en-US" sz="2400" dirty="0">
                <a:solidFill>
                  <a:srgbClr val="0070C0"/>
                </a:solidFill>
              </a:rPr>
              <a:t> Sam to ... '</a:t>
            </a:r>
          </a:p>
          <a:p>
            <a:pPr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 err="1">
                <a:solidFill>
                  <a:srgbClr val="0070C0"/>
                </a:solidFill>
              </a:rPr>
              <a:t>rôles</a:t>
            </a:r>
            <a:r>
              <a:rPr lang="en-GB" altLang="en-US" sz="2400" dirty="0">
                <a:solidFill>
                  <a:srgbClr val="0070C0"/>
                </a:solidFill>
              </a:rPr>
              <a:t> – an agent acts in several </a:t>
            </a:r>
            <a:r>
              <a:rPr lang="en-GB" altLang="en-US" sz="2400" dirty="0" err="1">
                <a:solidFill>
                  <a:srgbClr val="0070C0"/>
                </a:solidFill>
              </a:rPr>
              <a:t>rôles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Vera as </a:t>
            </a:r>
            <a:r>
              <a:rPr lang="en-GB" altLang="en-US" sz="2400" i="1" dirty="0">
                <a:solidFill>
                  <a:srgbClr val="0070C0"/>
                </a:solidFill>
              </a:rPr>
              <a:t>worker</a:t>
            </a:r>
            <a:r>
              <a:rPr lang="en-GB" altLang="en-US" sz="2400" dirty="0">
                <a:solidFill>
                  <a:srgbClr val="0070C0"/>
                </a:solidFill>
              </a:rPr>
              <a:t> or as </a:t>
            </a:r>
            <a:r>
              <a:rPr lang="en-GB" altLang="en-US" sz="2400" i="1" dirty="0">
                <a:solidFill>
                  <a:srgbClr val="0070C0"/>
                </a:solidFill>
              </a:rPr>
              <a:t>manager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Task Analysis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30630" y="1466367"/>
            <a:ext cx="82296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403614" y="252360"/>
            <a:ext cx="1336294" cy="1889943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10A1-5651-452C-B748-18746302A950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878" y="1719120"/>
            <a:ext cx="3261810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Methods to </a:t>
            </a:r>
            <a:r>
              <a:rPr lang="en-US" altLang="en-US" sz="2400" dirty="0" err="1">
                <a:solidFill>
                  <a:srgbClr val="0070C0"/>
                </a:solidFill>
              </a:rPr>
              <a:t>analyse</a:t>
            </a:r>
            <a:r>
              <a:rPr lang="en-US" altLang="en-US" sz="2400" dirty="0">
                <a:solidFill>
                  <a:srgbClr val="0070C0"/>
                </a:solidFill>
              </a:rPr>
              <a:t> people's jobs</a:t>
            </a:r>
            <a:r>
              <a:rPr lang="en-US" altLang="en-US" sz="2400" dirty="0" smtClean="0">
                <a:solidFill>
                  <a:srgbClr val="0070C0"/>
                </a:solidFill>
              </a:rPr>
              <a:t>:  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what people do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what things they work with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what they must know</a:t>
            </a:r>
          </a:p>
          <a:p>
            <a:pPr lvl="1">
              <a:spcBef>
                <a:spcPct val="50000"/>
              </a:spcBef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ECT554 Task Analysis Board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5997" y="-4701834"/>
            <a:ext cx="4925585" cy="39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T554 Task Analysis Board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88" y="1634492"/>
            <a:ext cx="3953148" cy="46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Example : Objects and Actions 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5239" y="1506240"/>
            <a:ext cx="8455361" cy="426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 Sam human actor</a:t>
            </a:r>
          </a:p>
          <a:p>
            <a:r>
              <a:rPr lang="en-US" dirty="0"/>
              <a:t>	Actions:</a:t>
            </a:r>
          </a:p>
          <a:p>
            <a:r>
              <a:rPr lang="en-US" dirty="0"/>
              <a:t>		S1: drive tractor</a:t>
            </a:r>
          </a:p>
          <a:p>
            <a:r>
              <a:rPr lang="en-US" dirty="0"/>
              <a:t>		S2: dig the carrots</a:t>
            </a:r>
          </a:p>
          <a:p>
            <a:endParaRPr lang="en-US" dirty="0"/>
          </a:p>
          <a:p>
            <a:r>
              <a:rPr lang="en-US" dirty="0"/>
              <a:t>Object Vera human actor</a:t>
            </a:r>
            <a:br>
              <a:rPr lang="en-US" dirty="0"/>
            </a:br>
            <a:r>
              <a:rPr lang="en-US" dirty="0"/>
              <a:t>			– the proprietor</a:t>
            </a:r>
          </a:p>
          <a:p>
            <a:r>
              <a:rPr lang="en-US" dirty="0"/>
              <a:t>	Actions: as worker</a:t>
            </a:r>
          </a:p>
          <a:p>
            <a:r>
              <a:rPr lang="en-US" dirty="0"/>
              <a:t>		V1: plant marrow seed</a:t>
            </a:r>
          </a:p>
          <a:p>
            <a:r>
              <a:rPr lang="en-US" dirty="0"/>
              <a:t>		V2: program irrigation controller</a:t>
            </a:r>
          </a:p>
          <a:p>
            <a:r>
              <a:rPr lang="en-US" dirty="0"/>
              <a:t>	Actions: as manager</a:t>
            </a:r>
          </a:p>
          <a:p>
            <a:r>
              <a:rPr lang="en-US" dirty="0"/>
              <a:t>		V3: tell Sam to dig the carrots</a:t>
            </a:r>
          </a:p>
          <a:p>
            <a:endParaRPr lang="en-US" dirty="0"/>
          </a:p>
          <a:p>
            <a:r>
              <a:rPr lang="en-US" dirty="0"/>
              <a:t>Object the men composite</a:t>
            </a:r>
          </a:p>
          <a:p>
            <a:r>
              <a:rPr lang="en-US" dirty="0"/>
              <a:t>	Comprises: Sam, </a:t>
            </a:r>
            <a:r>
              <a:rPr lang="en-US" dirty="0" err="1" smtClean="0"/>
              <a:t>Tonyion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42264" y="1802674"/>
            <a:ext cx="410173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b="1" dirty="0"/>
              <a:t>Object</a:t>
            </a:r>
            <a:r>
              <a:rPr lang="en-GB" altLang="en-US" dirty="0"/>
              <a:t> glasshouse </a:t>
            </a:r>
            <a:r>
              <a:rPr lang="en-GB" altLang="en-US" b="1" dirty="0"/>
              <a:t>simple</a:t>
            </a:r>
            <a:endParaRPr lang="en-GB" altLang="en-US" dirty="0"/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</a:t>
            </a:r>
            <a:r>
              <a:rPr lang="en-GB" altLang="en-US" b="1" dirty="0"/>
              <a:t>Attribute</a:t>
            </a:r>
            <a:r>
              <a:rPr lang="en-GB" altLang="en-US" dirty="0"/>
              <a:t>: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	humidity: 0-100%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endParaRPr lang="en-GB" altLang="en-US" b="1" dirty="0"/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b="1" dirty="0"/>
              <a:t>Object</a:t>
            </a:r>
            <a:r>
              <a:rPr lang="en-GB" altLang="en-US" dirty="0"/>
              <a:t> Irrigation Controller</a:t>
            </a:r>
            <a:br>
              <a:rPr lang="en-GB" altLang="en-US" dirty="0"/>
            </a:br>
            <a:r>
              <a:rPr lang="en-GB" altLang="en-US" dirty="0"/>
              <a:t>			</a:t>
            </a:r>
            <a:r>
              <a:rPr lang="en-GB" altLang="en-US" b="1" dirty="0"/>
              <a:t>non-human actor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</a:t>
            </a:r>
            <a:r>
              <a:rPr lang="en-GB" altLang="en-US" b="1" dirty="0"/>
              <a:t>Actions</a:t>
            </a:r>
            <a:r>
              <a:rPr lang="en-GB" altLang="en-US" dirty="0"/>
              <a:t>: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	IC1: turn on Pump1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	IC2: turn on Pump2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	IC3: turn on Pump3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endParaRPr lang="en-GB" altLang="en-US" b="1" dirty="0"/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b="1" dirty="0"/>
              <a:t>Object</a:t>
            </a:r>
            <a:r>
              <a:rPr lang="en-GB" altLang="en-US" dirty="0"/>
              <a:t> Marrow </a:t>
            </a:r>
            <a:r>
              <a:rPr lang="en-GB" altLang="en-US" b="1" dirty="0"/>
              <a:t>simple</a:t>
            </a:r>
            <a:endParaRPr lang="en-GB" altLang="en-US" dirty="0"/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</a:t>
            </a:r>
            <a:r>
              <a:rPr lang="en-GB" altLang="en-US" b="1" dirty="0"/>
              <a:t>Actions</a:t>
            </a:r>
            <a:r>
              <a:rPr lang="en-GB" altLang="en-US" dirty="0"/>
              <a:t>: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	M1: germinate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r>
              <a:rPr lang="en-GB" altLang="en-US" dirty="0"/>
              <a:t>		M2: grow</a:t>
            </a:r>
          </a:p>
          <a:p>
            <a:pPr>
              <a:lnSpc>
                <a:spcPct val="90000"/>
              </a:lnSpc>
              <a:tabLst>
                <a:tab pos="195263" algn="l"/>
                <a:tab pos="376238" algn="l"/>
                <a:tab pos="3238500" algn="r"/>
                <a:tab pos="3614738" algn="r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366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Events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31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41868" y="1223159"/>
            <a:ext cx="6181661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… when something happens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performance of 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	‘Sam dug the carrots’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spontaneous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	‘the marrow seed germinated’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	‘the humidity drops below 25%’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timed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		‘at midnight the controller turns on’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7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Events and Relations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32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67253" y="4927188"/>
            <a:ext cx="6181661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  <a:tabLst>
                <a:tab pos="1995488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394" y="1342498"/>
            <a:ext cx="3333206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b="1" dirty="0"/>
              <a:t>Events</a:t>
            </a:r>
            <a:r>
              <a:rPr lang="en-GB" altLang="en-US" dirty="0"/>
              <a:t>: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Ev1: humidity drops below 25%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Ev2: midnight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endParaRPr lang="en-GB" altLang="en-US" dirty="0"/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b="1" dirty="0"/>
              <a:t>Relations</a:t>
            </a:r>
            <a:r>
              <a:rPr lang="en-GB" altLang="en-US" dirty="0"/>
              <a:t>: object-object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location ( Pump3, glasshouse )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location ( Pump1, Parker’s Patch )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endParaRPr lang="en-GB" altLang="en-US" dirty="0"/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b="1" dirty="0"/>
              <a:t>Relations</a:t>
            </a:r>
            <a:r>
              <a:rPr lang="en-GB" altLang="en-US" dirty="0"/>
              <a:t>: action-object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patient ( V3, Sam )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	–	</a:t>
            </a:r>
            <a:r>
              <a:rPr lang="en-GB" altLang="en-US" sz="1600" dirty="0"/>
              <a:t>Vera tells </a:t>
            </a:r>
            <a:r>
              <a:rPr lang="en-GB" altLang="en-US" sz="1600" i="1" dirty="0"/>
              <a:t>Sam</a:t>
            </a:r>
            <a:r>
              <a:rPr lang="en-GB" altLang="en-US" sz="1600" dirty="0"/>
              <a:t> to dig</a:t>
            </a:r>
            <a:endParaRPr lang="en-GB" altLang="en-US" dirty="0"/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patient ( S2, the carrots )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	–	</a:t>
            </a:r>
            <a:r>
              <a:rPr lang="en-GB" altLang="en-US" sz="1600" dirty="0"/>
              <a:t>Sam digs the </a:t>
            </a:r>
            <a:r>
              <a:rPr lang="en-GB" altLang="en-US" sz="1600" i="1" dirty="0"/>
              <a:t>carrots</a:t>
            </a:r>
            <a:r>
              <a:rPr lang="en-GB" altLang="en-US" sz="1600" dirty="0"/>
              <a:t> ...</a:t>
            </a:r>
            <a:endParaRPr lang="en-GB" altLang="en-US" dirty="0"/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instrument ( S2, spade )</a:t>
            </a:r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dirty="0"/>
              <a:t>		–	</a:t>
            </a:r>
            <a:r>
              <a:rPr lang="en-GB" altLang="en-US" sz="1600" dirty="0"/>
              <a:t>... </a:t>
            </a:r>
            <a:r>
              <a:rPr lang="en-GB" altLang="en-US" sz="1600" i="1" dirty="0"/>
              <a:t>with</a:t>
            </a:r>
            <a:r>
              <a:rPr lang="en-GB" altLang="en-US" sz="1600" dirty="0"/>
              <a:t> the spade</a:t>
            </a:r>
            <a:endParaRPr lang="en-GB" altLang="en-US" dirty="0"/>
          </a:p>
          <a:p>
            <a:pPr>
              <a:lnSpc>
                <a:spcPct val="90000"/>
              </a:lnSpc>
              <a:tabLst>
                <a:tab pos="195263" algn="l"/>
                <a:tab pos="474663" algn="l"/>
                <a:tab pos="768350" algn="l"/>
                <a:tab pos="3614738" algn="r"/>
              </a:tabLst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1382286"/>
            <a:ext cx="5105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sz="2000" b="1" dirty="0"/>
              <a:t>Relations</a:t>
            </a:r>
            <a:r>
              <a:rPr lang="en-GB" altLang="en-US" sz="2000" dirty="0"/>
              <a:t>: action-event</a:t>
            </a:r>
          </a:p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endParaRPr lang="en-GB" altLang="en-US" sz="1000" dirty="0"/>
          </a:p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sz="2000" dirty="0"/>
              <a:t>	before ( V1, M1)</a:t>
            </a:r>
            <a:br>
              <a:rPr lang="en-GB" altLang="en-US" sz="2000" dirty="0"/>
            </a:br>
            <a:r>
              <a:rPr lang="en-GB" altLang="en-US" sz="2000" dirty="0"/>
              <a:t>		–	</a:t>
            </a:r>
            <a:r>
              <a:rPr lang="en-GB" altLang="en-US" dirty="0"/>
              <a:t>the marrow must be sown</a:t>
            </a:r>
            <a:br>
              <a:rPr lang="en-GB" altLang="en-US" dirty="0"/>
            </a:br>
            <a:r>
              <a:rPr lang="en-GB" altLang="en-US" dirty="0"/>
              <a:t>			</a:t>
            </a:r>
            <a:r>
              <a:rPr lang="en-GB" altLang="en-US" i="1" dirty="0"/>
              <a:t>before</a:t>
            </a:r>
            <a:r>
              <a:rPr lang="en-GB" altLang="en-US" dirty="0"/>
              <a:t> it can germinate</a:t>
            </a:r>
          </a:p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endParaRPr lang="en-GB" altLang="en-US" sz="1000" dirty="0"/>
          </a:p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sz="2000" dirty="0"/>
              <a:t>	triggers ( Ev1, IC3 )</a:t>
            </a:r>
            <a:br>
              <a:rPr lang="en-GB" altLang="en-US" sz="2000" dirty="0"/>
            </a:br>
            <a:r>
              <a:rPr lang="en-GB" altLang="en-US" sz="2000" dirty="0"/>
              <a:t>		–	</a:t>
            </a:r>
            <a:r>
              <a:rPr lang="en-GB" altLang="en-US" i="1" dirty="0"/>
              <a:t>when</a:t>
            </a:r>
            <a:r>
              <a:rPr lang="en-GB" altLang="en-US" dirty="0"/>
              <a:t> humidity drops</a:t>
            </a:r>
            <a:br>
              <a:rPr lang="en-GB" altLang="en-US" dirty="0"/>
            </a:br>
            <a:r>
              <a:rPr lang="en-GB" altLang="en-US" dirty="0"/>
              <a:t>			below 25%,  the controller</a:t>
            </a:r>
            <a:br>
              <a:rPr lang="en-GB" altLang="en-US" dirty="0"/>
            </a:br>
            <a:r>
              <a:rPr lang="en-GB" altLang="en-US" dirty="0"/>
              <a:t>			turns on pump 3</a:t>
            </a:r>
          </a:p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endParaRPr lang="en-GB" altLang="en-US" sz="1000" dirty="0"/>
          </a:p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sz="2000" dirty="0"/>
              <a:t>	causes ( V2, IC1 )</a:t>
            </a:r>
          </a:p>
          <a:p>
            <a:pPr>
              <a:tabLst>
                <a:tab pos="195263" algn="l"/>
                <a:tab pos="474663" algn="l"/>
                <a:tab pos="768350" algn="l"/>
                <a:tab pos="3614738" algn="r"/>
              </a:tabLst>
            </a:pPr>
            <a:r>
              <a:rPr lang="en-GB" altLang="en-US" sz="2000" dirty="0"/>
              <a:t>		–	</a:t>
            </a:r>
            <a:r>
              <a:rPr lang="en-GB" altLang="en-US" dirty="0"/>
              <a:t>the controller turns on the</a:t>
            </a:r>
            <a:br>
              <a:rPr lang="en-GB" altLang="en-US" dirty="0"/>
            </a:br>
            <a:r>
              <a:rPr lang="en-GB" altLang="en-US" dirty="0"/>
              <a:t>			pump </a:t>
            </a:r>
            <a:r>
              <a:rPr lang="en-GB" altLang="en-US" i="1" dirty="0"/>
              <a:t>because</a:t>
            </a:r>
            <a:r>
              <a:rPr lang="en-GB" altLang="en-US" dirty="0"/>
              <a:t> Vera</a:t>
            </a:r>
            <a:br>
              <a:rPr lang="en-GB" altLang="en-US" dirty="0"/>
            </a:br>
            <a:r>
              <a:rPr lang="en-GB" altLang="en-US" dirty="0"/>
              <a:t>			programmed it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Sources of Information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69818" y="1894113"/>
            <a:ext cx="70016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Documentation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N.B. manuals say what is </a:t>
            </a:r>
            <a:r>
              <a:rPr lang="en-GB" altLang="en-US" sz="2400" i="1" dirty="0">
                <a:solidFill>
                  <a:srgbClr val="0070C0"/>
                </a:solidFill>
              </a:rPr>
              <a:t>supposed</a:t>
            </a:r>
            <a:r>
              <a:rPr lang="en-GB" altLang="en-US" sz="2400" dirty="0">
                <a:solidFill>
                  <a:srgbClr val="0070C0"/>
                </a:solidFill>
              </a:rPr>
              <a:t> to happen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but, good for key words and prompting interviews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Observation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formal/informal, laboratory/field (see Chapter 9)</a:t>
            </a:r>
          </a:p>
          <a:p>
            <a:pPr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Interviews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the expert: manager or worker? (ask both!)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Early Analysis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34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39387" y="1907177"/>
            <a:ext cx="870461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Extraction from transcripts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list nouns (objects) and verbs (actions)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beware technical language and context: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`the rain poured’  vs.  `I poured the tea’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Sorting and classifying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grouping or arranging words on cards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ranking objects/actions for task relevance (see </a:t>
            </a:r>
            <a:r>
              <a:rPr lang="en-GB" altLang="en-US" sz="2400" dirty="0" err="1">
                <a:solidFill>
                  <a:srgbClr val="0070C0"/>
                </a:solidFill>
              </a:rPr>
              <a:t>ch.</a:t>
            </a:r>
            <a:r>
              <a:rPr lang="en-GB" altLang="en-US" sz="2400" dirty="0">
                <a:solidFill>
                  <a:srgbClr val="0070C0"/>
                </a:solidFill>
              </a:rPr>
              <a:t> 9)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use commercial outliner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Iterative process: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		data sources  </a:t>
            </a:r>
            <a:r>
              <a:rPr lang="en-GB" altLang="en-US" sz="2400" dirty="0">
                <a:solidFill>
                  <a:srgbClr val="0070C0"/>
                </a:solidFill>
                <a:sym typeface="Monotype Sorts" charset="2"/>
              </a:rPr>
              <a:t></a:t>
            </a:r>
            <a:r>
              <a:rPr lang="en-GB" altLang="en-US" sz="2400" dirty="0">
                <a:solidFill>
                  <a:srgbClr val="0070C0"/>
                </a:solidFill>
              </a:rPr>
              <a:t>  analysis</a:t>
            </a:r>
          </a:p>
          <a:p>
            <a:pPr lvl="1">
              <a:lnSpc>
                <a:spcPct val="90000"/>
              </a:lnSpc>
              <a:buFontTx/>
              <a:buChar char="…"/>
            </a:pPr>
            <a:r>
              <a:rPr lang="en-GB" altLang="en-US" sz="2400" dirty="0">
                <a:solidFill>
                  <a:srgbClr val="0070C0"/>
                </a:solidFill>
              </a:rPr>
              <a:t>but costly, so use cheap sources where available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Uses : Requirements and Design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35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95081" y="1288517"/>
            <a:ext cx="7305769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Requirements capture and systems design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lifts focus from system to use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suggests candidates for automation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uncovers user's conceptual model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Detailed interface design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taxonomies suggest menu layout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object/action lists suggest interface objects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task frequency guides default choices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existing task sequences guide dialogue design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NOTE. task analysis is never complete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rigid task based design </a:t>
            </a:r>
            <a:r>
              <a:rPr lang="en-GB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</a:t>
            </a:r>
            <a:r>
              <a:rPr lang="en-GB" altLang="en-US" sz="2400" dirty="0">
                <a:solidFill>
                  <a:srgbClr val="0070C0"/>
                </a:solidFill>
              </a:rPr>
              <a:t> inflexible system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jayashree@pes.edu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9845897074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280220" y="349466"/>
            <a:ext cx="11552032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Jayashree</a:t>
            </a:r>
            <a:r>
              <a:rPr lang="en-US" sz="2400" b="1" dirty="0" smtClean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384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CSE,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A9E2-A562-4112-9868-AC3EEE0E05CB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An Example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83128" y="1230786"/>
            <a:ext cx="82296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95687" y="5747599"/>
            <a:ext cx="786146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Verdana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03614" y="252360"/>
            <a:ext cx="1336294" cy="1889943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1CC-E11F-4DEC-823E-FC94A2CB7B3F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46909" y="1354933"/>
            <a:ext cx="789709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in order to clean the house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get the vacuum cleaner out</a:t>
            </a:r>
            <a:r>
              <a:rPr lang="en-GB" altLang="en-US" dirty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en-GB" altLang="en-US" dirty="0">
                <a:solidFill>
                  <a:srgbClr val="0070C0"/>
                </a:solidFill>
              </a:rPr>
              <a:t>fix </a:t>
            </a:r>
            <a:r>
              <a:rPr lang="en-US" altLang="en-US" dirty="0">
                <a:solidFill>
                  <a:srgbClr val="0070C0"/>
                </a:solidFill>
              </a:rPr>
              <a:t>the appropriate attachments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clean the rooms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when the dust bag gets full, empty it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put the vacuum cleaner and tools away</a:t>
            </a:r>
          </a:p>
          <a:p>
            <a:pPr lvl="2"/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0070C0"/>
                </a:solidFill>
              </a:rPr>
              <a:t>must know about: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vacuum cleaners, their attachments,</a:t>
            </a:r>
            <a:r>
              <a:rPr lang="en-GB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dust bags,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cupboards, rooms etc.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227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Approaches to Task Analysis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2C1-11EA-4879-8143-51B94FB27B3A}" type="datetime1">
              <a:rPr lang="en-IN" smtClean="0"/>
              <a:t>31-08-2020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2775" y="1799640"/>
            <a:ext cx="514325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 defTabSz="663575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</a:rPr>
              <a:t>Task decomposition</a:t>
            </a:r>
          </a:p>
          <a:p>
            <a:pPr marL="858838" lvl="1" indent="-384175" defTabSz="663575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splitting task into (ordered) subtasks</a:t>
            </a:r>
          </a:p>
          <a:p>
            <a:pPr marL="284163" indent="-284163" defTabSz="663575">
              <a:lnSpc>
                <a:spcPct val="90000"/>
              </a:lnSpc>
            </a:pPr>
            <a:endParaRPr lang="en-US" altLang="en-US" sz="1000" dirty="0">
              <a:solidFill>
                <a:srgbClr val="0070C0"/>
              </a:solidFill>
            </a:endParaRPr>
          </a:p>
          <a:p>
            <a:pPr marL="284163" indent="-284163" defTabSz="663575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Knowledge based techniques</a:t>
            </a:r>
          </a:p>
          <a:p>
            <a:pPr marL="858838" lvl="1" indent="-384175" defTabSz="663575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what the user knows about the task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and how it is </a:t>
            </a:r>
            <a:r>
              <a:rPr lang="en-US" altLang="en-US" dirty="0" err="1">
                <a:solidFill>
                  <a:srgbClr val="0070C0"/>
                </a:solidFill>
              </a:rPr>
              <a:t>organised</a:t>
            </a:r>
            <a:endParaRPr lang="en-US" altLang="en-US" dirty="0">
              <a:solidFill>
                <a:srgbClr val="0070C0"/>
              </a:solidFill>
            </a:endParaRPr>
          </a:p>
          <a:p>
            <a:pPr marL="284163" indent="-284163" defTabSz="663575">
              <a:lnSpc>
                <a:spcPct val="90000"/>
              </a:lnSpc>
            </a:pPr>
            <a:endParaRPr lang="en-US" altLang="en-US" sz="1000" dirty="0">
              <a:solidFill>
                <a:srgbClr val="0070C0"/>
              </a:solidFill>
            </a:endParaRPr>
          </a:p>
          <a:p>
            <a:pPr marL="284163" indent="-284163" defTabSz="663575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Entity/object  based analysis</a:t>
            </a:r>
          </a:p>
          <a:p>
            <a:pPr marL="858838" lvl="1" indent="-384175" defTabSz="663575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relationships between objects, actions and the people who perform them</a:t>
            </a:r>
          </a:p>
          <a:p>
            <a:pPr marL="284163" indent="-284163" defTabSz="663575">
              <a:lnSpc>
                <a:spcPct val="90000"/>
              </a:lnSpc>
            </a:pPr>
            <a:endParaRPr lang="en-GB" altLang="en-US" sz="2000" dirty="0">
              <a:solidFill>
                <a:srgbClr val="0070C0"/>
              </a:solidFill>
            </a:endParaRPr>
          </a:p>
          <a:p>
            <a:pPr marL="284163" indent="-284163" defTabSz="663575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lots of different notations/techniques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AutoShape 2" descr="Task Analysis Tools: Various Approaches for Analyzing Tasks and Needs"/>
          <p:cNvSpPr>
            <a:spLocks noChangeAspect="1" noChangeArrowheads="1"/>
          </p:cNvSpPr>
          <p:nvPr/>
        </p:nvSpPr>
        <p:spPr bwMode="auto">
          <a:xfrm>
            <a:off x="5374712" y="2560091"/>
            <a:ext cx="1204732" cy="12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Task Analysis Tools: Various Approaches for Analyzing Tasks and Nee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0039" y="-8308307"/>
            <a:ext cx="5876921" cy="54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sk Analysis Tools: Various Approaches for Analyzing Tasks and Nee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55" y="1911084"/>
            <a:ext cx="2670642" cy="256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General Method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337A-5480-424F-A2D6-831A743EE378}" type="datetime1">
              <a:rPr lang="en-IN" smtClean="0"/>
              <a:t>31-08-2020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38200" y="1819528"/>
            <a:ext cx="711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observe</a:t>
            </a:r>
          </a:p>
          <a:p>
            <a:pPr marL="2216150" lvl="4">
              <a:spcBef>
                <a:spcPct val="50000"/>
              </a:spcBef>
            </a:pPr>
            <a:endParaRPr lang="en-GB" altLang="en-US" sz="1600" dirty="0">
              <a:solidFill>
                <a:srgbClr val="0070C0"/>
              </a:solidFill>
            </a:endParaRPr>
          </a:p>
          <a:p>
            <a:pPr marL="292100" indent="-292100">
              <a:spcBef>
                <a:spcPct val="5000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collect </a:t>
            </a:r>
            <a:r>
              <a:rPr lang="en-US" altLang="en-US" sz="2400" dirty="0">
                <a:solidFill>
                  <a:srgbClr val="0070C0"/>
                </a:solidFill>
              </a:rPr>
              <a:t>unstructured lists of words and actions</a:t>
            </a:r>
          </a:p>
          <a:p>
            <a:pPr marL="2216150" lvl="4">
              <a:spcBef>
                <a:spcPct val="50000"/>
              </a:spcBef>
            </a:pPr>
            <a:endParaRPr lang="en-US" altLang="en-US" sz="1600" dirty="0">
              <a:solidFill>
                <a:srgbClr val="0070C0"/>
              </a:solidFill>
            </a:endParaRPr>
          </a:p>
          <a:p>
            <a:pPr marL="292100" indent="-292100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organize</a:t>
            </a:r>
            <a:r>
              <a:rPr lang="en-GB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using notation or diagrams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Differences from other Techniques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142033"/>
            <a:ext cx="8277101" cy="10624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6DB-0BA5-483B-9E35-E729FBDE9A8D}" type="datetime1">
              <a:rPr lang="en-IN" smtClean="0"/>
              <a:t>31-08-2020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33400" y="1682908"/>
            <a:ext cx="74586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2400" b="1" dirty="0">
                <a:solidFill>
                  <a:srgbClr val="0070C0"/>
                </a:solidFill>
              </a:rPr>
              <a:t>Systems analysis	vs.	Task analysis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6350" indent="-6350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2400" dirty="0">
                <a:solidFill>
                  <a:srgbClr val="0070C0"/>
                </a:solidFill>
              </a:rPr>
              <a:t>		system design	-  focus  -	the user</a:t>
            </a:r>
          </a:p>
          <a:p>
            <a:pPr marL="6350" indent="-6350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US" altLang="en-US" sz="2400" dirty="0">
              <a:solidFill>
                <a:srgbClr val="0070C0"/>
              </a:solidFill>
            </a:endParaRPr>
          </a:p>
          <a:p>
            <a:pPr marL="6350" indent="-6350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2400" dirty="0">
                <a:solidFill>
                  <a:srgbClr val="0070C0"/>
                </a:solidFill>
              </a:rPr>
              <a:t>		</a:t>
            </a:r>
            <a:r>
              <a:rPr lang="en-US" altLang="en-US" sz="2400" b="1" dirty="0">
                <a:solidFill>
                  <a:srgbClr val="0070C0"/>
                </a:solidFill>
              </a:rPr>
              <a:t>Cognitive models	vs.	Task analysis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6350" indent="-6350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2400" dirty="0">
                <a:solidFill>
                  <a:srgbClr val="0070C0"/>
                </a:solidFill>
              </a:rPr>
              <a:t>		internal mental state	-  focus  -	 external actions</a:t>
            </a:r>
          </a:p>
          <a:p>
            <a:pPr marL="6350" indent="-6350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2400" dirty="0">
                <a:solidFill>
                  <a:srgbClr val="0070C0"/>
                </a:solidFill>
              </a:rPr>
              <a:t>		practiced `unit' task	-  focus  -	 whole job</a:t>
            </a:r>
          </a:p>
          <a:p>
            <a:pPr marL="6350" indent="-6350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US" altLang="en-US" sz="2400" dirty="0">
              <a:solidFill>
                <a:srgbClr val="0070C0"/>
              </a:solidFill>
            </a:endParaRPr>
          </a:p>
          <a:p>
            <a:pPr marL="6350" indent="-6350" algn="ctr"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Task Decomposition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142033"/>
            <a:ext cx="8277101" cy="10624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A0-FF15-4092-8B13-560EC75887B3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2776" y="1783644"/>
            <a:ext cx="64292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568325"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Aims:</a:t>
            </a:r>
            <a:br>
              <a:rPr lang="en-US" altLang="en-US" sz="28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describe the actions people do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structure them within task subtask</a:t>
            </a:r>
            <a:r>
              <a:rPr lang="en-GB" altLang="en-US" sz="2400" dirty="0">
                <a:solidFill>
                  <a:srgbClr val="0070C0"/>
                </a:solidFill>
              </a:rPr>
              <a:t> h</a:t>
            </a:r>
            <a:r>
              <a:rPr lang="en-US" altLang="en-US" sz="2400" dirty="0" err="1">
                <a:solidFill>
                  <a:srgbClr val="0070C0"/>
                </a:solidFill>
              </a:rPr>
              <a:t>ierarchy</a:t>
            </a:r>
            <a:r>
              <a:rPr lang="en-US" altLang="en-US" sz="2400" dirty="0">
                <a:solidFill>
                  <a:srgbClr val="0070C0"/>
                </a:solidFill>
              </a:rPr>
              <a:t/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describe order of subtasks</a:t>
            </a:r>
          </a:p>
          <a:p>
            <a:pPr marL="568325" indent="-568325">
              <a:buFontTx/>
              <a:buNone/>
            </a:pPr>
            <a:endParaRPr lang="en-US" altLang="en-US" sz="1400" dirty="0">
              <a:solidFill>
                <a:srgbClr val="0070C0"/>
              </a:solidFill>
            </a:endParaRPr>
          </a:p>
          <a:p>
            <a:pPr marL="568325" indent="-568325"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Variants:</a:t>
            </a:r>
            <a:br>
              <a:rPr lang="en-US" altLang="en-US" sz="28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Hierarchical Task Analysis (HTA)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</a:rPr>
              <a:t>most common </a:t>
            </a:r>
            <a:br>
              <a:rPr lang="en-US" altLang="en-US" sz="20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CTT (CNUCE, Pisa)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</a:rPr>
              <a:t>uses LOTOS temporal operators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12775" y="666282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Textual HTA description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142033"/>
            <a:ext cx="8277101" cy="10624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4048-D2C6-4509-8E1A-225F92E901BB}" type="datetime1">
              <a:rPr lang="en-IN" smtClean="0"/>
              <a:t>31-08-2020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38200" y="1555595"/>
            <a:ext cx="7462650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b="1" dirty="0">
                <a:solidFill>
                  <a:srgbClr val="0070C0"/>
                </a:solidFill>
              </a:rPr>
              <a:t>Hierarchy description ...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0. in order to clean the house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1. get the vacuum cleaner out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2. get the appropriate attachment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3. clean the rooms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	3.1. clean the hall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	3.2. clean the living rooms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	3.3. clean the bedrooms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4. empty the dust bag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	5. put vacuum cleaner and attachments away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... and plans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Plan 0: do 1 - 2 - 3 - 5 in that order. when the dust bag gets full do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0070C0"/>
                </a:solidFill>
              </a:rPr>
              <a:t>	Plan 3: do any of 3.1, 3.2 or 3.3 in any order depending</a:t>
            </a:r>
            <a:br>
              <a:rPr lang="en-GB" altLang="en-US" dirty="0">
                <a:solidFill>
                  <a:srgbClr val="0070C0"/>
                </a:solidFill>
              </a:rPr>
            </a:br>
            <a:r>
              <a:rPr lang="en-GB" altLang="en-US" dirty="0">
                <a:solidFill>
                  <a:srgbClr val="0070C0"/>
                </a:solidFill>
              </a:rPr>
              <a:t>		  on which rooms need cleaning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b="1" dirty="0">
                <a:solidFill>
                  <a:srgbClr val="0070C0"/>
                </a:solidFill>
              </a:rPr>
              <a:t>N.B. only the plans denote order</a:t>
            </a:r>
          </a:p>
        </p:txBody>
      </p:sp>
    </p:spTree>
    <p:extLst>
      <p:ext uri="{BB962C8B-B14F-4D97-AF65-F5344CB8AC3E}">
        <p14:creationId xmlns:p14="http://schemas.microsoft.com/office/powerpoint/2010/main" val="15600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1834</Words>
  <Application>Microsoft Office PowerPoint</Application>
  <PresentationFormat>Widescreen</PresentationFormat>
  <Paragraphs>487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Comic Sans MS</vt:lpstr>
      <vt:lpstr>Courier New</vt:lpstr>
      <vt:lpstr>Monotype Sorts</vt:lpstr>
      <vt:lpstr>Symbol</vt:lpstr>
      <vt:lpstr>TimesNewRomanPS-BoldMT;TimesNew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503</cp:revision>
  <dcterms:created xsi:type="dcterms:W3CDTF">2020-06-17T06:02:30Z</dcterms:created>
  <dcterms:modified xsi:type="dcterms:W3CDTF">2020-08-31T04:36:52Z</dcterms:modified>
</cp:coreProperties>
</file>