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52" r:id="rId2"/>
    <p:sldId id="353" r:id="rId3"/>
    <p:sldId id="259" r:id="rId4"/>
    <p:sldId id="466" r:id="rId5"/>
    <p:sldId id="481" r:id="rId6"/>
    <p:sldId id="281" r:id="rId7"/>
    <p:sldId id="467" r:id="rId8"/>
    <p:sldId id="282" r:id="rId9"/>
    <p:sldId id="468" r:id="rId10"/>
    <p:sldId id="469" r:id="rId11"/>
    <p:sldId id="354" r:id="rId12"/>
    <p:sldId id="355" r:id="rId13"/>
    <p:sldId id="365" r:id="rId14"/>
    <p:sldId id="366" r:id="rId15"/>
    <p:sldId id="378" r:id="rId16"/>
    <p:sldId id="379" r:id="rId17"/>
    <p:sldId id="380" r:id="rId18"/>
    <p:sldId id="381" r:id="rId19"/>
    <p:sldId id="470" r:id="rId20"/>
    <p:sldId id="382" r:id="rId21"/>
    <p:sldId id="383" r:id="rId22"/>
    <p:sldId id="461" r:id="rId23"/>
    <p:sldId id="384" r:id="rId24"/>
    <p:sldId id="385" r:id="rId25"/>
    <p:sldId id="472" r:id="rId26"/>
    <p:sldId id="386" r:id="rId27"/>
    <p:sldId id="462" r:id="rId28"/>
    <p:sldId id="387" r:id="rId29"/>
    <p:sldId id="463" r:id="rId30"/>
    <p:sldId id="388" r:id="rId31"/>
    <p:sldId id="389" r:id="rId32"/>
    <p:sldId id="390" r:id="rId33"/>
    <p:sldId id="391" r:id="rId34"/>
    <p:sldId id="392" r:id="rId35"/>
    <p:sldId id="464" r:id="rId36"/>
    <p:sldId id="393" r:id="rId37"/>
    <p:sldId id="465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4" autoAdjust="0"/>
    <p:restoredTop sz="86435" autoAdjust="0"/>
  </p:normalViewPr>
  <p:slideViewPr>
    <p:cSldViewPr snapToGrid="0">
      <p:cViewPr varScale="1">
        <p:scale>
          <a:sx n="71" d="100"/>
          <a:sy n="71" d="100"/>
        </p:scale>
        <p:origin x="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E09D-054D-4C48-AED4-F515B6D46F22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A9F6A-B1B3-42C7-86CC-F84724670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3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975-E3D4-40C4-9649-F51FAE93C3FE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B202-F05B-43ED-883A-BB89BD15CAC0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E5BE-01E0-4B52-B7BF-421FAD3DAD1D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2D51-2EB5-49A3-999E-192A0140B993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B8E7-9DD3-4BCE-AD6C-7B6639324317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D6B1-ADA3-443E-9B93-57E602B4CEF4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5627-CF8B-439D-BD95-C07BC7C0A0DC}" type="datetime1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ECCA-53B5-4EAB-BF22-E6EF8AF80C16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8C22-B14B-46B9-B3F2-C6DAE376ED38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B33D-697B-4163-8A47-CFDB97FC39D6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746A-E927-4353-BD50-BC877CBADA57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3667-17BC-43FE-8124-8E5DAF3DB16B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Human Computer Interaction-HCI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Basic Concepts and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Definitions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8AF7-7ED8-40FB-B921-5F2A93A8A5DE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Graphical notations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142033"/>
            <a:ext cx="8277101" cy="10624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7975" y="1827764"/>
            <a:ext cx="7992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state-transition nets (STN)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Petri nets, state charts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flow charts, JSD diagrams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4048-D2C6-4509-8E1A-225F92E901BB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10</a:t>
            </a:fld>
            <a:endParaRPr lang="en-IN"/>
          </a:p>
        </p:txBody>
      </p:sp>
      <p:pic>
        <p:nvPicPr>
          <p:cNvPr id="7170" name="Picture 2" descr="Graphical Design Notation | Software Design | Homework He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33" y="1506240"/>
            <a:ext cx="36766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State Transition Networks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0" name="Line 2"/>
          <p:cNvSpPr/>
          <p:nvPr/>
        </p:nvSpPr>
        <p:spPr>
          <a:xfrm flipV="1">
            <a:off x="0" y="1242353"/>
            <a:ext cx="8277101" cy="28307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07975" y="1637015"/>
            <a:ext cx="79691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circles - states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arcs - actions/events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4795" y="48460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6 Checks for Understand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6 Checks for Understand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313-E7C8-4850-9459-2981A6A63444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11</a:t>
            </a:fld>
            <a:endParaRPr lang="en-IN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 smtClean="0"/>
              <a:t>circles - states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arcs - actions/events</a:t>
            </a:r>
            <a:endParaRPr lang="en-GB" altLang="en-US" sz="24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447800" y="2970213"/>
          <a:ext cx="67056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4" imgW="5676900" imgH="2857500" progId="Word.Document.8">
                  <p:embed/>
                </p:oleObj>
              </mc:Choice>
              <mc:Fallback>
                <p:oleObj name="Document" r:id="rId4" imgW="5676900" imgH="2857500" progId="Word.Document.8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0213"/>
                        <a:ext cx="67056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State Transition Networks-Events</a:t>
            </a:r>
            <a:endParaRPr lang="en-IN" sz="2400" dirty="0"/>
          </a:p>
        </p:txBody>
      </p:sp>
      <p:sp>
        <p:nvSpPr>
          <p:cNvPr id="50" name="Line 2"/>
          <p:cNvSpPr/>
          <p:nvPr/>
        </p:nvSpPr>
        <p:spPr>
          <a:xfrm>
            <a:off x="-18378" y="1035437"/>
            <a:ext cx="8295479" cy="849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173580" y="37758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65661" y="1872571"/>
            <a:ext cx="7837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arc labels a bit cramped because: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notation is `state heavy‘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the </a:t>
            </a:r>
            <a:r>
              <a:rPr lang="en-US" altLang="en-US" sz="2400" dirty="0">
                <a:solidFill>
                  <a:srgbClr val="0070C0"/>
                </a:solidFill>
              </a:rPr>
              <a:t>events require most detail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2DFA-7507-452F-B664-B598F69A089D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15776"/>
              </p:ext>
            </p:extLst>
          </p:nvPr>
        </p:nvGraphicFramePr>
        <p:xfrm>
          <a:off x="484898" y="3534563"/>
          <a:ext cx="5611102" cy="282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ocument" r:id="rId4" imgW="5676900" imgH="2857500" progId="Word.Document.8">
                  <p:embed/>
                </p:oleObj>
              </mc:Choice>
              <mc:Fallback>
                <p:oleObj name="Document" r:id="rId4" imgW="5676900" imgH="2857500" progId="Word.Document.8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98" y="3534563"/>
                        <a:ext cx="5611102" cy="282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5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STNs -States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4AE0-CAD5-42C0-A871-557CCA44E9DC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0080" y="1384663"/>
            <a:ext cx="8503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labels in circles a bit uninformative: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states are hard  to name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but easier to visualise</a:t>
            </a:r>
          </a:p>
        </p:txBody>
      </p:sp>
      <p:pic>
        <p:nvPicPr>
          <p:cNvPr id="8194" name="Picture 2" descr="Hierarchical state transition network for complete drawing tool | Download 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06" y="2376378"/>
            <a:ext cx="4434245" cy="35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Hierarchical STNs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280141"/>
            <a:ext cx="8182095" cy="2892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4794" y="296511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full form of 'CUI' and 'GUI'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full form of 'CUI' and 'GUI'? -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A7B4-99E0-4AB0-AD76-BF1C2370C920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3400" y="188180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managing complex dialogues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named sub-dialogues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3827417" y="2428864"/>
            <a:ext cx="4127864" cy="3222088"/>
            <a:chOff x="2400" y="1824"/>
            <a:chExt cx="2784" cy="2256"/>
          </a:xfrm>
        </p:grpSpPr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5040" y="268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5040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3168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3168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744" y="1824"/>
              <a:ext cx="864" cy="576"/>
              <a:chOff x="3744" y="1824"/>
              <a:chExt cx="864" cy="576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Graphics Submenu</a:t>
                </a:r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3744" y="2544"/>
              <a:ext cx="864" cy="576"/>
              <a:chOff x="3744" y="1824"/>
              <a:chExt cx="864" cy="576"/>
            </a:xfrm>
          </p:grpSpPr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Rectangle 1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 dirty="0">
                    <a:latin typeface="Arial" panose="020B0604020202020204" pitchFamily="34" charset="0"/>
                  </a:rPr>
                  <a:t>Text Submenu</a:t>
                </a:r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Oval 2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Oval 2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" name="Oval 2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Oval 2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3744" y="3264"/>
              <a:ext cx="864" cy="576"/>
              <a:chOff x="3744" y="1824"/>
              <a:chExt cx="864" cy="576"/>
            </a:xfrm>
          </p:grpSpPr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Paint Submenu</a:t>
                </a:r>
              </a:p>
            </p:txBody>
          </p:sp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Line 3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3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Oval 3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Oval 3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Oval 3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Main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23" name="AutoShape 40"/>
            <p:cNvCxnSpPr>
              <a:cxnSpLocks noChangeShapeType="1"/>
              <a:stCxn id="18" idx="3"/>
              <a:endCxn id="40" idx="1"/>
            </p:cNvCxnSpPr>
            <p:nvPr/>
          </p:nvCxnSpPr>
          <p:spPr bwMode="auto">
            <a:xfrm>
              <a:off x="3312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"/>
            <p:cNvCxnSpPr>
              <a:cxnSpLocks noChangeShapeType="1"/>
              <a:stCxn id="17" idx="3"/>
              <a:endCxn id="62" idx="1"/>
            </p:cNvCxnSpPr>
            <p:nvPr/>
          </p:nvCxnSpPr>
          <p:spPr bwMode="auto">
            <a:xfrm>
              <a:off x="3312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42"/>
            <p:cNvCxnSpPr>
              <a:cxnSpLocks noChangeShapeType="1"/>
              <a:stCxn id="22" idx="6"/>
              <a:endCxn id="51" idx="1"/>
            </p:cNvCxnSpPr>
            <p:nvPr/>
          </p:nvCxnSpPr>
          <p:spPr bwMode="auto">
            <a:xfrm>
              <a:off x="2880" y="2832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889" y="1939"/>
              <a:ext cx="7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‘graphics’</a:t>
              </a:r>
            </a:p>
          </p:txBody>
        </p:sp>
        <p:cxnSp>
          <p:nvCxnSpPr>
            <p:cNvPr id="27" name="AutoShape 44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2810" y="211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45"/>
            <p:cNvCxnSpPr>
              <a:cxnSpLocks noChangeShapeType="1"/>
              <a:stCxn id="22" idx="5"/>
              <a:endCxn id="18" idx="3"/>
            </p:cNvCxnSpPr>
            <p:nvPr/>
          </p:nvCxnSpPr>
          <p:spPr bwMode="auto">
            <a:xfrm>
              <a:off x="2810" y="300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966" y="3566"/>
              <a:ext cx="6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‘paint’</a:t>
              </a: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92" y="2606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‘text’</a:t>
              </a:r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3504" y="3792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2" name="AutoShape 53"/>
            <p:cNvCxnSpPr>
              <a:cxnSpLocks noChangeShapeType="1"/>
              <a:stCxn id="51" idx="3"/>
              <a:endCxn id="15" idx="1"/>
            </p:cNvCxnSpPr>
            <p:nvPr/>
          </p:nvCxnSpPr>
          <p:spPr bwMode="auto">
            <a:xfrm>
              <a:off x="4608" y="283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4"/>
            <p:cNvCxnSpPr>
              <a:cxnSpLocks noChangeShapeType="1"/>
              <a:stCxn id="40" idx="3"/>
              <a:endCxn id="16" idx="1"/>
            </p:cNvCxnSpPr>
            <p:nvPr/>
          </p:nvCxnSpPr>
          <p:spPr bwMode="auto">
            <a:xfrm>
              <a:off x="4608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5"/>
            <p:cNvCxnSpPr>
              <a:cxnSpLocks noChangeShapeType="1"/>
              <a:stCxn id="38" idx="1"/>
              <a:endCxn id="31" idx="3"/>
            </p:cNvCxnSpPr>
            <p:nvPr/>
          </p:nvCxnSpPr>
          <p:spPr bwMode="auto">
            <a:xfrm rot="10800000" flipV="1">
              <a:off x="3648" y="2112"/>
              <a:ext cx="1248" cy="1824"/>
            </a:xfrm>
            <a:prstGeom prst="bentConnector3">
              <a:avLst>
                <a:gd name="adj1" fmla="val -2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6"/>
            <p:cNvCxnSpPr>
              <a:cxnSpLocks noChangeShapeType="1"/>
              <a:stCxn id="15" idx="1"/>
              <a:endCxn id="31" idx="3"/>
            </p:cNvCxnSpPr>
            <p:nvPr/>
          </p:nvCxnSpPr>
          <p:spPr bwMode="auto">
            <a:xfrm rot="10800000" flipV="1">
              <a:off x="3648" y="2832"/>
              <a:ext cx="1392" cy="1104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7"/>
            <p:cNvCxnSpPr>
              <a:cxnSpLocks noChangeShapeType="1"/>
              <a:stCxn id="16" idx="1"/>
              <a:endCxn id="31" idx="3"/>
            </p:cNvCxnSpPr>
            <p:nvPr/>
          </p:nvCxnSpPr>
          <p:spPr bwMode="auto">
            <a:xfrm rot="10800000" flipV="1">
              <a:off x="3648" y="3552"/>
              <a:ext cx="1392" cy="384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9"/>
            <p:cNvCxnSpPr>
              <a:cxnSpLocks noChangeShapeType="1"/>
              <a:stCxn id="31" idx="3"/>
              <a:endCxn id="22" idx="4"/>
            </p:cNvCxnSpPr>
            <p:nvPr/>
          </p:nvCxnSpPr>
          <p:spPr bwMode="auto">
            <a:xfrm flipH="1" flipV="1">
              <a:off x="2640" y="3072"/>
              <a:ext cx="1008" cy="864"/>
            </a:xfrm>
            <a:prstGeom prst="bentConnector4">
              <a:avLst>
                <a:gd name="adj1" fmla="val 19838"/>
                <a:gd name="adj2" fmla="val 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49"/>
            <p:cNvSpPr>
              <a:spLocks noChangeArrowheads="1"/>
            </p:cNvSpPr>
            <p:nvPr/>
          </p:nvSpPr>
          <p:spPr bwMode="auto">
            <a:xfrm>
              <a:off x="4896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9" name="AutoShape 52"/>
            <p:cNvCxnSpPr>
              <a:cxnSpLocks noChangeShapeType="1"/>
              <a:stCxn id="62" idx="3"/>
              <a:endCxn id="38" idx="3"/>
            </p:cNvCxnSpPr>
            <p:nvPr/>
          </p:nvCxnSpPr>
          <p:spPr bwMode="auto">
            <a:xfrm>
              <a:off x="4608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903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Concurrent Dialogue Box-Simple Dialogue Box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62934"/>
            <a:ext cx="8336474" cy="55227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781298" y="6065122"/>
            <a:ext cx="7861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omic Sans MS"/>
              </a:rPr>
              <a:t>.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1049" y="58608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044C-D34B-4AA8-B343-04EA72DCE73D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 descr="HCI 3e - Ch 16: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5" y="1290547"/>
            <a:ext cx="6410966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Concurrent Dialogues-II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270659"/>
            <a:ext cx="8277101" cy="758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896150" y="5940611"/>
            <a:ext cx="341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74778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35CF-EE7B-4FE0-8333-D12759CED002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16</a:t>
            </a:fld>
            <a:endParaRPr lang="en-IN"/>
          </a:p>
        </p:txBody>
      </p:sp>
      <p:pic>
        <p:nvPicPr>
          <p:cNvPr id="5122" name="Picture 2" descr="HCI 3e - Ch 16: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" y="127824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Concurrent dialogues-III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258723" cy="12238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4795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B63-7257-40AE-8EED-9969F2ACAAF2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17</a:t>
            </a:fld>
            <a:endParaRPr lang="en-IN"/>
          </a:p>
        </p:txBody>
      </p:sp>
      <p:pic>
        <p:nvPicPr>
          <p:cNvPr id="6148" name="Picture 4" descr="HCI 3e - Ch 16: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3" y="1338261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Concurrent Dialogues-IV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353494"/>
            <a:ext cx="8277101" cy="29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104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887-31FC-46F7-9E08-B8B745E40E8B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18</a:t>
            </a:fld>
            <a:endParaRPr lang="en-IN"/>
          </a:p>
        </p:txBody>
      </p:sp>
      <p:pic>
        <p:nvPicPr>
          <p:cNvPr id="7170" name="Picture 2" descr="HCI 3e - Ch 16: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0" y="129000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Escapes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353494"/>
            <a:ext cx="8277101" cy="29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104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1D2B-C468-45B0-A1E5-BFC629A99DA5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387" y="1600640"/>
            <a:ext cx="8704613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‘back’ in web, escape/cancel keys</a:t>
            </a:r>
          </a:p>
          <a:p>
            <a:pPr marL="819150"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similar </a:t>
            </a:r>
            <a:r>
              <a:rPr lang="en-US" altLang="en-US" sz="2400" dirty="0" err="1">
                <a:solidFill>
                  <a:srgbClr val="0070C0"/>
                </a:solidFill>
              </a:rPr>
              <a:t>behaviour</a:t>
            </a:r>
            <a:r>
              <a:rPr lang="en-US" altLang="en-US" sz="2400" dirty="0">
                <a:solidFill>
                  <a:srgbClr val="0070C0"/>
                </a:solidFill>
              </a:rPr>
              <a:t> everywhere</a:t>
            </a:r>
          </a:p>
          <a:p>
            <a:pPr marL="819150"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end up with spaghetti of identical </a:t>
            </a:r>
            <a:r>
              <a:rPr lang="en-US" altLang="en-US" sz="2400" dirty="0" err="1">
                <a:solidFill>
                  <a:srgbClr val="0070C0"/>
                </a:solidFill>
              </a:rPr>
              <a:t>behaviours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try to avoid this</a:t>
            </a:r>
            <a:br>
              <a:rPr lang="en-US" altLang="en-US" sz="2400" dirty="0">
                <a:solidFill>
                  <a:srgbClr val="0070C0"/>
                </a:solidFill>
              </a:rPr>
            </a:b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e.g. on high level diagram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‘normal’ exit for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each </a:t>
            </a:r>
            <a:r>
              <a:rPr lang="en-GB" altLang="en-US" sz="2400" dirty="0">
                <a:solidFill>
                  <a:srgbClr val="0070C0"/>
                </a:solidFill>
              </a:rPr>
              <a:t>submenu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plus separate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escape arc active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‘everywhere’ in submenu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1" name="Group 136"/>
          <p:cNvGrpSpPr>
            <a:grpSpLocks/>
          </p:cNvGrpSpPr>
          <p:nvPr/>
        </p:nvGrpSpPr>
        <p:grpSpPr bwMode="auto">
          <a:xfrm>
            <a:off x="3581400" y="2640786"/>
            <a:ext cx="4495800" cy="3581400"/>
            <a:chOff x="2400" y="1824"/>
            <a:chExt cx="2832" cy="2256"/>
          </a:xfrm>
        </p:grpSpPr>
        <p:sp>
          <p:nvSpPr>
            <p:cNvPr id="12" name="Rectangle 137"/>
            <p:cNvSpPr>
              <a:spLocks noChangeArrowheads="1"/>
            </p:cNvSpPr>
            <p:nvPr/>
          </p:nvSpPr>
          <p:spPr bwMode="auto">
            <a:xfrm>
              <a:off x="5040" y="211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4608" y="182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Rectangle 139"/>
            <p:cNvSpPr>
              <a:spLocks noChangeArrowheads="1"/>
            </p:cNvSpPr>
            <p:nvPr/>
          </p:nvSpPr>
          <p:spPr bwMode="auto">
            <a:xfrm>
              <a:off x="5040" y="182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40"/>
            <p:cNvSpPr>
              <a:spLocks noChangeArrowheads="1"/>
            </p:cNvSpPr>
            <p:nvPr/>
          </p:nvSpPr>
          <p:spPr bwMode="auto">
            <a:xfrm>
              <a:off x="4608" y="2544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4608" y="326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Rectangle 142"/>
            <p:cNvSpPr>
              <a:spLocks noChangeArrowheads="1"/>
            </p:cNvSpPr>
            <p:nvPr/>
          </p:nvSpPr>
          <p:spPr bwMode="auto">
            <a:xfrm>
              <a:off x="5040" y="355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143"/>
            <p:cNvSpPr>
              <a:spLocks noChangeArrowheads="1"/>
            </p:cNvSpPr>
            <p:nvPr/>
          </p:nvSpPr>
          <p:spPr bwMode="auto">
            <a:xfrm>
              <a:off x="5040" y="283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44"/>
            <p:cNvSpPr>
              <a:spLocks noChangeArrowheads="1"/>
            </p:cNvSpPr>
            <p:nvPr/>
          </p:nvSpPr>
          <p:spPr bwMode="auto">
            <a:xfrm>
              <a:off x="3168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Rectangle 145"/>
            <p:cNvSpPr>
              <a:spLocks noChangeArrowheads="1"/>
            </p:cNvSpPr>
            <p:nvPr/>
          </p:nvSpPr>
          <p:spPr bwMode="auto">
            <a:xfrm>
              <a:off x="3168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1" name="Group 146"/>
            <p:cNvGrpSpPr>
              <a:grpSpLocks/>
            </p:cNvGrpSpPr>
            <p:nvPr/>
          </p:nvGrpSpPr>
          <p:grpSpPr bwMode="auto">
            <a:xfrm>
              <a:off x="3744" y="1824"/>
              <a:ext cx="864" cy="576"/>
              <a:chOff x="3744" y="1824"/>
              <a:chExt cx="864" cy="576"/>
            </a:xfrm>
          </p:grpSpPr>
          <p:sp>
            <p:nvSpPr>
              <p:cNvPr id="82" name="Rectangle 14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Rectangle 14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Graphics Submenu</a:t>
                </a:r>
              </a:p>
            </p:txBody>
          </p:sp>
          <p:sp>
            <p:nvSpPr>
              <p:cNvPr id="84" name="Line 14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" name="Line 15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7" name="Oval 15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" name="Oval 15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Oval 15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" name="Oval 15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2" name="Group 156"/>
            <p:cNvGrpSpPr>
              <a:grpSpLocks/>
            </p:cNvGrpSpPr>
            <p:nvPr/>
          </p:nvGrpSpPr>
          <p:grpSpPr bwMode="auto">
            <a:xfrm>
              <a:off x="3744" y="2544"/>
              <a:ext cx="864" cy="576"/>
              <a:chOff x="3744" y="1824"/>
              <a:chExt cx="864" cy="576"/>
            </a:xfrm>
          </p:grpSpPr>
          <p:sp>
            <p:nvSpPr>
              <p:cNvPr id="73" name="Rectangle 15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Rectangle 15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Text Submenu</a:t>
                </a:r>
              </a:p>
            </p:txBody>
          </p:sp>
          <p:sp>
            <p:nvSpPr>
              <p:cNvPr id="75" name="Line 15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16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" name="Line 16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Oval 16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Oval 16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Oval 16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Oval 16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" name="Group 166"/>
            <p:cNvGrpSpPr>
              <a:grpSpLocks/>
            </p:cNvGrpSpPr>
            <p:nvPr/>
          </p:nvGrpSpPr>
          <p:grpSpPr bwMode="auto">
            <a:xfrm>
              <a:off x="3744" y="3264"/>
              <a:ext cx="864" cy="576"/>
              <a:chOff x="3744" y="1824"/>
              <a:chExt cx="864" cy="576"/>
            </a:xfrm>
          </p:grpSpPr>
          <p:sp>
            <p:nvSpPr>
              <p:cNvPr id="64" name="Rectangle 16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" name="Rectangle 16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Paint Submenu</a:t>
                </a:r>
              </a:p>
            </p:txBody>
          </p:sp>
          <p:sp>
            <p:nvSpPr>
              <p:cNvPr id="66" name="Line 16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Line 17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Line 17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" name="Oval 17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Oval 17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" name="Oval 17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" name="Oval 17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4" name="Oval 176"/>
            <p:cNvSpPr>
              <a:spLocks noChangeArrowheads="1"/>
            </p:cNvSpPr>
            <p:nvPr/>
          </p:nvSpPr>
          <p:spPr bwMode="auto">
            <a:xfrm>
              <a:off x="2400" y="259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Main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25" name="AutoShape 177"/>
            <p:cNvCxnSpPr>
              <a:cxnSpLocks noChangeShapeType="1"/>
              <a:stCxn id="20" idx="3"/>
              <a:endCxn id="64" idx="1"/>
            </p:cNvCxnSpPr>
            <p:nvPr/>
          </p:nvCxnSpPr>
          <p:spPr bwMode="auto">
            <a:xfrm>
              <a:off x="3312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78"/>
            <p:cNvCxnSpPr>
              <a:cxnSpLocks noChangeShapeType="1"/>
              <a:stCxn id="19" idx="3"/>
              <a:endCxn id="82" idx="1"/>
            </p:cNvCxnSpPr>
            <p:nvPr/>
          </p:nvCxnSpPr>
          <p:spPr bwMode="auto">
            <a:xfrm>
              <a:off x="3312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79"/>
            <p:cNvCxnSpPr>
              <a:cxnSpLocks noChangeShapeType="1"/>
              <a:stCxn id="24" idx="6"/>
              <a:endCxn id="73" idx="1"/>
            </p:cNvCxnSpPr>
            <p:nvPr/>
          </p:nvCxnSpPr>
          <p:spPr bwMode="auto">
            <a:xfrm>
              <a:off x="2880" y="2832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180"/>
            <p:cNvSpPr txBox="1">
              <a:spLocks noChangeArrowheads="1"/>
            </p:cNvSpPr>
            <p:nvPr/>
          </p:nvSpPr>
          <p:spPr bwMode="auto">
            <a:xfrm>
              <a:off x="2889" y="1939"/>
              <a:ext cx="7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dirty="0">
                  <a:latin typeface="Arial" panose="020B0604020202020204" pitchFamily="34" charset="0"/>
                </a:rPr>
                <a:t>select ‘graphics’</a:t>
              </a:r>
            </a:p>
          </p:txBody>
        </p:sp>
        <p:cxnSp>
          <p:nvCxnSpPr>
            <p:cNvPr id="29" name="AutoShape 181"/>
            <p:cNvCxnSpPr>
              <a:cxnSpLocks noChangeShapeType="1"/>
              <a:stCxn id="24" idx="7"/>
              <a:endCxn id="19" idx="3"/>
            </p:cNvCxnSpPr>
            <p:nvPr/>
          </p:nvCxnSpPr>
          <p:spPr bwMode="auto">
            <a:xfrm flipV="1">
              <a:off x="2810" y="211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82"/>
            <p:cNvCxnSpPr>
              <a:cxnSpLocks noChangeShapeType="1"/>
              <a:stCxn id="24" idx="5"/>
              <a:endCxn id="20" idx="3"/>
            </p:cNvCxnSpPr>
            <p:nvPr/>
          </p:nvCxnSpPr>
          <p:spPr bwMode="auto">
            <a:xfrm>
              <a:off x="2810" y="300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183"/>
            <p:cNvSpPr txBox="1">
              <a:spLocks noChangeArrowheads="1"/>
            </p:cNvSpPr>
            <p:nvPr/>
          </p:nvSpPr>
          <p:spPr bwMode="auto">
            <a:xfrm>
              <a:off x="2966" y="3566"/>
              <a:ext cx="6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‘paint’</a:t>
              </a:r>
            </a:p>
          </p:txBody>
        </p:sp>
        <p:sp>
          <p:nvSpPr>
            <p:cNvPr id="32" name="Text Box 184"/>
            <p:cNvSpPr txBox="1">
              <a:spLocks noChangeArrowheads="1"/>
            </p:cNvSpPr>
            <p:nvPr/>
          </p:nvSpPr>
          <p:spPr bwMode="auto">
            <a:xfrm>
              <a:off x="2992" y="2606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‘text’</a:t>
              </a:r>
            </a:p>
          </p:txBody>
        </p:sp>
        <p:sp>
          <p:nvSpPr>
            <p:cNvPr id="33" name="Rectangle 185"/>
            <p:cNvSpPr>
              <a:spLocks noChangeArrowheads="1"/>
            </p:cNvSpPr>
            <p:nvPr/>
          </p:nvSpPr>
          <p:spPr bwMode="auto">
            <a:xfrm>
              <a:off x="3504" y="3792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4" name="AutoShape 186"/>
            <p:cNvCxnSpPr>
              <a:cxnSpLocks noChangeShapeType="1"/>
              <a:stCxn id="52" idx="6"/>
              <a:endCxn id="18" idx="1"/>
            </p:cNvCxnSpPr>
            <p:nvPr/>
          </p:nvCxnSpPr>
          <p:spPr bwMode="auto">
            <a:xfrm>
              <a:off x="4710" y="297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87"/>
            <p:cNvCxnSpPr>
              <a:cxnSpLocks noChangeShapeType="1"/>
              <a:stCxn id="54" idx="6"/>
              <a:endCxn id="17" idx="1"/>
            </p:cNvCxnSpPr>
            <p:nvPr/>
          </p:nvCxnSpPr>
          <p:spPr bwMode="auto">
            <a:xfrm>
              <a:off x="4710" y="369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88"/>
            <p:cNvCxnSpPr>
              <a:cxnSpLocks noChangeShapeType="1"/>
              <a:stCxn id="14" idx="1"/>
              <a:endCxn id="33" idx="3"/>
            </p:cNvCxnSpPr>
            <p:nvPr/>
          </p:nvCxnSpPr>
          <p:spPr bwMode="auto">
            <a:xfrm rot="10800000" flipV="1">
              <a:off x="3648" y="1968"/>
              <a:ext cx="1392" cy="1968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89"/>
            <p:cNvCxnSpPr>
              <a:cxnSpLocks noChangeShapeType="1"/>
              <a:stCxn id="18" idx="1"/>
              <a:endCxn id="33" idx="3"/>
            </p:cNvCxnSpPr>
            <p:nvPr/>
          </p:nvCxnSpPr>
          <p:spPr bwMode="auto">
            <a:xfrm rot="10800000" flipV="1">
              <a:off x="3648" y="2976"/>
              <a:ext cx="1392" cy="960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90"/>
            <p:cNvCxnSpPr>
              <a:cxnSpLocks noChangeShapeType="1"/>
              <a:stCxn id="17" idx="1"/>
              <a:endCxn id="33" idx="3"/>
            </p:cNvCxnSpPr>
            <p:nvPr/>
          </p:nvCxnSpPr>
          <p:spPr bwMode="auto">
            <a:xfrm rot="10800000" flipV="1">
              <a:off x="3648" y="3696"/>
              <a:ext cx="1392" cy="240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91"/>
            <p:cNvCxnSpPr>
              <a:cxnSpLocks noChangeShapeType="1"/>
              <a:stCxn id="33" idx="3"/>
              <a:endCxn id="24" idx="4"/>
            </p:cNvCxnSpPr>
            <p:nvPr/>
          </p:nvCxnSpPr>
          <p:spPr bwMode="auto">
            <a:xfrm flipH="1" flipV="1">
              <a:off x="2640" y="3072"/>
              <a:ext cx="1008" cy="864"/>
            </a:xfrm>
            <a:prstGeom prst="bentConnector4">
              <a:avLst>
                <a:gd name="adj1" fmla="val 19838"/>
                <a:gd name="adj2" fmla="val 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92"/>
            <p:cNvCxnSpPr>
              <a:cxnSpLocks noChangeShapeType="1"/>
              <a:stCxn id="13" idx="1"/>
              <a:endCxn id="14" idx="1"/>
            </p:cNvCxnSpPr>
            <p:nvPr/>
          </p:nvCxnSpPr>
          <p:spPr bwMode="auto">
            <a:xfrm>
              <a:off x="4608" y="196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193"/>
            <p:cNvSpPr>
              <a:spLocks noChangeArrowheads="1"/>
            </p:cNvSpPr>
            <p:nvPr/>
          </p:nvSpPr>
          <p:spPr bwMode="auto">
            <a:xfrm>
              <a:off x="5040" y="254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42" name="AutoShape 194"/>
            <p:cNvCxnSpPr>
              <a:cxnSpLocks noChangeShapeType="1"/>
              <a:stCxn id="15" idx="1"/>
              <a:endCxn id="41" idx="1"/>
            </p:cNvCxnSpPr>
            <p:nvPr/>
          </p:nvCxnSpPr>
          <p:spPr bwMode="auto">
            <a:xfrm>
              <a:off x="4608" y="268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95"/>
            <p:cNvCxnSpPr>
              <a:cxnSpLocks noChangeShapeType="1"/>
              <a:stCxn id="41" idx="1"/>
              <a:endCxn id="41" idx="3"/>
            </p:cNvCxnSpPr>
            <p:nvPr/>
          </p:nvCxnSpPr>
          <p:spPr bwMode="auto">
            <a:xfrm>
              <a:off x="5040" y="2688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96"/>
            <p:cNvCxnSpPr>
              <a:cxnSpLocks noChangeShapeType="1"/>
              <a:stCxn id="12" idx="1"/>
              <a:endCxn id="12" idx="3"/>
            </p:cNvCxnSpPr>
            <p:nvPr/>
          </p:nvCxnSpPr>
          <p:spPr bwMode="auto">
            <a:xfrm>
              <a:off x="5040" y="225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197"/>
            <p:cNvSpPr>
              <a:spLocks noChangeArrowheads="1"/>
            </p:cNvSpPr>
            <p:nvPr/>
          </p:nvSpPr>
          <p:spPr bwMode="auto">
            <a:xfrm>
              <a:off x="5040" y="326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46" name="AutoShape 198"/>
            <p:cNvCxnSpPr>
              <a:cxnSpLocks noChangeShapeType="1"/>
              <a:stCxn id="45" idx="1"/>
              <a:endCxn id="45" idx="3"/>
            </p:cNvCxnSpPr>
            <p:nvPr/>
          </p:nvCxnSpPr>
          <p:spPr bwMode="auto">
            <a:xfrm>
              <a:off x="5040" y="3408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99"/>
            <p:cNvCxnSpPr>
              <a:cxnSpLocks noChangeShapeType="1"/>
              <a:stCxn id="16" idx="1"/>
              <a:endCxn id="45" idx="1"/>
            </p:cNvCxnSpPr>
            <p:nvPr/>
          </p:nvCxnSpPr>
          <p:spPr bwMode="auto">
            <a:xfrm>
              <a:off x="4608" y="340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00"/>
            <p:cNvCxnSpPr>
              <a:cxnSpLocks noChangeShapeType="1"/>
              <a:stCxn id="51" idx="6"/>
              <a:endCxn id="12" idx="1"/>
            </p:cNvCxnSpPr>
            <p:nvPr/>
          </p:nvCxnSpPr>
          <p:spPr bwMode="auto">
            <a:xfrm>
              <a:off x="4710" y="225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AutoShape 201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AutoShape 202"/>
            <p:cNvSpPr>
              <a:spLocks noChangeArrowheads="1"/>
            </p:cNvSpPr>
            <p:nvPr/>
          </p:nvSpPr>
          <p:spPr bwMode="auto">
            <a:xfrm>
              <a:off x="4512" y="288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AutoShape 203"/>
            <p:cNvSpPr>
              <a:spLocks noChangeArrowheads="1"/>
            </p:cNvSpPr>
            <p:nvPr/>
          </p:nvSpPr>
          <p:spPr bwMode="auto">
            <a:xfrm>
              <a:off x="4512" y="360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Text Box 204"/>
            <p:cNvSpPr txBox="1">
              <a:spLocks noChangeArrowheads="1"/>
            </p:cNvSpPr>
            <p:nvPr/>
          </p:nvSpPr>
          <p:spPr bwMode="auto">
            <a:xfrm>
              <a:off x="4656" y="280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56" name="Text Box 205"/>
            <p:cNvSpPr txBox="1">
              <a:spLocks noChangeArrowheads="1"/>
            </p:cNvSpPr>
            <p:nvPr/>
          </p:nvSpPr>
          <p:spPr bwMode="auto">
            <a:xfrm>
              <a:off x="4691" y="297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57" name="Text Box 206"/>
            <p:cNvSpPr txBox="1">
              <a:spLocks noChangeArrowheads="1"/>
            </p:cNvSpPr>
            <p:nvPr/>
          </p:nvSpPr>
          <p:spPr bwMode="auto">
            <a:xfrm>
              <a:off x="4703" y="254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58" name="Text Box 207"/>
            <p:cNvSpPr txBox="1">
              <a:spLocks noChangeArrowheads="1"/>
            </p:cNvSpPr>
            <p:nvPr/>
          </p:nvSpPr>
          <p:spPr bwMode="auto">
            <a:xfrm>
              <a:off x="4656" y="208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59" name="Text Box 208"/>
            <p:cNvSpPr txBox="1">
              <a:spLocks noChangeArrowheads="1"/>
            </p:cNvSpPr>
            <p:nvPr/>
          </p:nvSpPr>
          <p:spPr bwMode="auto">
            <a:xfrm>
              <a:off x="4691" y="225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60" name="Text Box 209"/>
            <p:cNvSpPr txBox="1">
              <a:spLocks noChangeArrowheads="1"/>
            </p:cNvSpPr>
            <p:nvPr/>
          </p:nvSpPr>
          <p:spPr bwMode="auto">
            <a:xfrm>
              <a:off x="4703" y="182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61" name="Text Box 210"/>
            <p:cNvSpPr txBox="1">
              <a:spLocks noChangeArrowheads="1"/>
            </p:cNvSpPr>
            <p:nvPr/>
          </p:nvSpPr>
          <p:spPr bwMode="auto">
            <a:xfrm>
              <a:off x="4656" y="352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62" name="Text Box 211"/>
            <p:cNvSpPr txBox="1">
              <a:spLocks noChangeArrowheads="1"/>
            </p:cNvSpPr>
            <p:nvPr/>
          </p:nvSpPr>
          <p:spPr bwMode="auto">
            <a:xfrm>
              <a:off x="4691" y="369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63" name="Text Box 212"/>
            <p:cNvSpPr txBox="1">
              <a:spLocks noChangeArrowheads="1"/>
            </p:cNvSpPr>
            <p:nvPr/>
          </p:nvSpPr>
          <p:spPr bwMode="auto">
            <a:xfrm>
              <a:off x="4703" y="326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73280" y="1849680"/>
            <a:ext cx="562104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0070C0"/>
                </a:solidFill>
                <a:latin typeface="Calibri"/>
              </a:rPr>
              <a:t>Human Computer Interaction-HCI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933385" y="2932740"/>
            <a:ext cx="562140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2F5597"/>
                </a:solidFill>
                <a:latin typeface="Calibri"/>
              </a:rPr>
              <a:t>Dialogue Notations and Design</a:t>
            </a:r>
            <a:endParaRPr dirty="0"/>
          </a:p>
        </p:txBody>
      </p:sp>
      <p:sp>
        <p:nvSpPr>
          <p:cNvPr id="38" name="CustomShape 3"/>
          <p:cNvSpPr/>
          <p:nvPr/>
        </p:nvSpPr>
        <p:spPr>
          <a:xfrm>
            <a:off x="1972920" y="5489640"/>
            <a:ext cx="562140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70C0"/>
                </a:solidFill>
                <a:latin typeface="Calibri"/>
              </a:rPr>
              <a:t>Jayashree</a:t>
            </a:r>
            <a:r>
              <a:rPr lang="en-IN" sz="2400" b="1" dirty="0">
                <a:solidFill>
                  <a:srgbClr val="0070C0"/>
                </a:solidFill>
                <a:latin typeface="Calibri"/>
              </a:rPr>
              <a:t> R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973280" y="5887440"/>
            <a:ext cx="5621040" cy="69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70C0"/>
                </a:solidFill>
                <a:latin typeface="Calibri"/>
              </a:rPr>
              <a:t>Department of Computer Science and Engineering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0" name="CustomShape 5"/>
          <p:cNvSpPr/>
          <p:nvPr/>
        </p:nvSpPr>
        <p:spPr>
          <a:xfrm rot="5400000">
            <a:off x="2138160" y="6144840"/>
            <a:ext cx="43920" cy="79848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1" name="CustomShape 6"/>
          <p:cNvSpPr/>
          <p:nvPr/>
        </p:nvSpPr>
        <p:spPr>
          <a:xfrm rot="10800000">
            <a:off x="1760880" y="5491440"/>
            <a:ext cx="32760" cy="106524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2" name="Line 7"/>
          <p:cNvSpPr/>
          <p:nvPr/>
        </p:nvSpPr>
        <p:spPr>
          <a:xfrm flipV="1">
            <a:off x="1760880" y="2923381"/>
            <a:ext cx="5793905" cy="9360"/>
          </a:xfrm>
          <a:prstGeom prst="line">
            <a:avLst/>
          </a:prstGeom>
          <a:ln w="38160">
            <a:solidFill>
              <a:srgbClr val="DFA267"/>
            </a:solidFill>
            <a:miter/>
          </a:ln>
        </p:spPr>
      </p:sp>
      <p:pic>
        <p:nvPicPr>
          <p:cNvPr id="4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8519" y="469799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C11E-9B6C-4909-82D1-997DF371BA31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Help Menus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41444"/>
            <a:ext cx="8300850" cy="2921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23199" y="5194815"/>
            <a:ext cx="786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4166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4FC2-3C08-4DFB-B771-CE0E02CEAE65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4766" y="1640684"/>
            <a:ext cx="8569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similar problems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nearly the same everywhere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but return to same point in dialogue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could specify on STN … but very messy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usually best added at a ‘meta’ level</a:t>
            </a:r>
          </a:p>
          <a:p>
            <a:pPr lvl="1"/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838200" y="3696789"/>
            <a:ext cx="7462651" cy="2246811"/>
            <a:chOff x="1104" y="2618"/>
            <a:chExt cx="4176" cy="1532"/>
          </a:xfrm>
        </p:grpSpPr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3162" y="3862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2922" y="3456"/>
              <a:ext cx="480" cy="576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1728" y="3840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86"/>
            <p:cNvSpPr>
              <a:spLocks noChangeArrowheads="1"/>
            </p:cNvSpPr>
            <p:nvPr/>
          </p:nvSpPr>
          <p:spPr bwMode="auto">
            <a:xfrm>
              <a:off x="4800" y="2618"/>
              <a:ext cx="480" cy="480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1968" y="3434"/>
              <a:ext cx="864" cy="576"/>
              <a:chOff x="3744" y="1824"/>
              <a:chExt cx="864" cy="576"/>
            </a:xfrm>
          </p:grpSpPr>
          <p:sp>
            <p:nvSpPr>
              <p:cNvPr id="54" name="Rectangle 8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Rectangle 8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Help Subsystem</a:t>
                </a:r>
              </a:p>
            </p:txBody>
          </p:sp>
          <p:sp>
            <p:nvSpPr>
              <p:cNvPr id="56" name="Line 9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Line 9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Line 9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Oval 9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" name="Oval 9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Oval 9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" name="Oval 9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" name="Oval 97"/>
            <p:cNvSpPr>
              <a:spLocks noChangeArrowheads="1"/>
            </p:cNvSpPr>
            <p:nvPr/>
          </p:nvSpPr>
          <p:spPr bwMode="auto">
            <a:xfrm>
              <a:off x="1824" y="261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Circle 1</a:t>
              </a: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3737" y="2666"/>
              <a:ext cx="10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click on circumference</a:t>
              </a:r>
            </a:p>
          </p:txBody>
        </p:sp>
        <p:sp>
          <p:nvSpPr>
            <p:cNvPr id="22" name="Oval 99"/>
            <p:cNvSpPr>
              <a:spLocks noChangeArrowheads="1"/>
            </p:cNvSpPr>
            <p:nvPr/>
          </p:nvSpPr>
          <p:spPr bwMode="auto">
            <a:xfrm>
              <a:off x="3264" y="261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Circle 2</a:t>
              </a:r>
            </a:p>
          </p:txBody>
        </p:sp>
        <p:cxnSp>
          <p:nvCxnSpPr>
            <p:cNvPr id="23" name="AutoShape 100"/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2304" y="285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101"/>
            <p:cNvSpPr>
              <a:spLocks noChangeArrowheads="1"/>
            </p:cNvSpPr>
            <p:nvPr/>
          </p:nvSpPr>
          <p:spPr bwMode="auto">
            <a:xfrm>
              <a:off x="4800" y="2618"/>
              <a:ext cx="480" cy="480"/>
            </a:xfrm>
            <a:custGeom>
              <a:avLst/>
              <a:gdLst>
                <a:gd name="G0" fmla="+- 2160 0 0"/>
                <a:gd name="G1" fmla="+- 21600 0 2160"/>
                <a:gd name="G2" fmla="+- 21600 0 216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5" name="AutoShape 102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3744" y="2858"/>
              <a:ext cx="10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03"/>
            <p:cNvSpPr txBox="1">
              <a:spLocks noChangeArrowheads="1"/>
            </p:cNvSpPr>
            <p:nvPr/>
          </p:nvSpPr>
          <p:spPr bwMode="auto">
            <a:xfrm>
              <a:off x="1104" y="2714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from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27" name="AutoShape 104"/>
            <p:cNvCxnSpPr>
              <a:cxnSpLocks noChangeShapeType="1"/>
              <a:stCxn id="26" idx="3"/>
              <a:endCxn id="20" idx="2"/>
            </p:cNvCxnSpPr>
            <p:nvPr/>
          </p:nvCxnSpPr>
          <p:spPr bwMode="auto">
            <a:xfrm>
              <a:off x="1459" y="2858"/>
              <a:ext cx="36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105"/>
            <p:cNvSpPr txBox="1">
              <a:spLocks noChangeArrowheads="1"/>
            </p:cNvSpPr>
            <p:nvPr/>
          </p:nvSpPr>
          <p:spPr bwMode="auto">
            <a:xfrm>
              <a:off x="2301" y="3098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dirty="0">
                  <a:latin typeface="Arial" panose="020B0604020202020204" pitchFamily="34" charset="0"/>
                </a:rPr>
                <a:t>press </a:t>
              </a:r>
              <a:r>
                <a:rPr lang="en-GB" altLang="en-US" sz="1200" b="1" dirty="0">
                  <a:latin typeface="Arial" panose="020B0604020202020204" pitchFamily="34" charset="0"/>
                </a:rPr>
                <a:t>HELP</a:t>
              </a:r>
              <a:r>
                <a:rPr lang="en-GB" altLang="en-US" sz="1200" dirty="0">
                  <a:latin typeface="Arial" panose="020B0604020202020204" pitchFamily="34" charset="0"/>
                </a:rPr>
                <a:t/>
              </a:r>
              <a:br>
                <a:rPr lang="en-GB" altLang="en-US" sz="1200" dirty="0">
                  <a:latin typeface="Arial" panose="020B0604020202020204" pitchFamily="34" charset="0"/>
                </a:rPr>
              </a:br>
              <a:r>
                <a:rPr lang="en-GB" altLang="en-US" sz="1200" dirty="0"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29" name="Text Box 106"/>
            <p:cNvSpPr txBox="1">
              <a:spLocks noChangeArrowheads="1"/>
            </p:cNvSpPr>
            <p:nvPr/>
          </p:nvSpPr>
          <p:spPr bwMode="auto">
            <a:xfrm>
              <a:off x="3982" y="2858"/>
              <a:ext cx="5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draw circle</a:t>
              </a: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2403" y="2858"/>
              <a:ext cx="6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rubber band</a:t>
              </a:r>
            </a:p>
          </p:txBody>
        </p: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2352" y="2666"/>
              <a:ext cx="7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click on centre</a:t>
              </a:r>
            </a:p>
          </p:txBody>
        </p:sp>
        <p:cxnSp>
          <p:nvCxnSpPr>
            <p:cNvPr id="32" name="AutoShape 109"/>
            <p:cNvCxnSpPr>
              <a:cxnSpLocks noChangeShapeType="1"/>
              <a:stCxn id="20" idx="5"/>
              <a:endCxn id="55" idx="0"/>
            </p:cNvCxnSpPr>
            <p:nvPr/>
          </p:nvCxnSpPr>
          <p:spPr bwMode="auto">
            <a:xfrm>
              <a:off x="2234" y="3028"/>
              <a:ext cx="166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1488" y="3434"/>
              <a:ext cx="480" cy="576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4" name="AutoShape 111"/>
            <p:cNvCxnSpPr>
              <a:cxnSpLocks noChangeShapeType="1"/>
              <a:stCxn id="33" idx="2"/>
              <a:endCxn id="33" idx="0"/>
            </p:cNvCxnSpPr>
            <p:nvPr/>
          </p:nvCxnSpPr>
          <p:spPr bwMode="auto">
            <a:xfrm flipV="1">
              <a:off x="1728" y="3434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12"/>
            <p:cNvCxnSpPr>
              <a:cxnSpLocks noChangeShapeType="1"/>
              <a:stCxn id="33" idx="0"/>
              <a:endCxn id="20" idx="3"/>
            </p:cNvCxnSpPr>
            <p:nvPr/>
          </p:nvCxnSpPr>
          <p:spPr bwMode="auto">
            <a:xfrm flipV="1">
              <a:off x="1728" y="3028"/>
              <a:ext cx="166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113"/>
            <p:cNvGrpSpPr>
              <a:grpSpLocks/>
            </p:cNvGrpSpPr>
            <p:nvPr/>
          </p:nvGrpSpPr>
          <p:grpSpPr bwMode="auto">
            <a:xfrm>
              <a:off x="3402" y="3456"/>
              <a:ext cx="864" cy="576"/>
              <a:chOff x="3744" y="1824"/>
              <a:chExt cx="864" cy="576"/>
            </a:xfrm>
          </p:grpSpPr>
          <p:sp>
            <p:nvSpPr>
              <p:cNvPr id="41" name="Rectangle 114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Rectangle 115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Help Subsystem</a:t>
                </a:r>
              </a:p>
            </p:txBody>
          </p:sp>
          <p:sp>
            <p:nvSpPr>
              <p:cNvPr id="43" name="Line 116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117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Line 118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Oval 119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Oval 12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Oval 121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122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7" name="Text Box 123"/>
            <p:cNvSpPr txBox="1">
              <a:spLocks noChangeArrowheads="1"/>
            </p:cNvSpPr>
            <p:nvPr/>
          </p:nvSpPr>
          <p:spPr bwMode="auto">
            <a:xfrm>
              <a:off x="3735" y="3120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press </a:t>
              </a:r>
              <a:r>
                <a:rPr lang="en-GB" altLang="en-US" sz="1200" b="1">
                  <a:latin typeface="Arial" panose="020B0604020202020204" pitchFamily="34" charset="0"/>
                </a:rPr>
                <a:t>HELP</a:t>
              </a:r>
              <a:r>
                <a:rPr lang="en-GB" altLang="en-US" sz="1200">
                  <a:latin typeface="Arial" panose="020B0604020202020204" pitchFamily="34" charset="0"/>
                </a:rPr>
                <a:t/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button</a:t>
              </a:r>
            </a:p>
          </p:txBody>
        </p:sp>
        <p:cxnSp>
          <p:nvCxnSpPr>
            <p:cNvPr id="38" name="AutoShape 124"/>
            <p:cNvCxnSpPr>
              <a:cxnSpLocks noChangeShapeType="1"/>
              <a:stCxn id="22" idx="5"/>
              <a:endCxn id="42" idx="0"/>
            </p:cNvCxnSpPr>
            <p:nvPr/>
          </p:nvCxnSpPr>
          <p:spPr bwMode="auto">
            <a:xfrm>
              <a:off x="3674" y="3028"/>
              <a:ext cx="16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25"/>
            <p:cNvCxnSpPr>
              <a:cxnSpLocks noChangeShapeType="1"/>
              <a:stCxn id="16" idx="2"/>
              <a:endCxn id="16" idx="0"/>
            </p:cNvCxnSpPr>
            <p:nvPr/>
          </p:nvCxnSpPr>
          <p:spPr bwMode="auto">
            <a:xfrm flipV="1">
              <a:off x="3162" y="3456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26"/>
            <p:cNvCxnSpPr>
              <a:cxnSpLocks noChangeShapeType="1"/>
              <a:stCxn id="16" idx="0"/>
              <a:endCxn id="22" idx="3"/>
            </p:cNvCxnSpPr>
            <p:nvPr/>
          </p:nvCxnSpPr>
          <p:spPr bwMode="auto">
            <a:xfrm flipV="1">
              <a:off x="3162" y="3028"/>
              <a:ext cx="172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94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Persona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99424"/>
            <a:ext cx="830085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1039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6571" y="4167051"/>
            <a:ext cx="788120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r>
              <a:rPr lang="en-US" sz="2800" dirty="0">
                <a:solidFill>
                  <a:srgbClr val="0070C0"/>
                </a:solidFill>
                <a:latin typeface="Verdana"/>
              </a:rPr>
              <a:t>description of an ‘example’ user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Verdana"/>
              <a:buChar char="–"/>
            </a:pPr>
            <a:r>
              <a:rPr lang="en-US" sz="2400" dirty="0">
                <a:solidFill>
                  <a:srgbClr val="0070C0"/>
                </a:solidFill>
                <a:latin typeface="Verdana"/>
              </a:rPr>
              <a:t>not necessarily a real person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Verdana"/>
              <a:buChar char="•"/>
            </a:pPr>
            <a:r>
              <a:rPr lang="en-US" sz="2800" dirty="0">
                <a:solidFill>
                  <a:srgbClr val="0070C0"/>
                </a:solidFill>
                <a:latin typeface="Verdana"/>
              </a:rPr>
              <a:t>use as surrogate user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Verdana"/>
              <a:buChar char="–"/>
            </a:pPr>
            <a:r>
              <a:rPr lang="en-US" sz="2400" dirty="0">
                <a:solidFill>
                  <a:srgbClr val="0070C0"/>
                </a:solidFill>
                <a:latin typeface="Verdana"/>
              </a:rPr>
              <a:t>what would Betty think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Verdana"/>
              <a:buChar char="•"/>
            </a:pPr>
            <a:r>
              <a:rPr lang="en-US" sz="2800" dirty="0">
                <a:solidFill>
                  <a:srgbClr val="0070C0"/>
                </a:solidFill>
                <a:latin typeface="Verdana"/>
              </a:rPr>
              <a:t>details matter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Verdana"/>
              <a:buChar char="–"/>
            </a:pPr>
            <a:r>
              <a:rPr lang="en-US" sz="2400" dirty="0">
                <a:solidFill>
                  <a:srgbClr val="0070C0"/>
                </a:solidFill>
                <a:latin typeface="Verdana"/>
              </a:rPr>
              <a:t>makes her ‘real’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6499-BC4A-444E-B5BD-BB42191BED1D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21</a:t>
            </a:fld>
            <a:endParaRPr lang="en-IN"/>
          </a:p>
        </p:txBody>
      </p:sp>
      <p:pic>
        <p:nvPicPr>
          <p:cNvPr id="9218" name="Picture 2" descr="Personas – A Simple Introduction | Interaction Design Foun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7" y="1506240"/>
            <a:ext cx="7738460" cy="27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C55A11"/>
                </a:solidFill>
                <a:latin typeface="Calibri"/>
              </a:rPr>
              <a:t>Petrinets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99424"/>
            <a:ext cx="830085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1039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35E6-5106-4194-B103-3C893A5B8DB4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5943" y="1106640"/>
            <a:ext cx="4310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one of the oldest notations in computing!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flow graph: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places		– a bit like STN states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transitions	– a bit like STN arcs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counters	– sit on places (current state)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several counters allowed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concurrent dialogue states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used for UI specification   (ICO at Toulouse)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tool support – </a:t>
            </a:r>
            <a:r>
              <a:rPr lang="en-GB" altLang="en-US" sz="2400" dirty="0" err="1">
                <a:solidFill>
                  <a:srgbClr val="0070C0"/>
                </a:solidFill>
              </a:rPr>
              <a:t>Petshop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pic>
        <p:nvPicPr>
          <p:cNvPr id="10242" name="Picture 2" descr="Chapter 3: Petri Net Theory and the Modeling of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58" y="1891449"/>
            <a:ext cx="3924794" cy="38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1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Petri net-Example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199408"/>
            <a:ext cx="8300850" cy="22153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pic>
        <p:nvPicPr>
          <p:cNvPr id="5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18520" y="469800"/>
            <a:ext cx="698400" cy="1397160"/>
          </a:xfrm>
          <a:prstGeom prst="rect">
            <a:avLst/>
          </a:prstGeom>
          <a:ln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22011" y="5110459"/>
            <a:ext cx="7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4C5-55D8-41B1-9BB8-59AAC12CF5D1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23</a:t>
            </a:fld>
            <a:endParaRPr lang="en-IN"/>
          </a:p>
        </p:txBody>
      </p:sp>
      <p:pic>
        <p:nvPicPr>
          <p:cNvPr id="8194" name="Picture 2" descr="HCI 3e - Ch 16: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4329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State charts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CC6-8992-4A5D-A4AD-D594241D1747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9387" y="1571239"/>
            <a:ext cx="8704613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used in UML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extension to STN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hierarchy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concurrent sub-nets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escapes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OFF always active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history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link marked H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goes back to last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state on re-entering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 err="1">
                <a:solidFill>
                  <a:srgbClr val="0070C0"/>
                </a:solidFill>
              </a:rPr>
              <a:t>subdialogue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4338451" y="1502498"/>
            <a:ext cx="3962400" cy="3886200"/>
            <a:chOff x="3072" y="1680"/>
            <a:chExt cx="2496" cy="244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128" y="2544"/>
              <a:ext cx="3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456" y="2544"/>
              <a:ext cx="52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600" y="2544"/>
              <a:ext cx="52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3072" y="2544"/>
              <a:ext cx="2496" cy="15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On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Off</a:t>
              </a: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475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752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4752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4752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408" y="2601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Sound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512" y="2592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Channel</a:t>
              </a: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528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7" name="AutoShape 18"/>
            <p:cNvCxnSpPr>
              <a:cxnSpLocks noChangeShapeType="1"/>
              <a:stCxn id="26" idx="0"/>
              <a:endCxn id="20" idx="6"/>
            </p:cNvCxnSpPr>
            <p:nvPr/>
          </p:nvCxnSpPr>
          <p:spPr bwMode="auto">
            <a:xfrm rot="5400000" flipH="1">
              <a:off x="4992" y="2880"/>
              <a:ext cx="288" cy="3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232" y="292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29" name="Oval 20"/>
            <p:cNvSpPr>
              <a:spLocks noChangeArrowheads="1"/>
            </p:cNvSpPr>
            <p:nvPr/>
          </p:nvSpPr>
          <p:spPr bwMode="auto">
            <a:xfrm>
              <a:off x="3264" y="34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0" name="AutoShape 21"/>
            <p:cNvCxnSpPr>
              <a:cxnSpLocks noChangeShapeType="1"/>
              <a:stCxn id="29" idx="0"/>
              <a:endCxn id="18" idx="2"/>
            </p:cNvCxnSpPr>
            <p:nvPr/>
          </p:nvCxnSpPr>
          <p:spPr bwMode="auto">
            <a:xfrm rot="16200000">
              <a:off x="3336" y="3096"/>
              <a:ext cx="288" cy="3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2"/>
            <p:cNvCxnSpPr>
              <a:cxnSpLocks noChangeShapeType="1"/>
              <a:stCxn id="20" idx="4"/>
              <a:endCxn id="21" idx="0"/>
            </p:cNvCxnSpPr>
            <p:nvPr/>
          </p:nvCxnSpPr>
          <p:spPr bwMode="auto">
            <a:xfrm>
              <a:off x="4848" y="302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3"/>
            <p:cNvCxnSpPr>
              <a:cxnSpLocks noChangeShapeType="1"/>
              <a:stCxn id="21" idx="4"/>
              <a:endCxn id="22" idx="0"/>
            </p:cNvCxnSpPr>
            <p:nvPr/>
          </p:nvCxnSpPr>
          <p:spPr bwMode="auto">
            <a:xfrm>
              <a:off x="4848" y="3360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4"/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>
              <a:off x="4848" y="369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5"/>
            <p:cNvCxnSpPr>
              <a:cxnSpLocks noChangeShapeType="1"/>
              <a:stCxn id="23" idx="2"/>
              <a:endCxn id="20" idx="2"/>
            </p:cNvCxnSpPr>
            <p:nvPr/>
          </p:nvCxnSpPr>
          <p:spPr bwMode="auto">
            <a:xfrm rot="10800000" flipH="1">
              <a:off x="4752" y="2928"/>
              <a:ext cx="1" cy="1008"/>
            </a:xfrm>
            <a:prstGeom prst="curvedConnector3">
              <a:avLst>
                <a:gd name="adj1" fmla="val -200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4848" y="3024"/>
              <a:ext cx="2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000" b="1">
                  <a:latin typeface="Arial" panose="020B0604020202020204" pitchFamily="34" charset="0"/>
                </a:rPr>
                <a:t>SEL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4848" y="3350"/>
              <a:ext cx="2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000" b="1">
                  <a:latin typeface="Arial" panose="020B0604020202020204" pitchFamily="34" charset="0"/>
                </a:rPr>
                <a:t>SEL</a:t>
              </a: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4848" y="3686"/>
              <a:ext cx="2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000" b="1">
                  <a:latin typeface="Arial" panose="020B0604020202020204" pitchFamily="34" charset="0"/>
                </a:rPr>
                <a:t>SEL</a:t>
              </a:r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4320" y="3360"/>
              <a:ext cx="2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000" b="1">
                  <a:latin typeface="Arial" panose="020B0604020202020204" pitchFamily="34" charset="0"/>
                </a:rPr>
                <a:t>SEL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18" idx="4"/>
              <a:endCxn id="19" idx="0"/>
            </p:cNvCxnSpPr>
            <p:nvPr/>
          </p:nvCxnSpPr>
          <p:spPr bwMode="auto">
            <a:xfrm>
              <a:off x="3744" y="32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3744" y="3264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000" b="1">
                  <a:latin typeface="Arial" panose="020B0604020202020204" pitchFamily="34" charset="0"/>
                </a:rPr>
                <a:t>MUTE</a:t>
              </a: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4128" y="254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4128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Standby</a:t>
              </a:r>
            </a:p>
          </p:txBody>
        </p:sp>
        <p:cxnSp>
          <p:nvCxnSpPr>
            <p:cNvPr id="43" name="AutoShape 34"/>
            <p:cNvCxnSpPr>
              <a:cxnSpLocks noChangeShapeType="1"/>
              <a:stCxn id="42" idx="3"/>
              <a:endCxn id="15" idx="0"/>
            </p:cNvCxnSpPr>
            <p:nvPr/>
          </p:nvCxnSpPr>
          <p:spPr bwMode="auto">
            <a:xfrm flipH="1">
              <a:off x="3720" y="2008"/>
              <a:ext cx="464" cy="5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35"/>
            <p:cNvCxnSpPr>
              <a:cxnSpLocks noChangeShapeType="1"/>
              <a:stCxn id="16" idx="0"/>
              <a:endCxn id="42" idx="5"/>
            </p:cNvCxnSpPr>
            <p:nvPr/>
          </p:nvCxnSpPr>
          <p:spPr bwMode="auto">
            <a:xfrm flipH="1" flipV="1">
              <a:off x="4456" y="2008"/>
              <a:ext cx="408" cy="5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4608" y="2112"/>
              <a:ext cx="3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b="1">
                  <a:latin typeface="Arial" panose="020B0604020202020204" pitchFamily="34" charset="0"/>
                </a:rPr>
                <a:t>OFF</a:t>
              </a:r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3700" y="2112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b="1">
                  <a:latin typeface="Arial" panose="020B0604020202020204" pitchFamily="34" charset="0"/>
                </a:rPr>
                <a:t>ON</a:t>
              </a:r>
            </a:p>
          </p:txBody>
        </p:sp>
        <p:cxnSp>
          <p:nvCxnSpPr>
            <p:cNvPr id="47" name="AutoShape 38"/>
            <p:cNvCxnSpPr>
              <a:cxnSpLocks noChangeShapeType="1"/>
              <a:stCxn id="14" idx="0"/>
              <a:endCxn id="14" idx="2"/>
            </p:cNvCxnSpPr>
            <p:nvPr/>
          </p:nvCxnSpPr>
          <p:spPr bwMode="auto">
            <a:xfrm>
              <a:off x="4320" y="254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39"/>
            <p:cNvCxnSpPr>
              <a:cxnSpLocks noChangeShapeType="1"/>
              <a:stCxn id="14" idx="2"/>
              <a:endCxn id="20" idx="2"/>
            </p:cNvCxnSpPr>
            <p:nvPr/>
          </p:nvCxnSpPr>
          <p:spPr bwMode="auto">
            <a:xfrm rot="16200000" flipH="1">
              <a:off x="4416" y="2592"/>
              <a:ext cx="240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40"/>
            <p:cNvCxnSpPr>
              <a:cxnSpLocks noChangeShapeType="1"/>
              <a:stCxn id="14" idx="2"/>
              <a:endCxn id="18" idx="6"/>
            </p:cNvCxnSpPr>
            <p:nvPr/>
          </p:nvCxnSpPr>
          <p:spPr bwMode="auto">
            <a:xfrm rot="5400000">
              <a:off x="3864" y="2664"/>
              <a:ext cx="432" cy="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41"/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4320" y="2064"/>
              <a:ext cx="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936" y="2304"/>
              <a:ext cx="4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 b="1">
                  <a:latin typeface="Arial" panose="020B0604020202020204" pitchFamily="34" charset="0"/>
                </a:rPr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Flowcharts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171999"/>
            <a:ext cx="8300850" cy="5115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7293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99608" y="2028617"/>
            <a:ext cx="77012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familiar to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programmers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boxes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- process/event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- not state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use for dialogue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(not internal algorithm)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2EA1-6B49-45B4-9301-3EC49D2A9B8B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25</a:t>
            </a:fld>
            <a:endParaRPr lang="en-IN"/>
          </a:p>
        </p:txBody>
      </p:sp>
      <p:pic>
        <p:nvPicPr>
          <p:cNvPr id="11266" name="Picture 2" descr="Flowchart Examp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96" y="1458856"/>
            <a:ext cx="4163064" cy="45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It works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199407"/>
            <a:ext cx="8300849" cy="2375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227178" y="7068271"/>
            <a:ext cx="786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3548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39387" y="1936284"/>
            <a:ext cx="78614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formal notations – too much work?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COBOL transaction processing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event-driven – like web interfaces 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programs structure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≠ dialogue structure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used dialogue flow charts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discuss with clients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transform to code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systematic testing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1000% productivity gain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formalism saves time!! </a:t>
            </a:r>
          </a:p>
          <a:p>
            <a:pPr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3C46-DC2D-4CF1-A63A-AE0AB7BF924C}" type="datetime1">
              <a:rPr lang="en-IN" smtClean="0"/>
              <a:t>03-09-2020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JSD diagrams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199407"/>
            <a:ext cx="8300849" cy="2375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27178" y="7068271"/>
            <a:ext cx="786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3548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4342-3BF6-4442-BC1D-288CD0687D2B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0729" y="1506240"/>
            <a:ext cx="8793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 tree structured dialogues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less expressive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greater clarity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239588" y="1956150"/>
            <a:ext cx="4561372" cy="3768246"/>
            <a:chOff x="1632" y="1632"/>
            <a:chExt cx="3696" cy="230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120" y="2544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632" y="2544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login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632" y="3456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add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employee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640" y="3456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change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employee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600" y="3456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display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employee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560" y="2544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120" y="1632"/>
              <a:ext cx="720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>
                  <a:latin typeface="Times New Roman" panose="02020603050405020304" pitchFamily="18" charset="0"/>
                </a:rPr>
                <a:t>Personnel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Record</a:t>
              </a:r>
              <a:br>
                <a:rPr lang="en-GB" altLang="en-US" sz="1400">
                  <a:latin typeface="Times New Roman" panose="02020603050405020304" pitchFamily="18" charset="0"/>
                </a:rPr>
              </a:br>
              <a:r>
                <a:rPr lang="en-GB" altLang="en-US" sz="1400">
                  <a:latin typeface="Times New Roman" panose="02020603050405020304" pitchFamily="18" charset="0"/>
                </a:rPr>
                <a:t>System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2208" y="35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3264" y="35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4224" y="35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4608" y="3456"/>
              <a:ext cx="720" cy="480"/>
              <a:chOff x="4272" y="1296"/>
              <a:chExt cx="720" cy="480"/>
            </a:xfrm>
          </p:grpSpPr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4272" y="1296"/>
                <a:ext cx="720" cy="4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400">
                    <a:latin typeface="Times New Roman" panose="02020603050405020304" pitchFamily="18" charset="0"/>
                  </a:rPr>
                  <a:t>delete</a:t>
                </a:r>
                <a:br>
                  <a:rPr lang="en-GB" altLang="en-US" sz="1400">
                    <a:latin typeface="Times New Roman" panose="02020603050405020304" pitchFamily="18" charset="0"/>
                  </a:rPr>
                </a:br>
                <a:r>
                  <a:rPr lang="en-GB" altLang="en-US" sz="1400">
                    <a:latin typeface="Times New Roman" panose="02020603050405020304" pitchFamily="18" charset="0"/>
                  </a:rPr>
                  <a:t>employee</a:t>
                </a:r>
                <a:br>
                  <a:rPr lang="en-GB" altLang="en-US" sz="1400">
                    <a:latin typeface="Times New Roman" panose="02020603050405020304" pitchFamily="18" charset="0"/>
                  </a:rPr>
                </a:br>
                <a:r>
                  <a:rPr lang="en-GB" altLang="en-US" sz="1400">
                    <a:latin typeface="Times New Roman" panose="02020603050405020304" pitchFamily="18" charset="0"/>
                  </a:rPr>
                  <a:t>record</a:t>
                </a:r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4896" y="13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676" y="254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/>
                <a:t>*</a:t>
              </a:r>
            </a:p>
          </p:txBody>
        </p:sp>
        <p:cxnSp>
          <p:nvCxnSpPr>
            <p:cNvPr id="26" name="AutoShape 19"/>
            <p:cNvCxnSpPr>
              <a:cxnSpLocks noChangeShapeType="1"/>
              <a:stCxn id="20" idx="2"/>
              <a:endCxn id="14" idx="0"/>
            </p:cNvCxnSpPr>
            <p:nvPr/>
          </p:nvCxnSpPr>
          <p:spPr bwMode="auto">
            <a:xfrm>
              <a:off x="3480" y="2112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0"/>
            <p:cNvCxnSpPr>
              <a:cxnSpLocks noChangeShapeType="1"/>
              <a:stCxn id="20" idx="2"/>
              <a:endCxn id="15" idx="0"/>
            </p:cNvCxnSpPr>
            <p:nvPr/>
          </p:nvCxnSpPr>
          <p:spPr bwMode="auto">
            <a:xfrm rot="5400000">
              <a:off x="2520" y="1584"/>
              <a:ext cx="432" cy="14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1"/>
            <p:cNvCxnSpPr>
              <a:cxnSpLocks noChangeShapeType="1"/>
              <a:stCxn id="20" idx="2"/>
              <a:endCxn id="19" idx="0"/>
            </p:cNvCxnSpPr>
            <p:nvPr/>
          </p:nvCxnSpPr>
          <p:spPr bwMode="auto">
            <a:xfrm rot="16200000" flipH="1">
              <a:off x="3984" y="1608"/>
              <a:ext cx="432" cy="14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2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2520" y="2496"/>
              <a:ext cx="432" cy="14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3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5400000">
              <a:off x="3024" y="3000"/>
              <a:ext cx="432" cy="4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4"/>
            <p:cNvCxnSpPr>
              <a:cxnSpLocks noChangeShapeType="1"/>
              <a:stCxn id="14" idx="2"/>
              <a:endCxn id="18" idx="0"/>
            </p:cNvCxnSpPr>
            <p:nvPr/>
          </p:nvCxnSpPr>
          <p:spPr bwMode="auto">
            <a:xfrm rot="16200000" flipH="1">
              <a:off x="3504" y="3000"/>
              <a:ext cx="432" cy="4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5"/>
            <p:cNvCxnSpPr>
              <a:cxnSpLocks noChangeShapeType="1"/>
              <a:stCxn id="14" idx="2"/>
              <a:endCxn id="33" idx="0"/>
            </p:cNvCxnSpPr>
            <p:nvPr/>
          </p:nvCxnSpPr>
          <p:spPr bwMode="auto">
            <a:xfrm rot="16200000" flipH="1">
              <a:off x="4008" y="2496"/>
              <a:ext cx="432" cy="14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905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Textual Notations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294410"/>
            <a:ext cx="8258723" cy="9975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1667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F147-D580-43BA-9CF1-5462DFEB0D03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8619" y="1492155"/>
            <a:ext cx="8605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grammars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production rules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CSP and event algebras</a:t>
            </a:r>
          </a:p>
        </p:txBody>
      </p:sp>
      <p:pic>
        <p:nvPicPr>
          <p:cNvPr id="12290" name="Picture 2" descr="AUML Sequence Diagram &amp; Textual Notation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713556"/>
            <a:ext cx="7110961" cy="29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Textual-Grammars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294410"/>
            <a:ext cx="8258723" cy="9975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1667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1A1E-C61E-46EF-AD22-CCAF0C2E4E05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492156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Regular expressions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sel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-line click click* 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dble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-click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compare with JSD</a:t>
            </a:r>
          </a:p>
          <a:p>
            <a:pPr marL="1162050" lvl="2"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same computational model</a:t>
            </a:r>
          </a:p>
          <a:p>
            <a:pPr marL="1162050" lvl="2"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different notation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BNF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expr ::= empty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        | atom expr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        | '(' expr ')' expr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more powerful than regular exp. or STNs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Still NO concurrent dialogue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Dialogue Notations and Design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1261" y="1430432"/>
            <a:ext cx="8640487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Dialogue Notations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Diagrammatic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state transition networks, JSD diagrams, flow charts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Textual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formal grammars, production</a:t>
            </a:r>
            <a:r>
              <a:rPr lang="en-GB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rules, CS</a:t>
            </a:r>
            <a:r>
              <a:rPr lang="en-GB" altLang="en-US" sz="2400" dirty="0">
                <a:solidFill>
                  <a:srgbClr val="0070C0"/>
                </a:solidFill>
              </a:rPr>
              <a:t>P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4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Dialogue linked to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the semantics of the system – what it does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the presentation of the system – how it looks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Formal descriptions can be </a:t>
            </a:r>
            <a:r>
              <a:rPr lang="en-US" altLang="en-US" sz="2400" dirty="0" err="1">
                <a:solidFill>
                  <a:srgbClr val="0070C0"/>
                </a:solidFill>
              </a:rPr>
              <a:t>analysed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 inconsistent actions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 difficult to reverse actions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 missing actions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for potential </a:t>
            </a:r>
            <a:r>
              <a:rPr lang="en-US" altLang="en-US" sz="2400" dirty="0" err="1">
                <a:solidFill>
                  <a:srgbClr val="0070C0"/>
                </a:solidFill>
              </a:rPr>
              <a:t>miskeying</a:t>
            </a:r>
            <a:r>
              <a:rPr lang="en-US" altLang="en-US" sz="2400" dirty="0">
                <a:solidFill>
                  <a:srgbClr val="0070C0"/>
                </a:solidFill>
              </a:rPr>
              <a:t> errors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4"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Verdana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0A1-5651-452C-B748-18746302A950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</a:t>
            </a:fld>
            <a:endParaRPr lang="en-IN"/>
          </a:p>
        </p:txBody>
      </p:sp>
      <p:pic>
        <p:nvPicPr>
          <p:cNvPr id="3074" name="Picture 2" descr="exercises - 16. dialogue notations and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48" y="4613274"/>
            <a:ext cx="3196046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Production Rules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330036"/>
            <a:ext cx="8170223" cy="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9387" y="2206343"/>
            <a:ext cx="786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39797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2199-E05C-423D-96D7-58DF8F9D4121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8200" y="1553433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Regular expressions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sel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-line click click* 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dble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-click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compare with JSD</a:t>
            </a:r>
          </a:p>
          <a:p>
            <a:pPr marL="1162050" lvl="2"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same computational model</a:t>
            </a:r>
          </a:p>
          <a:p>
            <a:pPr marL="1162050" lvl="2"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different notation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BNF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expr ::= empty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        | atom expr</a:t>
            </a:r>
          </a:p>
          <a:p>
            <a:pPr marL="1162050" lvl="2">
              <a:spcBef>
                <a:spcPct val="1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        | '(' expr ')' expr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more powerful than regular exp. or STNs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Still NO concurrent dialogue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Event Based Production Rules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0" y="1234136"/>
            <a:ext cx="8300850" cy="48399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2909" y="47988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Navigation Design | Patterns, tips &amp; best practices - Justinmi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Navigation Design | Patterns, tips &amp; best practices - Justinmi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95CA-B898-4E14-A8F7-4310AE3A4641}" type="datetime1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9387" y="1809272"/>
            <a:ext cx="87046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Tx/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Sel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-line </a:t>
            </a:r>
            <a:r>
              <a:rPr lang="en-US" altLang="en-US" sz="2400" dirty="0">
                <a:solidFill>
                  <a:srgbClr val="0070C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first</a:t>
            </a:r>
          </a:p>
          <a:p>
            <a:pPr lvl="2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C-point first </a:t>
            </a:r>
            <a:r>
              <a:rPr lang="en-US" altLang="en-US" sz="2400" dirty="0">
                <a:solidFill>
                  <a:srgbClr val="0070C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rest</a:t>
            </a:r>
          </a:p>
          <a:p>
            <a:pPr lvl="2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C-point rest </a:t>
            </a:r>
            <a:r>
              <a:rPr lang="en-US" altLang="en-US" sz="2400" dirty="0">
                <a:solidFill>
                  <a:srgbClr val="0070C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rest</a:t>
            </a:r>
          </a:p>
          <a:p>
            <a:pPr lvl="2"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D-point rest </a:t>
            </a:r>
            <a:r>
              <a:rPr lang="en-US" altLang="en-US" sz="2400" dirty="0">
                <a:solidFill>
                  <a:srgbClr val="0070C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&lt; draw line &gt;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/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Note: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events added to list of pending events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‘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first</a:t>
            </a:r>
            <a:r>
              <a:rPr lang="en-US" altLang="en-US" sz="2400" dirty="0">
                <a:solidFill>
                  <a:srgbClr val="0070C0"/>
                </a:solidFill>
              </a:rPr>
              <a:t>’ and ‘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rest</a:t>
            </a:r>
            <a:r>
              <a:rPr lang="en-US" altLang="en-US" sz="2400" dirty="0">
                <a:solidFill>
                  <a:srgbClr val="0070C0"/>
                </a:solidFill>
              </a:rPr>
              <a:t>’ are internally generated events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Bad at state!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Prepositional Production system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04131"/>
            <a:ext cx="8300850" cy="19027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3542" y="385025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C3DF-5EF7-4532-BEBA-1BA59485BE35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388" y="1106640"/>
            <a:ext cx="87046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State based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Attributes: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Mouse: { mouse-off, select-line, click-point, double-click }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Line-state: { menu, first, rest }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Rules (feedback not shown):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select-line</a:t>
            </a:r>
            <a:r>
              <a:rPr lang="en-GB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</a:rPr>
              <a:t> mouse-off first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click-point first</a:t>
            </a:r>
            <a:r>
              <a:rPr lang="en-GB" altLang="en-US" sz="2400" dirty="0">
                <a:solidFill>
                  <a:srgbClr val="0070C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</a:rPr>
              <a:t> mouse-off rest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click-point rest</a:t>
            </a:r>
            <a:r>
              <a:rPr lang="en-GB" altLang="en-US" sz="2400" dirty="0">
                <a:solidFill>
                  <a:srgbClr val="0070C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</a:rPr>
              <a:t> mouse-off</a:t>
            </a:r>
          </a:p>
          <a:p>
            <a:pPr lvl="2">
              <a:spcBef>
                <a:spcPct val="50000"/>
              </a:spcBef>
              <a:buFontTx/>
              <a:buChar char=" "/>
            </a:pPr>
            <a:r>
              <a:rPr lang="en-US" altLang="en-US" sz="2400" dirty="0">
                <a:solidFill>
                  <a:srgbClr val="0070C0"/>
                </a:solidFill>
              </a:rPr>
              <a:t>double-click rest</a:t>
            </a:r>
            <a:r>
              <a:rPr lang="en-GB" altLang="en-US" sz="2400" dirty="0">
                <a:solidFill>
                  <a:srgbClr val="0070C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</a:rPr>
              <a:t> mouse-off menu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Bad at events!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CSP and Process Algebras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21015"/>
            <a:ext cx="830085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26772" y="5400992"/>
            <a:ext cx="7861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604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8D39-BF2D-4161-8E2A-F2A233446DF4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27134" y="1506240"/>
            <a:ext cx="8116866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used in Alexander's SPI, and Agent notation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good for sequential dialogues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Bold-tog = select-bold?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bold-on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select-bold?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b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					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bold-off</a:t>
            </a:r>
            <a:r>
              <a:rPr lang="en-GB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Bold-tog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Italic-tog = . . 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Under-tog = . . .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and concurrent dialogue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Dialogue-box = Bold-tog || Italic-tog || Under-tog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but causality unclear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Dialogue Notations -Summary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506240"/>
            <a:ext cx="8277101" cy="200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3542" y="25236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F6E0-D1B6-4577-A6AD-0FD04EA55AF3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3879" y="1905480"/>
            <a:ext cx="8480121" cy="350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Diagrammatic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STN,  JSD,  Flow charts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Textual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grammars,  production rules,  CSP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Issues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event base vs. state based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power vs. clarity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model vs. notation</a:t>
            </a:r>
          </a:p>
          <a:p>
            <a:pPr lvl="2"/>
            <a:r>
              <a:rPr lang="en-US" altLang="en-US" sz="2400" dirty="0">
                <a:solidFill>
                  <a:srgbClr val="0070C0"/>
                </a:solidFill>
              </a:rPr>
              <a:t>sequential vs. concurrent</a:t>
            </a:r>
          </a:p>
        </p:txBody>
      </p:sp>
    </p:spTree>
    <p:extLst>
      <p:ext uri="{BB962C8B-B14F-4D97-AF65-F5344CB8AC3E}">
        <p14:creationId xmlns:p14="http://schemas.microsoft.com/office/powerpoint/2010/main" val="40752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Semantics Alexander-SPI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23749" y="1506240"/>
            <a:ext cx="8277101" cy="200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326626" y="5169221"/>
            <a:ext cx="7861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3542" y="252360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090E-0187-4141-A0AF-2E774F0BC5A9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8619" y="2154477"/>
            <a:ext cx="86053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Two part </a:t>
            </a:r>
            <a:r>
              <a:rPr lang="en-US" altLang="en-US" sz="2400" dirty="0" err="1">
                <a:solidFill>
                  <a:srgbClr val="0070C0"/>
                </a:solidFill>
              </a:rPr>
              <a:t>specication</a:t>
            </a:r>
            <a:r>
              <a:rPr lang="en-US" altLang="en-US" sz="2400" dirty="0">
                <a:solidFill>
                  <a:srgbClr val="0070C0"/>
                </a:solidFill>
              </a:rPr>
              <a:t>: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2">
              <a:spcBef>
                <a:spcPct val="50000"/>
              </a:spcBef>
            </a:pPr>
            <a:r>
              <a:rPr lang="en-US" altLang="en-US" sz="2400" dirty="0" err="1">
                <a:solidFill>
                  <a:srgbClr val="0070C0"/>
                </a:solidFill>
              </a:rPr>
              <a:t>EventCSP</a:t>
            </a:r>
            <a:r>
              <a:rPr lang="en-US" altLang="en-US" sz="2400" dirty="0">
                <a:solidFill>
                  <a:srgbClr val="0070C0"/>
                </a:solidFill>
              </a:rPr>
              <a:t> - pure dialogue order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2">
              <a:spcBef>
                <a:spcPct val="50000"/>
              </a:spcBef>
            </a:pPr>
            <a:r>
              <a:rPr lang="en-US" altLang="en-US" sz="2400" dirty="0" err="1">
                <a:solidFill>
                  <a:srgbClr val="0070C0"/>
                </a:solidFill>
              </a:rPr>
              <a:t>EventISL</a:t>
            </a:r>
            <a:r>
              <a:rPr lang="en-US" altLang="en-US" sz="2400" dirty="0">
                <a:solidFill>
                  <a:srgbClr val="0070C0"/>
                </a:solidFill>
              </a:rPr>
              <a:t> - target dependent semantics</a:t>
            </a:r>
          </a:p>
          <a:p>
            <a:pPr lvl="3">
              <a:spcBef>
                <a:spcPct val="50000"/>
              </a:spcBef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dialogue description   -   </a:t>
            </a:r>
            <a:r>
              <a:rPr lang="en-US" altLang="en-US" sz="2400" dirty="0" err="1">
                <a:solidFill>
                  <a:srgbClr val="0070C0"/>
                </a:solidFill>
              </a:rPr>
              <a:t>centralised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3">
              <a:spcBef>
                <a:spcPct val="5000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syntactic/semantic trade-off   -   </a:t>
            </a:r>
            <a:r>
              <a:rPr lang="en-GB" altLang="en-US" sz="2400" dirty="0" err="1">
                <a:solidFill>
                  <a:srgbClr val="0070C0"/>
                </a:solidFill>
              </a:rPr>
              <a:t>tollerable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2">
              <a:spcBef>
                <a:spcPct val="50000"/>
              </a:spcBef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Semantics Alexander SPI-ii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B843-892A-4AC8-825A-D7611C2CA2A3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388" y="1506240"/>
            <a:ext cx="72515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err="1">
                <a:solidFill>
                  <a:srgbClr val="0070C0"/>
                </a:solidFill>
              </a:rPr>
              <a:t>EventCSP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Login  = login-mess -&gt; get-name -&gt; 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-mess -&gt; (invalid -&gt; Login [] valid -&gt; Session)</a:t>
            </a:r>
          </a:p>
          <a:p>
            <a:r>
              <a:rPr lang="en-US" altLang="en-US" sz="2000" dirty="0" err="1">
                <a:solidFill>
                  <a:srgbClr val="0070C0"/>
                </a:solidFill>
              </a:rPr>
              <a:t>EventISL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event: login-mess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prompt: true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out: “Login:”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event: get-name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uses: input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set: user-id = input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event: valid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uses: input, user-id, 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passwd-db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wgen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:  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-id = 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passwd-db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(user-id)</a:t>
            </a:r>
          </a:p>
          <a:p>
            <a:pPr>
              <a:buFontTx/>
              <a:buNone/>
            </a:pPr>
            <a:endParaRPr lang="en-GB" altLang="en-US" sz="20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Semantics-Raw Code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209E-BE15-411C-9B1C-F2C32977C205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65130" y="1506240"/>
            <a:ext cx="39206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  <a:t>event loop for word processor</a:t>
            </a:r>
          </a:p>
          <a:p>
            <a:pPr lvl="3"/>
            <a:endParaRPr lang="en-GB" altLang="en-US" sz="2400" smtClean="0">
              <a:solidFill>
                <a:srgbClr val="0070C0"/>
              </a:solidFill>
              <a:latin typeface="Times" panose="02020603050405020304" pitchFamily="18" charset="0"/>
            </a:endParaRPr>
          </a:p>
          <a:p>
            <a: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  <a:t>dialogue description </a:t>
            </a:r>
            <a:b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</a:br>
            <a: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  <a:t>- very distributed</a:t>
            </a:r>
          </a:p>
          <a:p>
            <a:pPr lvl="3"/>
            <a:endParaRPr lang="en-GB" altLang="en-US" sz="2400" smtClean="0">
              <a:solidFill>
                <a:srgbClr val="0070C0"/>
              </a:solidFill>
              <a:latin typeface="Times" panose="02020603050405020304" pitchFamily="18" charset="0"/>
            </a:endParaRPr>
          </a:p>
          <a:p>
            <a: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  <a:t>syntactic/semantic trade-off</a:t>
            </a:r>
            <a:b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</a:br>
            <a:r>
              <a:rPr lang="en-GB" altLang="en-US" sz="2400" smtClean="0">
                <a:solidFill>
                  <a:srgbClr val="0070C0"/>
                </a:solidFill>
                <a:latin typeface="Times" panose="02020603050405020304" pitchFamily="18" charset="0"/>
              </a:rPr>
              <a:t>- terrible!</a:t>
            </a:r>
            <a:endParaRPr lang="en-GB" altLang="en-US" sz="2400" smtClean="0">
              <a:solidFill>
                <a:srgbClr val="0070C0"/>
              </a:solidFill>
            </a:endParaRP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847572" y="1952162"/>
            <a:ext cx="4036077" cy="473975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1400" dirty="0">
                <a:latin typeface="Courier New" panose="02070309020205020404" pitchFamily="49" charset="0"/>
              </a:rPr>
              <a:t>switch ( </a:t>
            </a:r>
            <a:r>
              <a:rPr lang="en-GB" altLang="en-US" sz="1400" dirty="0" err="1">
                <a:latin typeface="Courier New" panose="02070309020205020404" pitchFamily="49" charset="0"/>
              </a:rPr>
              <a:t>ev.type</a:t>
            </a:r>
            <a:r>
              <a:rPr lang="en-GB" altLang="en-US" sz="1400" dirty="0">
                <a:latin typeface="Courier New" panose="02070309020205020404" pitchFamily="49" charset="0"/>
              </a:rPr>
              <a:t> ) {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case </a:t>
            </a:r>
            <a:r>
              <a:rPr lang="en-GB" altLang="en-US" sz="1400" dirty="0" err="1">
                <a:latin typeface="Courier New" panose="02070309020205020404" pitchFamily="49" charset="0"/>
              </a:rPr>
              <a:t>button_down</a:t>
            </a:r>
            <a:r>
              <a:rPr lang="en-GB" altLang="en-US" sz="1400" dirty="0">
                <a:latin typeface="Courier New" panose="02070309020205020404" pitchFamily="49" charset="0"/>
              </a:rPr>
              <a:t>: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if ( </a:t>
            </a:r>
            <a:r>
              <a:rPr lang="en-GB" altLang="en-US" sz="1400" dirty="0" err="1">
                <a:latin typeface="Courier New" panose="02070309020205020404" pitchFamily="49" charset="0"/>
              </a:rPr>
              <a:t>in_text</a:t>
            </a:r>
            <a:r>
              <a:rPr lang="en-GB" altLang="en-US" sz="1400" dirty="0">
                <a:latin typeface="Courier New" panose="02070309020205020404" pitchFamily="49" charset="0"/>
              </a:rPr>
              <a:t> ( </a:t>
            </a:r>
            <a:r>
              <a:rPr lang="en-GB" altLang="en-US" sz="1400" dirty="0" err="1">
                <a:latin typeface="Courier New" panose="02070309020205020404" pitchFamily="49" charset="0"/>
              </a:rPr>
              <a:t>ev.pos</a:t>
            </a:r>
            <a:r>
              <a:rPr lang="en-GB" altLang="en-US" sz="1400" dirty="0">
                <a:latin typeface="Courier New" panose="02070309020205020404" pitchFamily="49" charset="0"/>
              </a:rPr>
              <a:t> ) ) {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mode = selecting;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</a:t>
            </a:r>
            <a:r>
              <a:rPr lang="en-GB" altLang="en-US" sz="1400" dirty="0" err="1">
                <a:latin typeface="Courier New" panose="02070309020205020404" pitchFamily="49" charset="0"/>
              </a:rPr>
              <a:t>mark_selection_start</a:t>
            </a:r>
            <a:r>
              <a:rPr lang="en-GB" altLang="en-US" sz="1400" dirty="0">
                <a:latin typeface="Courier New" panose="02070309020205020404" pitchFamily="49" charset="0"/>
              </a:rPr>
              <a:t>(</a:t>
            </a:r>
            <a:r>
              <a:rPr lang="en-GB" altLang="en-US" sz="1400" dirty="0" err="1">
                <a:latin typeface="Courier New" panose="02070309020205020404" pitchFamily="49" charset="0"/>
              </a:rPr>
              <a:t>ev.pos</a:t>
            </a:r>
            <a:r>
              <a:rPr lang="en-GB" alt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}</a:t>
            </a:r>
          </a:p>
          <a:p>
            <a:r>
              <a:rPr lang="en-GB" altLang="en-US" sz="1200" dirty="0">
                <a:latin typeface="Courier New" panose="02070309020205020404" pitchFamily="49" charset="0"/>
              </a:rPr>
              <a:t>    ...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case </a:t>
            </a:r>
            <a:r>
              <a:rPr lang="en-GB" altLang="en-US" sz="1400" dirty="0" err="1">
                <a:latin typeface="Courier New" panose="02070309020205020404" pitchFamily="49" charset="0"/>
              </a:rPr>
              <a:t>button_up</a:t>
            </a:r>
            <a:r>
              <a:rPr lang="en-GB" altLang="en-US" sz="1400" dirty="0">
                <a:latin typeface="Courier New" panose="02070309020205020404" pitchFamily="49" charset="0"/>
              </a:rPr>
              <a:t>: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if ( </a:t>
            </a:r>
            <a:r>
              <a:rPr lang="en-GB" altLang="en-US" sz="1400" dirty="0" err="1">
                <a:latin typeface="Courier New" panose="02070309020205020404" pitchFamily="49" charset="0"/>
              </a:rPr>
              <a:t>in_text</a:t>
            </a:r>
            <a:r>
              <a:rPr lang="en-GB" altLang="en-US" sz="1400" dirty="0">
                <a:latin typeface="Courier New" panose="02070309020205020404" pitchFamily="49" charset="0"/>
              </a:rPr>
              <a:t> ( </a:t>
            </a:r>
            <a:r>
              <a:rPr lang="en-GB" altLang="en-US" sz="1400" dirty="0" err="1">
                <a:latin typeface="Courier New" panose="02070309020205020404" pitchFamily="49" charset="0"/>
              </a:rPr>
              <a:t>ev.pos</a:t>
            </a:r>
            <a:r>
              <a:rPr lang="en-GB" altLang="en-US" sz="1400" dirty="0">
                <a:latin typeface="Courier New" panose="02070309020205020404" pitchFamily="49" charset="0"/>
              </a:rPr>
              <a:t> )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      &amp;&amp; mode == selecting ) {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mode = normal;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</a:t>
            </a:r>
            <a:r>
              <a:rPr lang="en-GB" altLang="en-US" sz="1400" dirty="0" err="1">
                <a:latin typeface="Courier New" panose="02070309020205020404" pitchFamily="49" charset="0"/>
              </a:rPr>
              <a:t>mark_selection_end</a:t>
            </a:r>
            <a:r>
              <a:rPr lang="en-GB" altLang="en-US" sz="1400" dirty="0">
                <a:latin typeface="Courier New" panose="02070309020205020404" pitchFamily="49" charset="0"/>
              </a:rPr>
              <a:t>(</a:t>
            </a:r>
            <a:r>
              <a:rPr lang="en-GB" altLang="en-US" sz="1400" dirty="0" err="1">
                <a:latin typeface="Courier New" panose="02070309020205020404" pitchFamily="49" charset="0"/>
              </a:rPr>
              <a:t>ev.pos</a:t>
            </a:r>
            <a:r>
              <a:rPr lang="en-GB" alt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}</a:t>
            </a:r>
          </a:p>
          <a:p>
            <a:r>
              <a:rPr lang="en-GB" altLang="en-US" sz="1200" dirty="0">
                <a:latin typeface="Courier New" panose="02070309020205020404" pitchFamily="49" charset="0"/>
              </a:rPr>
              <a:t>    ...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case </a:t>
            </a:r>
            <a:r>
              <a:rPr lang="en-GB" altLang="en-US" sz="1400" dirty="0" err="1">
                <a:latin typeface="Courier New" panose="02070309020205020404" pitchFamily="49" charset="0"/>
              </a:rPr>
              <a:t>mouse_move</a:t>
            </a:r>
            <a:r>
              <a:rPr lang="en-GB" altLang="en-US" sz="1400" dirty="0">
                <a:latin typeface="Courier New" panose="02070309020205020404" pitchFamily="49" charset="0"/>
              </a:rPr>
              <a:t>: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if (mode == selecting ) {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  </a:t>
            </a:r>
            <a:r>
              <a:rPr lang="en-GB" altLang="en-US" sz="1400" dirty="0" err="1">
                <a:latin typeface="Courier New" panose="02070309020205020404" pitchFamily="49" charset="0"/>
              </a:rPr>
              <a:t>extend_selection</a:t>
            </a:r>
            <a:r>
              <a:rPr lang="en-GB" altLang="en-US" sz="1400" dirty="0">
                <a:latin typeface="Courier New" panose="02070309020205020404" pitchFamily="49" charset="0"/>
              </a:rPr>
              <a:t>(</a:t>
            </a:r>
            <a:r>
              <a:rPr lang="en-GB" altLang="en-US" sz="1400" dirty="0" err="1">
                <a:latin typeface="Courier New" panose="02070309020205020404" pitchFamily="49" charset="0"/>
              </a:rPr>
              <a:t>ev.pos</a:t>
            </a:r>
            <a:r>
              <a:rPr lang="en-GB" alt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}</a:t>
            </a:r>
          </a:p>
          <a:p>
            <a:r>
              <a:rPr lang="en-GB" altLang="en-US" sz="1200" dirty="0">
                <a:latin typeface="Courier New" panose="02070309020205020404" pitchFamily="49" charset="0"/>
              </a:rPr>
              <a:t>    ...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} /* end of switch */</a:t>
            </a:r>
          </a:p>
        </p:txBody>
      </p:sp>
    </p:spTree>
    <p:extLst>
      <p:ext uri="{BB962C8B-B14F-4D97-AF65-F5344CB8AC3E}">
        <p14:creationId xmlns:p14="http://schemas.microsoft.com/office/powerpoint/2010/main" val="3249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Action Properties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F16E-595F-40AA-B0EA-22B73A57C4E5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64921" y="1506240"/>
            <a:ext cx="7979079" cy="4554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completeness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missed arcs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unforeseen circumstances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determinism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several arcs for one action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deliberate: application decision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accident: production rules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nested escapes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consistency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same action, same effect?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modes and visibility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State Properties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0297-FBDD-4ED9-A0BB-66715E637388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4504" y="1506240"/>
            <a:ext cx="8179496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reachability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can you get anywhere from anywhere?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and how easily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reversibility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can you get to the previous state?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but NOT undo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dangerous states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some states you don't want to get to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22514" y="651960"/>
            <a:ext cx="7278446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What is Dialogue??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95687" y="5747599"/>
            <a:ext cx="786146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1CC-E11F-4DEC-823E-FC94A2CB7B3F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387" y="1354934"/>
            <a:ext cx="87046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conversation between two or more parties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usually cooperative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in user interfaces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refers to the </a:t>
            </a:r>
            <a:r>
              <a:rPr lang="en-GB" altLang="en-US" sz="2400" i="1" dirty="0">
                <a:solidFill>
                  <a:srgbClr val="0070C0"/>
                </a:solidFill>
              </a:rPr>
              <a:t>structure</a:t>
            </a:r>
            <a:r>
              <a:rPr lang="en-GB" altLang="en-US" sz="2400" dirty="0">
                <a:solidFill>
                  <a:srgbClr val="0070C0"/>
                </a:solidFill>
              </a:rPr>
              <a:t> of the interaction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syntactic level of human–computer ‘conversation’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levels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lexical – shape of icons, actual keys pressed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syntactic – order of inputs and outputs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semantic – effect on internal application/data</a:t>
            </a:r>
          </a:p>
        </p:txBody>
      </p:sp>
    </p:spTree>
    <p:extLst>
      <p:ext uri="{BB962C8B-B14F-4D97-AF65-F5344CB8AC3E}">
        <p14:creationId xmlns:p14="http://schemas.microsoft.com/office/powerpoint/2010/main" val="20227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Dangerous States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Petabit Global Solutions Inc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52C2-13EE-4FD7-8077-C2EE4FDC8E54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0375" y="147427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161925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word processor: two modes and exit</a:t>
            </a:r>
          </a:p>
          <a:p>
            <a:pPr lvl="2">
              <a:spcBef>
                <a:spcPct val="0"/>
              </a:spcBef>
              <a:buFontTx/>
              <a:buNone/>
              <a:tabLst>
                <a:tab pos="161925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F1	-  changes mode</a:t>
            </a:r>
          </a:p>
          <a:p>
            <a:pPr lvl="2">
              <a:spcBef>
                <a:spcPct val="0"/>
              </a:spcBef>
              <a:buFontTx/>
              <a:buNone/>
              <a:tabLst>
                <a:tab pos="161925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F2	-  exit (and save)</a:t>
            </a:r>
          </a:p>
          <a:p>
            <a:pPr lvl="2">
              <a:spcBef>
                <a:spcPct val="0"/>
              </a:spcBef>
              <a:buFontTx/>
              <a:buNone/>
              <a:tabLst>
                <a:tab pos="161925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Esc	-   no mode change</a:t>
            </a:r>
          </a:p>
          <a:p>
            <a:pPr>
              <a:buFontTx/>
              <a:buNone/>
              <a:tabLst>
                <a:tab pos="161925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1619250" algn="l"/>
              </a:tabLst>
            </a:pPr>
            <a:endParaRPr lang="en-GB" altLang="en-US" sz="2400" dirty="0" smtClean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161925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buFontTx/>
              <a:buNone/>
              <a:tabLst>
                <a:tab pos="161925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but ...  Esc resets </a:t>
            </a:r>
            <a:r>
              <a:rPr lang="en-GB" altLang="en-US" sz="2400" dirty="0" err="1">
                <a:solidFill>
                  <a:srgbClr val="0070C0"/>
                </a:solidFill>
              </a:rPr>
              <a:t>autosave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678488" y="3060210"/>
            <a:ext cx="4456134" cy="1002338"/>
            <a:chOff x="2688" y="2976"/>
            <a:chExt cx="2400" cy="816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2688" y="3312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edit</a:t>
              </a:r>
              <a:endParaRPr lang="en-GB" altLang="en-US" sz="2000"/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608" y="3312"/>
              <a:ext cx="480" cy="480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exit</a:t>
              </a:r>
              <a:endParaRPr lang="en-GB" altLang="en-US" sz="2000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648" y="3312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menu</a:t>
              </a:r>
              <a:endParaRPr lang="en-GB" altLang="en-US" sz="2000" dirty="0"/>
            </a:p>
          </p:txBody>
        </p:sp>
        <p:cxnSp>
          <p:nvCxnSpPr>
            <p:cNvPr id="18" name="AutoShape 8"/>
            <p:cNvCxnSpPr>
              <a:cxnSpLocks noChangeShapeType="1"/>
              <a:stCxn id="15" idx="6"/>
              <a:endCxn id="17" idx="2"/>
            </p:cNvCxnSpPr>
            <p:nvPr/>
          </p:nvCxnSpPr>
          <p:spPr bwMode="auto">
            <a:xfrm>
              <a:off x="3168" y="3552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9"/>
            <p:cNvCxnSpPr>
              <a:cxnSpLocks noChangeShapeType="1"/>
            </p:cNvCxnSpPr>
            <p:nvPr/>
          </p:nvCxnSpPr>
          <p:spPr bwMode="auto">
            <a:xfrm>
              <a:off x="4128" y="3552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287" y="336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247" y="336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F2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7" idx="7"/>
              <a:endCxn id="17" idx="1"/>
            </p:cNvCxnSpPr>
            <p:nvPr/>
          </p:nvCxnSpPr>
          <p:spPr bwMode="auto">
            <a:xfrm rot="16200000" flipH="1" flipV="1">
              <a:off x="3887" y="3213"/>
              <a:ext cx="1" cy="340"/>
            </a:xfrm>
            <a:prstGeom prst="curvedConnector3">
              <a:avLst>
                <a:gd name="adj1" fmla="val -222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696" y="2976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0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Dangerous States-II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8473-8FA3-4C53-811F-D0A1F05E2B39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151" y="1740878"/>
            <a:ext cx="883084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exit with/without save </a:t>
            </a:r>
            <a:r>
              <a:rPr lang="en-GB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</a:t>
            </a:r>
            <a:r>
              <a:rPr lang="en-GB" altLang="en-US" sz="2400" dirty="0">
                <a:solidFill>
                  <a:srgbClr val="0070C0"/>
                </a:solidFill>
              </a:rPr>
              <a:t> dangerous states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duplicate states - semantic distinction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F1-F2 - exit with save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F1-Esc-F2 - exit with no save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3933173" y="2317316"/>
            <a:ext cx="3867787" cy="3256766"/>
            <a:chOff x="2633" y="1632"/>
            <a:chExt cx="2695" cy="1824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928" y="1632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edit</a:t>
              </a:r>
              <a:endParaRPr lang="en-GB" altLang="en-US" sz="2000" dirty="0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4848" y="1632"/>
              <a:ext cx="480" cy="480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exit</a:t>
              </a:r>
              <a:endParaRPr lang="en-GB" altLang="en-US" sz="2000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888" y="1632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menu</a:t>
              </a:r>
              <a:endParaRPr lang="en-GB" altLang="en-US" sz="2000"/>
            </a:p>
          </p:txBody>
        </p:sp>
        <p:cxnSp>
          <p:nvCxnSpPr>
            <p:cNvPr id="16" name="AutoShape 8"/>
            <p:cNvCxnSpPr>
              <a:cxnSpLocks noChangeShapeType="1"/>
              <a:stCxn id="13" idx="6"/>
              <a:endCxn id="15" idx="2"/>
            </p:cNvCxnSpPr>
            <p:nvPr/>
          </p:nvCxnSpPr>
          <p:spPr bwMode="auto">
            <a:xfrm>
              <a:off x="3408" y="1872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>
              <a:off x="4368" y="1872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527" y="168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487" y="1680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F2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128" y="2236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21" name="Oval 13" descr="Wide upward diagonal"/>
            <p:cNvSpPr>
              <a:spLocks noChangeArrowheads="1"/>
            </p:cNvSpPr>
            <p:nvPr/>
          </p:nvSpPr>
          <p:spPr bwMode="auto">
            <a:xfrm>
              <a:off x="2928" y="2640"/>
              <a:ext cx="480" cy="480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edit</a:t>
              </a:r>
              <a:endParaRPr lang="en-GB" altLang="en-US" sz="2000"/>
            </a:p>
          </p:txBody>
        </p:sp>
        <p:sp>
          <p:nvSpPr>
            <p:cNvPr id="22" name="Oval 14" descr="Wide upward diagonal"/>
            <p:cNvSpPr>
              <a:spLocks noChangeArrowheads="1"/>
            </p:cNvSpPr>
            <p:nvPr/>
          </p:nvSpPr>
          <p:spPr bwMode="auto">
            <a:xfrm>
              <a:off x="4848" y="2640"/>
              <a:ext cx="480" cy="480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exit</a:t>
              </a:r>
              <a:endParaRPr lang="en-GB" altLang="en-US" sz="2000"/>
            </a:p>
          </p:txBody>
        </p:sp>
        <p:sp>
          <p:nvSpPr>
            <p:cNvPr id="23" name="Oval 15" descr="Wide upward diagonal"/>
            <p:cNvSpPr>
              <a:spLocks noChangeArrowheads="1"/>
            </p:cNvSpPr>
            <p:nvPr/>
          </p:nvSpPr>
          <p:spPr bwMode="auto">
            <a:xfrm>
              <a:off x="3888" y="2640"/>
              <a:ext cx="480" cy="480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latin typeface="Arial" panose="020B0604020202020204" pitchFamily="34" charset="0"/>
                </a:rPr>
                <a:t>menu</a:t>
              </a:r>
              <a:endParaRPr lang="en-GB" altLang="en-US" sz="2000"/>
            </a:p>
          </p:txBody>
        </p:sp>
        <p:cxnSp>
          <p:nvCxnSpPr>
            <p:cNvPr id="24" name="AutoShape 16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3408" y="2880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4368" y="2880"/>
              <a:ext cx="4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527" y="268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4487" y="268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F2</a:t>
              </a:r>
            </a:p>
          </p:txBody>
        </p:sp>
        <p:cxnSp>
          <p:nvCxnSpPr>
            <p:cNvPr id="28" name="AutoShape 20"/>
            <p:cNvCxnSpPr>
              <a:cxnSpLocks noChangeShapeType="1"/>
              <a:stCxn id="23" idx="5"/>
              <a:endCxn id="23" idx="3"/>
            </p:cNvCxnSpPr>
            <p:nvPr/>
          </p:nvCxnSpPr>
          <p:spPr bwMode="auto">
            <a:xfrm rot="5400000">
              <a:off x="4127" y="2881"/>
              <a:ext cx="1" cy="340"/>
            </a:xfrm>
            <a:prstGeom prst="curvedConnector3">
              <a:avLst>
                <a:gd name="adj1" fmla="val 214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3936" y="3244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Esc</a:t>
              </a:r>
            </a:p>
          </p:txBody>
        </p:sp>
        <p:cxnSp>
          <p:nvCxnSpPr>
            <p:cNvPr id="30" name="AutoShape 22"/>
            <p:cNvCxnSpPr>
              <a:cxnSpLocks noChangeShapeType="1"/>
              <a:stCxn id="15" idx="4"/>
              <a:endCxn id="23" idx="0"/>
            </p:cNvCxnSpPr>
            <p:nvPr/>
          </p:nvCxnSpPr>
          <p:spPr bwMode="auto">
            <a:xfrm>
              <a:off x="41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3"/>
            <p:cNvCxnSpPr>
              <a:cxnSpLocks noChangeShapeType="1"/>
              <a:stCxn id="21" idx="0"/>
              <a:endCxn id="13" idx="4"/>
            </p:cNvCxnSpPr>
            <p:nvPr/>
          </p:nvCxnSpPr>
          <p:spPr bwMode="auto">
            <a:xfrm flipV="1">
              <a:off x="316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2633" y="2208"/>
              <a:ext cx="5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any</a:t>
              </a:r>
              <a:br>
                <a:rPr lang="en-GB" altLang="en-US" sz="1600" b="1">
                  <a:latin typeface="Arial" panose="020B0604020202020204" pitchFamily="34" charset="0"/>
                </a:rPr>
              </a:br>
              <a:r>
                <a:rPr lang="en-GB" altLang="en-US" sz="1600" b="1">
                  <a:latin typeface="Arial" panose="020B0604020202020204" pitchFamily="34" charset="0"/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Lexical Issues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E9F-7A9C-4AEA-B64F-F2CE3E14B42B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9387" y="1622398"/>
            <a:ext cx="87046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visibility</a:t>
            </a:r>
          </a:p>
          <a:p>
            <a:pPr lvl="2"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differentiate modes and states</a:t>
            </a:r>
          </a:p>
          <a:p>
            <a:pPr lvl="2"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annotations to dialogue</a:t>
            </a:r>
          </a:p>
          <a:p>
            <a:pPr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style</a:t>
            </a:r>
          </a:p>
          <a:p>
            <a:pPr lvl="2"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command - verb noun</a:t>
            </a:r>
          </a:p>
          <a:p>
            <a:pPr lvl="2"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mouse based - noun verb</a:t>
            </a:r>
          </a:p>
          <a:p>
            <a:pPr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layout</a:t>
            </a:r>
          </a:p>
          <a:p>
            <a:pPr lvl="2">
              <a:spcBef>
                <a:spcPct val="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not just appearance ...</a:t>
            </a:r>
          </a:p>
        </p:txBody>
      </p:sp>
    </p:spTree>
    <p:extLst>
      <p:ext uri="{BB962C8B-B14F-4D97-AF65-F5344CB8AC3E}">
        <p14:creationId xmlns:p14="http://schemas.microsoft.com/office/powerpoint/2010/main" val="10223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Layout Matters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9961" y="5866581"/>
            <a:ext cx="8047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1D8-3990-4259-B010-4F5CDAFF0CCE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8100" y="1309394"/>
            <a:ext cx="8542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dirty="0"/>
              <a:t>word processor - dangerous states</a:t>
            </a:r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endParaRPr lang="en-GB" altLang="en-US" dirty="0"/>
          </a:p>
          <a:p>
            <a:pPr>
              <a:spcBef>
                <a:spcPct val="0"/>
              </a:spcBef>
            </a:pPr>
            <a:r>
              <a:rPr lang="en-GB" altLang="en-US" dirty="0"/>
              <a:t>old keyboard - OK</a:t>
            </a:r>
          </a:p>
          <a:p>
            <a:pPr>
              <a:spcBef>
                <a:spcPct val="0"/>
              </a:spcBef>
            </a:pPr>
            <a:endParaRPr lang="en-GB" altLang="en-US" dirty="0"/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806950" y="2638425"/>
            <a:ext cx="3567113" cy="2466975"/>
            <a:chOff x="3028" y="1662"/>
            <a:chExt cx="2247" cy="1554"/>
          </a:xfrm>
        </p:grpSpPr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66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edit</a:t>
              </a:r>
              <a:endParaRPr lang="en-GB" altLang="en-US" sz="1200" b="1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73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exit</a:t>
              </a:r>
              <a:endParaRPr lang="en-GB" altLang="en-US" sz="1200" b="1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4069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menu</a:t>
              </a:r>
              <a:endParaRPr lang="en-GB" altLang="en-US" sz="1200" b="1"/>
            </a:p>
          </p:txBody>
        </p:sp>
        <p:cxnSp>
          <p:nvCxnSpPr>
            <p:cNvPr id="17" name="AutoShape 22"/>
            <p:cNvCxnSpPr>
              <a:cxnSpLocks noChangeShapeType="1"/>
              <a:stCxn id="14" idx="6"/>
              <a:endCxn id="16" idx="2"/>
            </p:cNvCxnSpPr>
            <p:nvPr/>
          </p:nvCxnSpPr>
          <p:spPr bwMode="auto">
            <a:xfrm>
              <a:off x="3668" y="1863"/>
              <a:ext cx="4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3"/>
            <p:cNvCxnSpPr>
              <a:cxnSpLocks noChangeShapeType="1"/>
            </p:cNvCxnSpPr>
            <p:nvPr/>
          </p:nvCxnSpPr>
          <p:spPr bwMode="auto">
            <a:xfrm>
              <a:off x="4471" y="1863"/>
              <a:ext cx="40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764" y="1680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568" y="1680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F2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271" y="2199"/>
              <a:ext cx="2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22" name="Oval 27" descr="Wide upward diagonal"/>
            <p:cNvSpPr>
              <a:spLocks noChangeArrowheads="1"/>
            </p:cNvSpPr>
            <p:nvPr/>
          </p:nvSpPr>
          <p:spPr bwMode="auto">
            <a:xfrm>
              <a:off x="3266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edit</a:t>
              </a:r>
              <a:endParaRPr lang="en-GB" altLang="en-US" sz="1200" b="1"/>
            </a:p>
          </p:txBody>
        </p:sp>
        <p:sp>
          <p:nvSpPr>
            <p:cNvPr id="23" name="Oval 28" descr="Wide upward diagonal"/>
            <p:cNvSpPr>
              <a:spLocks noChangeArrowheads="1"/>
            </p:cNvSpPr>
            <p:nvPr/>
          </p:nvSpPr>
          <p:spPr bwMode="auto">
            <a:xfrm>
              <a:off x="4873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exit</a:t>
              </a:r>
              <a:endParaRPr lang="en-GB" altLang="en-US" sz="1200" b="1"/>
            </a:p>
          </p:txBody>
        </p:sp>
        <p:sp>
          <p:nvSpPr>
            <p:cNvPr id="24" name="Oval 29" descr="Wide upward diagonal"/>
            <p:cNvSpPr>
              <a:spLocks noChangeArrowheads="1"/>
            </p:cNvSpPr>
            <p:nvPr/>
          </p:nvSpPr>
          <p:spPr bwMode="auto">
            <a:xfrm>
              <a:off x="4069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menu</a:t>
              </a:r>
              <a:endParaRPr lang="en-GB" altLang="en-US" sz="1200" b="1"/>
            </a:p>
          </p:txBody>
        </p:sp>
        <p:cxnSp>
          <p:nvCxnSpPr>
            <p:cNvPr id="25" name="AutoShape 30"/>
            <p:cNvCxnSpPr>
              <a:cxnSpLocks noChangeShapeType="1"/>
              <a:stCxn id="22" idx="6"/>
              <a:endCxn id="24" idx="2"/>
            </p:cNvCxnSpPr>
            <p:nvPr/>
          </p:nvCxnSpPr>
          <p:spPr bwMode="auto">
            <a:xfrm>
              <a:off x="3668" y="2707"/>
              <a:ext cx="4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1"/>
            <p:cNvCxnSpPr>
              <a:cxnSpLocks noChangeShapeType="1"/>
            </p:cNvCxnSpPr>
            <p:nvPr/>
          </p:nvCxnSpPr>
          <p:spPr bwMode="auto">
            <a:xfrm>
              <a:off x="4471" y="2707"/>
              <a:ext cx="40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3764" y="2524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568" y="2524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F2</a:t>
              </a:r>
            </a:p>
          </p:txBody>
        </p:sp>
        <p:cxnSp>
          <p:nvCxnSpPr>
            <p:cNvPr id="29" name="AutoShape 34"/>
            <p:cNvCxnSpPr>
              <a:cxnSpLocks noChangeShapeType="1"/>
              <a:stCxn id="24" idx="5"/>
              <a:endCxn id="24" idx="3"/>
            </p:cNvCxnSpPr>
            <p:nvPr/>
          </p:nvCxnSpPr>
          <p:spPr bwMode="auto">
            <a:xfrm rot="5400000">
              <a:off x="4270" y="2707"/>
              <a:ext cx="1" cy="285"/>
            </a:xfrm>
            <a:prstGeom prst="curvedConnector3">
              <a:avLst>
                <a:gd name="adj1" fmla="val 214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4110" y="3043"/>
              <a:ext cx="2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Esc</a:t>
              </a:r>
            </a:p>
          </p:txBody>
        </p:sp>
        <p:cxnSp>
          <p:nvCxnSpPr>
            <p:cNvPr id="31" name="AutoShape 36"/>
            <p:cNvCxnSpPr>
              <a:cxnSpLocks noChangeShapeType="1"/>
              <a:stCxn id="16" idx="4"/>
              <a:endCxn id="24" idx="0"/>
            </p:cNvCxnSpPr>
            <p:nvPr/>
          </p:nvCxnSpPr>
          <p:spPr bwMode="auto">
            <a:xfrm>
              <a:off x="4270" y="2064"/>
              <a:ext cx="0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7"/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3467" y="2064"/>
              <a:ext cx="0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3028" y="2175"/>
              <a:ext cx="4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any</a:t>
              </a:r>
              <a:br>
                <a:rPr lang="en-GB" altLang="en-US" sz="1200" b="1">
                  <a:latin typeface="Arial" panose="020B0604020202020204" pitchFamily="34" charset="0"/>
                </a:rPr>
              </a:br>
              <a:r>
                <a:rPr lang="en-GB" altLang="en-US" sz="1200" b="1">
                  <a:latin typeface="Arial" panose="020B0604020202020204" pitchFamily="34" charset="0"/>
                </a:rPr>
                <a:t>update</a:t>
              </a:r>
            </a:p>
          </p:txBody>
        </p:sp>
      </p:grp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439387" y="3452813"/>
            <a:ext cx="3967927" cy="2133795"/>
            <a:chOff x="2880" y="1584"/>
            <a:chExt cx="2208" cy="1248"/>
          </a:xfrm>
        </p:grpSpPr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>
              <a:off x="3734" y="1728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3024" y="2108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3315" y="2108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F2</a:t>
              </a:r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>
              <a:off x="3024" y="2372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F3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3028" y="2528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 b="1"/>
                <a:t>...</a:t>
              </a:r>
            </a:p>
          </p:txBody>
        </p: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3315" y="2372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F4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3319" y="2524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 b="1"/>
                <a:t>...</a:t>
              </a: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4025" y="1728"/>
              <a:ext cx="258" cy="234"/>
            </a:xfrm>
            <a:prstGeom prst="bevel">
              <a:avLst>
                <a:gd name="adj" fmla="val 125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3734" y="1991"/>
              <a:ext cx="355" cy="234"/>
            </a:xfrm>
            <a:prstGeom prst="bevel">
              <a:avLst>
                <a:gd name="adj" fmla="val 125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tab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3770" y="2144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 b="1"/>
                <a:t>...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4144" y="1968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 b="1"/>
                <a:t>...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880" y="1632"/>
              <a:ext cx="1968" cy="1152"/>
            </a:xfrm>
            <a:prstGeom prst="rect">
              <a:avLst/>
            </a:prstGeom>
            <a:noFill/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4560" y="1584"/>
              <a:ext cx="52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340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Layout Matters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9961" y="5866581"/>
            <a:ext cx="8047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495" y="1767269"/>
            <a:ext cx="75313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dirty="0"/>
              <a:t>new keyboard layout</a:t>
            </a:r>
          </a:p>
          <a:p>
            <a:pPr>
              <a:spcBef>
                <a:spcPct val="0"/>
              </a:spcBef>
            </a:pPr>
            <a:endParaRPr lang="en-GB" altLang="en-US" sz="2400" dirty="0"/>
          </a:p>
          <a:p>
            <a:pPr>
              <a:spcBef>
                <a:spcPct val="0"/>
              </a:spcBef>
            </a:pPr>
            <a:endParaRPr lang="en-GB" altLang="en-US" sz="2400" dirty="0"/>
          </a:p>
          <a:p>
            <a:pPr>
              <a:spcBef>
                <a:spcPct val="0"/>
              </a:spcBef>
            </a:pPr>
            <a:endParaRPr lang="en-GB" altLang="en-US" sz="2400" dirty="0"/>
          </a:p>
          <a:p>
            <a:pPr>
              <a:spcBef>
                <a:spcPct val="0"/>
              </a:spcBef>
            </a:pP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intend F1-F2 (save)</a:t>
            </a:r>
          </a:p>
          <a:p>
            <a:pPr marL="1562100" lvl="3">
              <a:spcBef>
                <a:spcPct val="0"/>
              </a:spcBef>
              <a:buFontTx/>
              <a:buNone/>
            </a:pPr>
            <a:endParaRPr lang="en-GB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finger catches Esc</a:t>
            </a:r>
          </a:p>
          <a:p>
            <a:pPr marL="1562100" lvl="3">
              <a:spcBef>
                <a:spcPct val="0"/>
              </a:spcBef>
              <a:buFontTx/>
              <a:buNone/>
            </a:pPr>
            <a:endParaRPr lang="en-GB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/>
          </a:p>
          <a:p>
            <a:pPr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3F44-B2EF-4E47-B078-7F7AAB45A372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44</a:t>
            </a:fld>
            <a:endParaRPr lang="en-IN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286000" y="2362200"/>
            <a:ext cx="3308350" cy="914400"/>
            <a:chOff x="3456" y="1008"/>
            <a:chExt cx="2084" cy="576"/>
          </a:xfrm>
        </p:grpSpPr>
        <p:grpSp>
          <p:nvGrpSpPr>
            <p:cNvPr id="13" name="Group 5"/>
            <p:cNvGrpSpPr>
              <a:grpSpLocks/>
            </p:cNvGrpSpPr>
            <p:nvPr/>
          </p:nvGrpSpPr>
          <p:grpSpPr bwMode="auto">
            <a:xfrm>
              <a:off x="3456" y="1200"/>
              <a:ext cx="1680" cy="384"/>
              <a:chOff x="3456" y="1200"/>
              <a:chExt cx="1680" cy="384"/>
            </a:xfrm>
          </p:grpSpPr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384" cy="384"/>
              </a:xfrm>
              <a:prstGeom prst="bevel">
                <a:avLst>
                  <a:gd name="adj" fmla="val 125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Esc</a:t>
                </a:r>
              </a:p>
            </p:txBody>
          </p:sp>
          <p:sp>
            <p:nvSpPr>
              <p:cNvPr id="16" name="AutoShape 7"/>
              <p:cNvSpPr>
                <a:spLocks noChangeArrowheads="1"/>
              </p:cNvSpPr>
              <p:nvPr/>
            </p:nvSpPr>
            <p:spPr bwMode="auto">
              <a:xfrm>
                <a:off x="3888" y="1200"/>
                <a:ext cx="384" cy="384"/>
              </a:xfrm>
              <a:prstGeom prst="bevel">
                <a:avLst>
                  <a:gd name="adj" fmla="val 125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F1</a:t>
                </a:r>
              </a:p>
            </p:txBody>
          </p: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384" cy="384"/>
              </a:xfrm>
              <a:prstGeom prst="bevel">
                <a:avLst>
                  <a:gd name="adj" fmla="val 125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F2</a:t>
                </a: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384" cy="384"/>
              </a:xfrm>
              <a:prstGeom prst="bevel">
                <a:avLst>
                  <a:gd name="adj" fmla="val 12500"/>
                </a:avLst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F3</a:t>
                </a:r>
              </a:p>
            </p:txBody>
          </p:sp>
        </p:grp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136" y="1008"/>
              <a:ext cx="40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4800"/>
                <a:t>...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733738" y="3120239"/>
            <a:ext cx="3567113" cy="2466975"/>
            <a:chOff x="3028" y="1662"/>
            <a:chExt cx="2247" cy="1554"/>
          </a:xfrm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3266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edit</a:t>
              </a:r>
              <a:endParaRPr lang="en-GB" altLang="en-US" sz="1200" b="1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4873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exit</a:t>
              </a:r>
              <a:endParaRPr lang="en-GB" altLang="en-US" sz="1200" b="1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4069" y="1662"/>
              <a:ext cx="402" cy="4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menu</a:t>
              </a:r>
              <a:endParaRPr lang="en-GB" altLang="en-US" sz="1200" b="1"/>
            </a:p>
          </p:txBody>
        </p:sp>
        <p:cxnSp>
          <p:nvCxnSpPr>
            <p:cNvPr id="23" name="AutoShape 15"/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3668" y="1863"/>
              <a:ext cx="4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4471" y="1863"/>
              <a:ext cx="40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764" y="1680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568" y="1680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F2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4271" y="2199"/>
              <a:ext cx="2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28" name="Oval 20" descr="Wide upward diagonal"/>
            <p:cNvSpPr>
              <a:spLocks noChangeArrowheads="1"/>
            </p:cNvSpPr>
            <p:nvPr/>
          </p:nvSpPr>
          <p:spPr bwMode="auto">
            <a:xfrm>
              <a:off x="3266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edit</a:t>
              </a:r>
              <a:endParaRPr lang="en-GB" altLang="en-US" sz="1200" b="1"/>
            </a:p>
          </p:txBody>
        </p:sp>
        <p:sp>
          <p:nvSpPr>
            <p:cNvPr id="29" name="Oval 21" descr="Wide upward diagonal"/>
            <p:cNvSpPr>
              <a:spLocks noChangeArrowheads="1"/>
            </p:cNvSpPr>
            <p:nvPr/>
          </p:nvSpPr>
          <p:spPr bwMode="auto">
            <a:xfrm>
              <a:off x="4873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exit</a:t>
              </a:r>
              <a:endParaRPr lang="en-GB" altLang="en-US" sz="1200" b="1"/>
            </a:p>
          </p:txBody>
        </p:sp>
        <p:sp>
          <p:nvSpPr>
            <p:cNvPr id="30" name="Oval 22" descr="Wide upward diagonal"/>
            <p:cNvSpPr>
              <a:spLocks noChangeArrowheads="1"/>
            </p:cNvSpPr>
            <p:nvPr/>
          </p:nvSpPr>
          <p:spPr bwMode="auto">
            <a:xfrm>
              <a:off x="4069" y="2506"/>
              <a:ext cx="402" cy="402"/>
            </a:xfrm>
            <a:prstGeom prst="ellipse">
              <a:avLst/>
            </a:prstGeom>
            <a:pattFill prst="wdUp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menu</a:t>
              </a:r>
              <a:endParaRPr lang="en-GB" altLang="en-US" sz="1200" b="1"/>
            </a:p>
          </p:txBody>
        </p:sp>
        <p:cxnSp>
          <p:nvCxnSpPr>
            <p:cNvPr id="31" name="AutoShape 23"/>
            <p:cNvCxnSpPr>
              <a:cxnSpLocks noChangeShapeType="1"/>
              <a:stCxn id="28" idx="6"/>
              <a:endCxn id="30" idx="2"/>
            </p:cNvCxnSpPr>
            <p:nvPr/>
          </p:nvCxnSpPr>
          <p:spPr bwMode="auto">
            <a:xfrm>
              <a:off x="3668" y="2707"/>
              <a:ext cx="4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4"/>
            <p:cNvCxnSpPr>
              <a:cxnSpLocks noChangeShapeType="1"/>
            </p:cNvCxnSpPr>
            <p:nvPr/>
          </p:nvCxnSpPr>
          <p:spPr bwMode="auto">
            <a:xfrm>
              <a:off x="4471" y="2707"/>
              <a:ext cx="40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3764" y="2524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F1</a:t>
              </a: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4568" y="2524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F2</a:t>
              </a:r>
            </a:p>
          </p:txBody>
        </p:sp>
        <p:cxnSp>
          <p:nvCxnSpPr>
            <p:cNvPr id="35" name="AutoShape 27"/>
            <p:cNvCxnSpPr>
              <a:cxnSpLocks noChangeShapeType="1"/>
              <a:stCxn id="30" idx="5"/>
              <a:endCxn id="30" idx="3"/>
            </p:cNvCxnSpPr>
            <p:nvPr/>
          </p:nvCxnSpPr>
          <p:spPr bwMode="auto">
            <a:xfrm rot="5400000">
              <a:off x="4270" y="2707"/>
              <a:ext cx="1" cy="285"/>
            </a:xfrm>
            <a:prstGeom prst="curvedConnector3">
              <a:avLst>
                <a:gd name="adj1" fmla="val 2140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4110" y="3043"/>
              <a:ext cx="2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Esc</a:t>
              </a:r>
            </a:p>
          </p:txBody>
        </p:sp>
        <p:cxnSp>
          <p:nvCxnSpPr>
            <p:cNvPr id="37" name="AutoShape 29"/>
            <p:cNvCxnSpPr>
              <a:cxnSpLocks noChangeShapeType="1"/>
              <a:stCxn id="22" idx="4"/>
              <a:endCxn id="30" idx="0"/>
            </p:cNvCxnSpPr>
            <p:nvPr/>
          </p:nvCxnSpPr>
          <p:spPr bwMode="auto">
            <a:xfrm>
              <a:off x="4270" y="2064"/>
              <a:ext cx="0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0"/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3467" y="2064"/>
              <a:ext cx="0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3028" y="2175"/>
              <a:ext cx="4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 b="1">
                  <a:latin typeface="Arial" panose="020B0604020202020204" pitchFamily="34" charset="0"/>
                </a:rPr>
                <a:t>any</a:t>
              </a:r>
              <a:br>
                <a:rPr lang="en-GB" altLang="en-US" sz="1200" b="1">
                  <a:latin typeface="Arial" panose="020B0604020202020204" pitchFamily="34" charset="0"/>
                </a:rPr>
              </a:br>
              <a:r>
                <a:rPr lang="en-GB" altLang="en-US" sz="1200" b="1">
                  <a:latin typeface="Arial" panose="020B0604020202020204" pitchFamily="34" charset="0"/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Dialogue Analysis-Summary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223158"/>
            <a:ext cx="8300850" cy="196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04171" y="331904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9961" y="5866581"/>
            <a:ext cx="8047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19A9-14F0-4AE6-8609-930B5E2501CE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9387" y="1506240"/>
            <a:ext cx="87046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Semantics and dialogue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attaching semantics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distributed/</a:t>
            </a:r>
            <a:r>
              <a:rPr lang="en-US" altLang="en-US" sz="2400" dirty="0" err="1">
                <a:solidFill>
                  <a:srgbClr val="0070C0"/>
                </a:solidFill>
              </a:rPr>
              <a:t>centralised</a:t>
            </a:r>
            <a:r>
              <a:rPr lang="en-US" altLang="en-US" sz="2400" dirty="0">
                <a:solidFill>
                  <a:srgbClr val="0070C0"/>
                </a:solidFill>
              </a:rPr>
              <a:t> dialogue description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 err="1">
                <a:solidFill>
                  <a:srgbClr val="0070C0"/>
                </a:solidFill>
              </a:rPr>
              <a:t>maximising</a:t>
            </a:r>
            <a:r>
              <a:rPr lang="en-US" altLang="en-US" sz="2400" dirty="0">
                <a:solidFill>
                  <a:srgbClr val="0070C0"/>
                </a:solidFill>
              </a:rPr>
              <a:t> syntactic description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2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Properties of dialogue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action properties: completeness,</a:t>
            </a:r>
            <a:r>
              <a:rPr lang="en-GB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determinism, consistency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state properties: reachability,</a:t>
            </a:r>
            <a:r>
              <a:rPr lang="en-GB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reversibility, dangerous states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Presentation and lexical issues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visibility</a:t>
            </a:r>
            <a:r>
              <a:rPr lang="en-GB" altLang="en-US" sz="2400" dirty="0">
                <a:solidFill>
                  <a:srgbClr val="0070C0"/>
                </a:solidFill>
              </a:rPr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style</a:t>
            </a:r>
            <a:r>
              <a:rPr lang="en-GB" altLang="en-US" sz="2400" dirty="0">
                <a:solidFill>
                  <a:srgbClr val="0070C0"/>
                </a:solidFill>
              </a:rPr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layout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N.B. not independent of dialogue</a:t>
            </a: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jayashree@pes.edu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9845897074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280220" y="349466"/>
            <a:ext cx="11552032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384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CSE,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A9E2-A562-4112-9868-AC3EEE0E05CB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22514" y="651960"/>
            <a:ext cx="7278446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What is Dialogue??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95687" y="5747599"/>
            <a:ext cx="786146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1CC-E11F-4DEC-823E-FC94A2CB7B3F}" type="datetime1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5</a:t>
            </a:fld>
            <a:endParaRPr lang="en-IN"/>
          </a:p>
        </p:txBody>
      </p:sp>
      <p:sp>
        <p:nvSpPr>
          <p:cNvPr id="7" name="AutoShape 2" descr="How to Write Dialogue"/>
          <p:cNvSpPr>
            <a:spLocks noChangeAspect="1" noChangeArrowheads="1"/>
          </p:cNvSpPr>
          <p:nvPr/>
        </p:nvSpPr>
        <p:spPr bwMode="auto">
          <a:xfrm>
            <a:off x="295687" y="31091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How to Write Natural Dialogue in 11 Steps, With Examples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7" y="1882030"/>
            <a:ext cx="5457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Structures Human Dialogue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2C1-11EA-4879-8143-51B94FB27B3A}" type="datetime1">
              <a:rPr lang="en-IN" smtClean="0"/>
              <a:t>03-09-2020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 rot="1395244">
            <a:off x="6096000" y="4941318"/>
            <a:ext cx="2743200" cy="365125"/>
          </a:xfrm>
        </p:spPr>
        <p:txBody>
          <a:bodyPr/>
          <a:lstStyle/>
          <a:p>
            <a:fld id="{A8749F67-56E0-40DF-B816-1CC8F9DE170D}" type="slidenum">
              <a:rPr lang="en-IN" smtClean="0"/>
              <a:t>6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60375" y="1445862"/>
            <a:ext cx="53525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70C0"/>
                </a:solidFill>
              </a:rPr>
              <a:t>Minister:  do you </a:t>
            </a:r>
            <a:r>
              <a:rPr lang="en-US" altLang="en-US" sz="2400" i="1" dirty="0">
                <a:solidFill>
                  <a:srgbClr val="0070C0"/>
                </a:solidFill>
              </a:rPr>
              <a:t>man’s name</a:t>
            </a:r>
            <a:r>
              <a:rPr lang="en-US" altLang="en-US" sz="2400" dirty="0">
                <a:solidFill>
                  <a:srgbClr val="0070C0"/>
                </a:solidFill>
              </a:rPr>
              <a:t> take this woman …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Man:   I do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Minister: do you </a:t>
            </a:r>
            <a:r>
              <a:rPr lang="en-US" altLang="en-US" sz="2400" i="1" dirty="0">
                <a:solidFill>
                  <a:srgbClr val="0070C0"/>
                </a:solidFill>
              </a:rPr>
              <a:t>woman’s name</a:t>
            </a:r>
            <a:r>
              <a:rPr lang="en-US" altLang="en-US" sz="2400" dirty="0">
                <a:solidFill>
                  <a:srgbClr val="0070C0"/>
                </a:solidFill>
              </a:rPr>
              <a:t> take this man …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Woman:  I do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Man:  With this ring I thee wed</a:t>
            </a:r>
            <a:br>
              <a:rPr lang="en-US" altLang="en-US" sz="2400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</a:rPr>
              <a:t>		</a:t>
            </a:r>
            <a:r>
              <a:rPr lang="en-US" altLang="en-US" sz="2400" i="1" dirty="0">
                <a:solidFill>
                  <a:srgbClr val="0070C0"/>
                </a:solidFill>
              </a:rPr>
              <a:t>(places ring on </a:t>
            </a:r>
            <a:r>
              <a:rPr lang="en-US" altLang="en-US" sz="2400" i="1" dirty="0" err="1">
                <a:solidFill>
                  <a:srgbClr val="0070C0"/>
                </a:solidFill>
              </a:rPr>
              <a:t>womans</a:t>
            </a:r>
            <a:r>
              <a:rPr lang="en-US" altLang="en-US" sz="2400" i="1" dirty="0">
                <a:solidFill>
                  <a:srgbClr val="0070C0"/>
                </a:solidFill>
              </a:rPr>
              <a:t> finger)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Woman:  With this ring I thee wed </a:t>
            </a:r>
            <a:r>
              <a:rPr lang="en-US" altLang="en-US" sz="2400" i="1" dirty="0">
                <a:solidFill>
                  <a:srgbClr val="0070C0"/>
                </a:solidFill>
              </a:rPr>
              <a:t>(places ring ..)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Minister:  I now pronounce you man and wife</a:t>
            </a:r>
          </a:p>
        </p:txBody>
      </p:sp>
      <p:pic>
        <p:nvPicPr>
          <p:cNvPr id="5124" name="Picture 4" descr="Thoughts on dialogue writing. In many of my articles, I've stated… | by  Arun George | Chatbots Li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70" y="1941179"/>
            <a:ext cx="2574006" cy="37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60376" y="651960"/>
            <a:ext cx="7340584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Lessons about Dialogue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51263" y="1498373"/>
            <a:ext cx="783771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wedding service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sort of script for three parties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specifies order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some contributions fixed – “I do”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others variable – “do you </a:t>
            </a:r>
            <a:r>
              <a:rPr lang="en-GB" altLang="en-US" sz="2400" i="1" dirty="0">
                <a:solidFill>
                  <a:srgbClr val="0070C0"/>
                </a:solidFill>
              </a:rPr>
              <a:t>man’s name</a:t>
            </a:r>
            <a:r>
              <a:rPr lang="en-GB" altLang="en-US" sz="2400" dirty="0">
                <a:solidFill>
                  <a:srgbClr val="0070C0"/>
                </a:solidFill>
              </a:rPr>
              <a:t> …”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instructions for ring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concurrent with saying words “with this ring …”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if you say these words are you married?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only if in the right place, with marriage licence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syntax not semantics</a:t>
            </a:r>
          </a:p>
          <a:p>
            <a:pPr>
              <a:buFont typeface="Verdana"/>
              <a:buChar char=" 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337A-5480-424F-A2D6-831A743EE378}" type="datetime1">
              <a:rPr lang="en-IN" smtClean="0"/>
              <a:t>03-09-2020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And More…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" y="1233473"/>
            <a:ext cx="8300850" cy="5975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9388" y="1632713"/>
            <a:ext cx="55825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what if woman says “I don’t”?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real dialogues often have alternatives: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Judge:  How do you plead guilty or not guilty?</a:t>
            </a:r>
          </a:p>
          <a:p>
            <a:r>
              <a:rPr lang="en-US" altLang="en-US" sz="2400" dirty="0">
                <a:solidFill>
                  <a:srgbClr val="0070C0"/>
                </a:solidFill>
              </a:rPr>
              <a:t>Defendant:  </a:t>
            </a:r>
            <a:r>
              <a:rPr lang="en-US" altLang="en-US" sz="2400" i="1" dirty="0">
                <a:solidFill>
                  <a:srgbClr val="0070C0"/>
                </a:solidFill>
              </a:rPr>
              <a:t>either</a:t>
            </a:r>
            <a:r>
              <a:rPr lang="en-US" altLang="en-US" sz="2400" dirty="0">
                <a:solidFill>
                  <a:srgbClr val="0070C0"/>
                </a:solidFill>
              </a:rPr>
              <a:t> Guilty </a:t>
            </a:r>
            <a:r>
              <a:rPr lang="en-US" altLang="en-US" sz="2400" i="1" dirty="0">
                <a:solidFill>
                  <a:srgbClr val="0070C0"/>
                </a:solidFill>
              </a:rPr>
              <a:t>or</a:t>
            </a:r>
            <a:r>
              <a:rPr lang="en-US" altLang="en-US" sz="2400" dirty="0">
                <a:solidFill>
                  <a:srgbClr val="0070C0"/>
                </a:solidFill>
              </a:rPr>
              <a:t> Not guilty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the process of the trial depends on the defendants response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focus on normative responses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doesn’t cope with judge saying “off with her head”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or in computer dialogue user standing on keyboard!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6DB-0BA5-483B-9E35-E729FBDE9A8D}" type="datetime1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8</a:t>
            </a:fld>
            <a:endParaRPr lang="en-IN"/>
          </a:p>
        </p:txBody>
      </p:sp>
      <p:pic>
        <p:nvPicPr>
          <p:cNvPr id="6146" name="Picture 2" descr="A Dialogue about Dialogue | Sojour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43" y="2300410"/>
            <a:ext cx="2280558" cy="35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Dialogue Design Notations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155575" y="1495462"/>
            <a:ext cx="8277101" cy="10778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A0-FF15-4092-8B13-560EC75887B3}" type="datetime1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7975" y="1536695"/>
            <a:ext cx="8836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dialogue gets buried in the program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in a big system can we: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analyse the dialogue: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can the user always get to see current shopping basket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change platforms  (e.g. Windows/Mac)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dialogue notations helps us to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analyse systems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separate lexical from </a:t>
            </a:r>
            <a:r>
              <a:rPr lang="en-GB" altLang="en-US" sz="2400" dirty="0" smtClean="0">
                <a:solidFill>
                  <a:srgbClr val="0070C0"/>
                </a:solidFill>
              </a:rPr>
              <a:t>semantic </a:t>
            </a:r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… and before the system is built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notations help us understand proposed designs</a:t>
            </a:r>
          </a:p>
        </p:txBody>
      </p:sp>
    </p:spTree>
    <p:extLst>
      <p:ext uri="{BB962C8B-B14F-4D97-AF65-F5344CB8AC3E}">
        <p14:creationId xmlns:p14="http://schemas.microsoft.com/office/powerpoint/2010/main" val="240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2779</Words>
  <Application>Microsoft Office PowerPoint</Application>
  <PresentationFormat>Widescreen</PresentationFormat>
  <Paragraphs>670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Comic Sans MS</vt:lpstr>
      <vt:lpstr>Courier New</vt:lpstr>
      <vt:lpstr>Symbol</vt:lpstr>
      <vt:lpstr>Times</vt:lpstr>
      <vt:lpstr>Times New Roman</vt:lpstr>
      <vt:lpstr>Verdana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425</cp:revision>
  <dcterms:created xsi:type="dcterms:W3CDTF">2020-06-17T06:02:30Z</dcterms:created>
  <dcterms:modified xsi:type="dcterms:W3CDTF">2020-09-03T05:08:47Z</dcterms:modified>
</cp:coreProperties>
</file>