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52" r:id="rId2"/>
    <p:sldId id="353" r:id="rId3"/>
    <p:sldId id="259" r:id="rId4"/>
    <p:sldId id="466" r:id="rId5"/>
    <p:sldId id="281" r:id="rId6"/>
    <p:sldId id="472" r:id="rId7"/>
    <p:sldId id="473" r:id="rId8"/>
    <p:sldId id="474" r:id="rId9"/>
    <p:sldId id="499" r:id="rId10"/>
    <p:sldId id="475" r:id="rId11"/>
    <p:sldId id="476" r:id="rId12"/>
    <p:sldId id="477" r:id="rId13"/>
    <p:sldId id="478" r:id="rId14"/>
    <p:sldId id="479" r:id="rId15"/>
    <p:sldId id="480" r:id="rId16"/>
    <p:sldId id="467" r:id="rId17"/>
    <p:sldId id="481" r:id="rId18"/>
    <p:sldId id="482" r:id="rId19"/>
    <p:sldId id="500" r:id="rId20"/>
    <p:sldId id="483" r:id="rId21"/>
    <p:sldId id="484" r:id="rId22"/>
    <p:sldId id="485" r:id="rId23"/>
    <p:sldId id="486" r:id="rId24"/>
    <p:sldId id="487" r:id="rId25"/>
    <p:sldId id="282" r:id="rId26"/>
    <p:sldId id="468" r:id="rId27"/>
    <p:sldId id="469" r:id="rId28"/>
    <p:sldId id="354" r:id="rId29"/>
    <p:sldId id="355" r:id="rId30"/>
    <p:sldId id="365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501" r:id="rId40"/>
    <p:sldId id="496" r:id="rId41"/>
    <p:sldId id="497" r:id="rId42"/>
    <p:sldId id="502" r:id="rId43"/>
    <p:sldId id="498" r:id="rId44"/>
    <p:sldId id="503" r:id="rId45"/>
    <p:sldId id="46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4" autoAdjust="0"/>
    <p:restoredTop sz="86435" autoAdjust="0"/>
  </p:normalViewPr>
  <p:slideViewPr>
    <p:cSldViewPr snapToGrid="0">
      <p:cViewPr varScale="1">
        <p:scale>
          <a:sx n="63" d="100"/>
          <a:sy n="63" d="100"/>
        </p:scale>
        <p:origin x="3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EE09D-054D-4C48-AED4-F515B6D46F22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A9F6A-B1B3-42C7-86CC-F84724670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5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A9F6A-B1B3-42C7-86CC-F84724670A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3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A9F6A-B1B3-42C7-86CC-F84724670A1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3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A9F6A-B1B3-42C7-86CC-F84724670A18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2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A9F6A-B1B3-42C7-86CC-F84724670A18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A9F6A-B1B3-42C7-86CC-F84724670A18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44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A9F6A-B1B3-42C7-86CC-F84724670A18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2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A9F6A-B1B3-42C7-86CC-F84724670A18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7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F1BE-EC58-4D82-922A-C5537D16B816}" type="datetime1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7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25FA-A318-4BB3-BE24-D58038DC22D5}" type="datetime1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0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2D16-D8B2-46B2-B2B8-D7AACD31C99D}" type="datetime1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38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3BDF-C73F-4F22-930B-890A318CE9A4}" type="datetime1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2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F98-5DE6-4DE3-AF07-F0FA44FE559C}" type="datetime1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8B0-054F-4780-B543-537CB569E0B0}" type="datetime1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0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3E33-C551-4F77-9499-5218DBB36B49}" type="datetime1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2062-3C11-47E3-B818-E417BDB366A7}" type="datetime1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8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149-C29F-4EDE-918D-54881BBB8518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0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66A8-5B8C-4FDC-BA60-338E95D9BDFD}" type="datetime1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1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A286-A9B2-4A10-97A7-9D6D6EAC3773}" type="datetime1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B86A-7233-4C8A-877F-1611B437D0EB}" type="datetime1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9F67-56E0-40DF-B816-1CC8F9DE1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3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Human Computer Interaction-HCI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Basic Concepts and 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Definitions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Jayashree</a:t>
            </a:r>
            <a:r>
              <a:rPr lang="en-US" sz="2400" b="1" dirty="0" smtClean="0"/>
              <a:t>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3923-FCBF-45FB-87D5-0105AFEAF082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Naïve Psychology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612776" y="2043077"/>
            <a:ext cx="8497786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Predict where the user is looking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mouse – when positioning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insertion point – intermittently when typing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screen – if you're lucky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Immediate events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audible bell – when in room (and hearing)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peripheral vision – movement or large change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Closure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lose attention (</a:t>
            </a:r>
            <a:r>
              <a:rPr lang="en-GB" altLang="en-US" sz="2400" dirty="0" err="1">
                <a:solidFill>
                  <a:srgbClr val="0070C0"/>
                </a:solidFill>
              </a:rPr>
              <a:t>inc.</a:t>
            </a:r>
            <a:r>
              <a:rPr lang="en-GB" altLang="en-US" sz="2400" dirty="0">
                <a:solidFill>
                  <a:srgbClr val="0070C0"/>
                </a:solidFill>
              </a:rPr>
              <a:t> mouse)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concurrent activity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9BA3-6F63-4698-81F1-5F8E069C8117}" type="datetime1">
              <a:rPr lang="en-IN" smtClean="0"/>
              <a:t>05-09-2020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Email Delivery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9BA3-6F63-4698-81F1-5F8E069C8117}" type="datetime1">
              <a:rPr lang="en-IN" smtClean="0"/>
              <a:t>05-09-2020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11</a:t>
            </a:fld>
            <a:endParaRPr lang="en-IN"/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066800" y="1828800"/>
          <a:ext cx="70866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4" imgW="5168900" imgH="3187700" progId="Word.Document.8">
                  <p:embed/>
                </p:oleObj>
              </mc:Choice>
              <mc:Fallback>
                <p:oleObj name="Document" r:id="rId4" imgW="5168900" imgH="3187700" progId="Word.Document.8">
                  <p:embed/>
                  <p:pic>
                    <p:nvPicPr>
                      <p:cNvPr id="53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7086600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4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Screen Budget Widget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9BA3-6F63-4698-81F1-5F8E069C8117}" type="datetime1">
              <a:rPr lang="en-IN" smtClean="0"/>
              <a:t>05-09-2020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12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51263" y="1302506"/>
            <a:ext cx="86593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screen button often missed, …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	but, error not noticed</a:t>
            </a:r>
          </a:p>
          <a:p>
            <a:pPr marL="190500" indent="-190500">
              <a:lnSpc>
                <a:spcPct val="90000"/>
              </a:lnSpc>
              <a:buFontTx/>
              <a:buChar char=" "/>
            </a:pPr>
            <a:endParaRPr lang="en-GB" altLang="en-US" sz="2400" dirty="0">
              <a:solidFill>
                <a:srgbClr val="0070C0"/>
              </a:solidFill>
            </a:endParaRPr>
          </a:p>
          <a:p>
            <a:pPr marL="190500" indent="-190500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a common widget, a common error: Why?</a:t>
            </a:r>
          </a:p>
          <a:p>
            <a:pPr marL="190500" indent="-190500">
              <a:lnSpc>
                <a:spcPct val="90000"/>
              </a:lnSpc>
              <a:buFontTx/>
              <a:buChar char=" "/>
            </a:pPr>
            <a:endParaRPr lang="en-GB" altLang="en-US" sz="2400" dirty="0">
              <a:solidFill>
                <a:srgbClr val="0070C0"/>
              </a:solidFill>
            </a:endParaRPr>
          </a:p>
          <a:p>
            <a:pPr marL="190500" indent="-190500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Closure</a:t>
            </a:r>
          </a:p>
          <a:p>
            <a:pPr marL="857250"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mistake likely – concurrent action</a:t>
            </a:r>
          </a:p>
          <a:p>
            <a:pPr marL="857250"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not noticed – semantic feedback missed</a:t>
            </a:r>
          </a:p>
          <a:p>
            <a:pPr marL="190500" indent="-190500">
              <a:lnSpc>
                <a:spcPct val="90000"/>
              </a:lnSpc>
              <a:buFontTx/>
              <a:buChar char=" "/>
            </a:pPr>
            <a:endParaRPr lang="en-GB" altLang="en-US" sz="2400" dirty="0">
              <a:solidFill>
                <a:srgbClr val="0070C0"/>
              </a:solidFill>
            </a:endParaRPr>
          </a:p>
          <a:p>
            <a:pPr marL="190500" indent="-190500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Solution</a:t>
            </a:r>
          </a:p>
          <a:p>
            <a:pPr marL="857250"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widget feedback for application event</a:t>
            </a:r>
          </a:p>
          <a:p>
            <a:pPr marL="857250"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a </a:t>
            </a:r>
            <a:r>
              <a:rPr lang="en-GB" altLang="en-US" sz="2400" i="1" dirty="0">
                <a:solidFill>
                  <a:srgbClr val="0070C0"/>
                </a:solidFill>
              </a:rPr>
              <a:t>perceived event</a:t>
            </a:r>
            <a:r>
              <a:rPr lang="en-GB" altLang="en-US" sz="2400" dirty="0">
                <a:solidFill>
                  <a:srgbClr val="0070C0"/>
                </a:solidFill>
              </a:rPr>
              <a:t> for the user</a:t>
            </a:r>
          </a:p>
          <a:p>
            <a:pPr marL="190500" indent="-190500">
              <a:lnSpc>
                <a:spcPct val="90000"/>
              </a:lnSpc>
              <a:buFontTx/>
              <a:buChar char=" "/>
            </a:pPr>
            <a:endParaRPr lang="en-GB" altLang="en-US" sz="2400" dirty="0">
              <a:solidFill>
                <a:srgbClr val="0070C0"/>
              </a:solidFill>
            </a:endParaRPr>
          </a:p>
          <a:p>
            <a:pPr marL="190500" indent="-190500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N.B. an expert slip – testing doesn't help</a:t>
            </a:r>
          </a:p>
        </p:txBody>
      </p:sp>
    </p:spTree>
    <p:extLst>
      <p:ext uri="{BB962C8B-B14F-4D97-AF65-F5344CB8AC3E}">
        <p14:creationId xmlns:p14="http://schemas.microsoft.com/office/powerpoint/2010/main" val="6451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07975" y="651960"/>
            <a:ext cx="7492985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Screen Button Hit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742542" y="1506240"/>
            <a:ext cx="7868058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screen button often missed, …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	but, error not noticed</a:t>
            </a:r>
          </a:p>
          <a:p>
            <a:pPr marL="190500" indent="-190500">
              <a:lnSpc>
                <a:spcPct val="90000"/>
              </a:lnSpc>
              <a:buFontTx/>
              <a:buChar char=" "/>
            </a:pPr>
            <a:endParaRPr lang="en-GB" altLang="en-US" sz="2400" dirty="0">
              <a:solidFill>
                <a:srgbClr val="0070C0"/>
              </a:solidFill>
            </a:endParaRPr>
          </a:p>
          <a:p>
            <a:pPr marL="190500" indent="-190500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a common widget, a common error: Why?</a:t>
            </a:r>
          </a:p>
          <a:p>
            <a:pPr marL="190500" indent="-190500">
              <a:lnSpc>
                <a:spcPct val="90000"/>
              </a:lnSpc>
              <a:buFontTx/>
              <a:buChar char=" "/>
            </a:pPr>
            <a:endParaRPr lang="en-GB" altLang="en-US" sz="2400" dirty="0">
              <a:solidFill>
                <a:srgbClr val="0070C0"/>
              </a:solidFill>
            </a:endParaRPr>
          </a:p>
          <a:p>
            <a:pPr marL="190500" indent="-190500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Closure</a:t>
            </a:r>
          </a:p>
          <a:p>
            <a:pPr marL="857250"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mistake likely – concurrent action</a:t>
            </a:r>
          </a:p>
          <a:p>
            <a:pPr marL="857250"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not noticed – semantic feedback missed</a:t>
            </a:r>
          </a:p>
          <a:p>
            <a:pPr marL="190500" indent="-190500">
              <a:lnSpc>
                <a:spcPct val="90000"/>
              </a:lnSpc>
              <a:buFontTx/>
              <a:buChar char=" "/>
            </a:pPr>
            <a:endParaRPr lang="en-GB" altLang="en-US" sz="2400" dirty="0">
              <a:solidFill>
                <a:srgbClr val="0070C0"/>
              </a:solidFill>
            </a:endParaRPr>
          </a:p>
          <a:p>
            <a:pPr marL="190500" indent="-190500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Solution</a:t>
            </a:r>
          </a:p>
          <a:p>
            <a:pPr marL="857250"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widget feedback for application event</a:t>
            </a:r>
          </a:p>
          <a:p>
            <a:pPr marL="857250" lvl="1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a </a:t>
            </a:r>
            <a:r>
              <a:rPr lang="en-GB" altLang="en-US" sz="2400" i="1" dirty="0">
                <a:solidFill>
                  <a:srgbClr val="0070C0"/>
                </a:solidFill>
              </a:rPr>
              <a:t>perceived event</a:t>
            </a:r>
            <a:r>
              <a:rPr lang="en-GB" altLang="en-US" sz="2400" dirty="0">
                <a:solidFill>
                  <a:srgbClr val="0070C0"/>
                </a:solidFill>
              </a:rPr>
              <a:t> for the user</a:t>
            </a:r>
          </a:p>
          <a:p>
            <a:pPr marL="190500" indent="-190500">
              <a:lnSpc>
                <a:spcPct val="90000"/>
              </a:lnSpc>
              <a:buFontTx/>
              <a:buChar char=" "/>
            </a:pPr>
            <a:endParaRPr lang="en-GB" altLang="en-US" sz="2400" dirty="0">
              <a:solidFill>
                <a:srgbClr val="0070C0"/>
              </a:solidFill>
            </a:endParaRPr>
          </a:p>
          <a:p>
            <a:pPr marL="190500" indent="-190500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N.B. an expert slip – testing doesn't help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9BA3-6F63-4698-81F1-5F8E069C8117}" type="datetime1">
              <a:rPr lang="en-IN" smtClean="0"/>
              <a:t>05-09-2020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2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Screen Button Miss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9BA3-6F63-4698-81F1-5F8E069C8117}" type="datetime1">
              <a:rPr lang="en-IN" smtClean="0"/>
              <a:t>05-09-2020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14</a:t>
            </a:fld>
            <a:endParaRPr lang="en-IN"/>
          </a:p>
        </p:txBody>
      </p:sp>
      <p:pic>
        <p:nvPicPr>
          <p:cNvPr id="18" name="Picture 3" descr="se-button-miss.pict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6797675" cy="35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28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Rich Context- The Problem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9BA3-6F63-4698-81F1-5F8E069C8117}" type="datetime1">
              <a:rPr lang="en-IN" smtClean="0"/>
              <a:t>05-09-2020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15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51262" y="1573199"/>
            <a:ext cx="5544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task models</a:t>
            </a:r>
          </a:p>
          <a:p>
            <a:pPr marL="1254125" lvl="1"/>
            <a:r>
              <a:rPr lang="en-GB" altLang="en-US" sz="2400" dirty="0">
                <a:solidFill>
                  <a:srgbClr val="0070C0"/>
                </a:solidFill>
              </a:rPr>
              <a:t>formal description</a:t>
            </a:r>
          </a:p>
          <a:p>
            <a:r>
              <a:rPr lang="en-GB" altLang="en-US" sz="2400" dirty="0" err="1">
                <a:solidFill>
                  <a:srgbClr val="0070C0"/>
                </a:solidFill>
              </a:rPr>
              <a:t>situatedness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 marL="1254125" lvl="1"/>
            <a:r>
              <a:rPr lang="en-GB" altLang="en-US" sz="2400" dirty="0">
                <a:solidFill>
                  <a:srgbClr val="0070C0"/>
                </a:solidFill>
              </a:rPr>
              <a:t>unique contexts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ethnography</a:t>
            </a:r>
          </a:p>
          <a:p>
            <a:pPr marL="1254125" lvl="1"/>
            <a:r>
              <a:rPr lang="en-GB" altLang="en-US" sz="2400" dirty="0">
                <a:solidFill>
                  <a:srgbClr val="0070C0"/>
                </a:solidFill>
              </a:rPr>
              <a:t>rich ecologies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606834" y="2041958"/>
            <a:ext cx="18970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3200" dirty="0">
                <a:latin typeface="Arial" panose="020B0604020202020204" pitchFamily="34" charset="0"/>
              </a:rPr>
              <a:t>bringing</a:t>
            </a:r>
          </a:p>
          <a:p>
            <a:pPr algn="ctr"/>
            <a:r>
              <a:rPr lang="en-GB" altLang="en-US" sz="3200" dirty="0">
                <a:latin typeface="Arial" panose="020B0604020202020204" pitchFamily="34" charset="0"/>
              </a:rPr>
              <a:t>them</a:t>
            </a:r>
            <a:br>
              <a:rPr lang="en-GB" altLang="en-US" sz="3200" dirty="0">
                <a:latin typeface="Arial" panose="020B0604020202020204" pitchFamily="34" charset="0"/>
              </a:rPr>
            </a:br>
            <a:r>
              <a:rPr lang="en-GB" altLang="en-US" sz="3200" dirty="0">
                <a:latin typeface="Arial" panose="020B0604020202020204" pitchFamily="34" charset="0"/>
              </a:rPr>
              <a:t>together?</a:t>
            </a:r>
          </a:p>
        </p:txBody>
      </p:sp>
    </p:spTree>
    <p:extLst>
      <p:ext uri="{BB962C8B-B14F-4D97-AF65-F5344CB8AC3E}">
        <p14:creationId xmlns:p14="http://schemas.microsoft.com/office/powerpoint/2010/main" val="14393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Collaboration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57013" y="3710908"/>
            <a:ext cx="5170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 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F9E1-E611-456B-A3C8-899B9A38B97B}" type="datetime1">
              <a:rPr lang="en-IN" smtClean="0"/>
              <a:t>05-09-2020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16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07975" y="1552142"/>
            <a:ext cx="88360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already in several notations</a:t>
            </a:r>
          </a:p>
          <a:p>
            <a:pPr marL="819150" lvl="1"/>
            <a:r>
              <a:rPr lang="en-GB" altLang="en-US" sz="2400" dirty="0">
                <a:solidFill>
                  <a:srgbClr val="0070C0"/>
                </a:solidFill>
              </a:rPr>
              <a:t>e.g. CTT, GTA</a:t>
            </a:r>
          </a:p>
          <a:p>
            <a:pPr marL="819150" lvl="1"/>
            <a:endParaRPr lang="en-GB" altLang="en-US" sz="2400" dirty="0">
              <a:solidFill>
                <a:srgbClr val="0070C0"/>
              </a:solidFill>
            </a:endParaRPr>
          </a:p>
          <a:p>
            <a:r>
              <a:rPr lang="en-GB" altLang="en-US" sz="2400" dirty="0">
                <a:solidFill>
                  <a:srgbClr val="0070C0"/>
                </a:solidFill>
              </a:rPr>
              <a:t>add artefacts too </a:t>
            </a:r>
            <a:r>
              <a:rPr lang="en-GB" altLang="en-US" sz="2400" dirty="0" smtClean="0">
                <a:solidFill>
                  <a:srgbClr val="0070C0"/>
                </a:solidFill>
              </a:rPr>
              <a:t>?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12" name="AutoShape 2" descr="Collaboration - Free people icon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318" name="Picture 6" descr="Teamwork partnership and collaboration icon Vector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36" y="1445862"/>
            <a:ext cx="4258664" cy="44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3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Concur Task Trees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57013" y="3710908"/>
            <a:ext cx="5170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 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F9E1-E611-456B-A3C8-899B9A38B97B}" type="datetime1">
              <a:rPr lang="en-IN" smtClean="0"/>
              <a:t>05-09-2020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17</a:t>
            </a:fld>
            <a:endParaRPr lang="en-IN"/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557013" y="1941179"/>
            <a:ext cx="7731964" cy="4086261"/>
            <a:chOff x="192" y="336"/>
            <a:chExt cx="5472" cy="2112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92" y="336"/>
              <a:ext cx="5472" cy="211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224" y="576"/>
              <a:ext cx="1392" cy="158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4416" y="672"/>
              <a:ext cx="1156" cy="1387"/>
              <a:chOff x="4416" y="912"/>
              <a:chExt cx="1156" cy="1387"/>
            </a:xfrm>
          </p:grpSpPr>
          <p:pic>
            <p:nvPicPr>
              <p:cNvPr id="58" name="Picture 7" descr="icon-abstract.gif                                              0005532DMacintosh HD                   ABA78158: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939"/>
                <a:ext cx="192" cy="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50000"/>
                      </a:srgbClr>
                    </a:solidFill>
                  </a14:hiddenFill>
                </a:ext>
              </a:extLst>
            </p:spPr>
          </p:pic>
          <p:pic>
            <p:nvPicPr>
              <p:cNvPr id="59" name="Picture 8" descr="&#10;icon-coop.gif                                                  0005532DMacintosh HD                   ABA78158: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2107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50000"/>
                      </a:srgbClr>
                    </a:solidFill>
                  </a14:hiddenFill>
                </a:ext>
              </a:extLst>
            </p:spPr>
          </p:pic>
          <p:pic>
            <p:nvPicPr>
              <p:cNvPr id="60" name="Picture 9" descr="icon-user-and-comp.gif                                         0005532DMacintosh HD                   ABA78158: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1771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50000"/>
                      </a:srgbClr>
                    </a:solidFill>
                  </a14:hiddenFill>
                </a:ext>
              </a:extLst>
            </p:spPr>
          </p:pic>
          <p:pic>
            <p:nvPicPr>
              <p:cNvPr id="61" name="Picture 10" descr="&#10;icon-user.gif                                                  0005532DMacintosh HD                   ABA78158: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1195"/>
                <a:ext cx="176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50000"/>
                      </a:srgbClr>
                    </a:solidFill>
                  </a14:hiddenFill>
                </a:ext>
              </a:extLst>
            </p:spPr>
          </p:pic>
          <p:pic>
            <p:nvPicPr>
              <p:cNvPr id="62" name="Picture 11" descr="&#10;icon-comp.gif                                                  0005532DMacintosh HD                   ABA78158: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6" y="1483"/>
                <a:ext cx="192" cy="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50000"/>
                      </a:srgbClr>
                    </a:solidFill>
                  </a14:hiddenFill>
                </a:ext>
              </a:extLst>
            </p:spPr>
          </p:pic>
          <p:sp>
            <p:nvSpPr>
              <p:cNvPr id="63" name="Text Box 12"/>
              <p:cNvSpPr txBox="1">
                <a:spLocks noChangeArrowheads="1"/>
              </p:cNvSpPr>
              <p:nvPr/>
            </p:nvSpPr>
            <p:spPr bwMode="auto">
              <a:xfrm>
                <a:off x="4704" y="912"/>
                <a:ext cx="62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1200">
                    <a:latin typeface="Arial" panose="020B0604020202020204" pitchFamily="34" charset="0"/>
                  </a:rPr>
                  <a:t>abstract task</a:t>
                </a:r>
              </a:p>
            </p:txBody>
          </p:sp>
          <p:sp>
            <p:nvSpPr>
              <p:cNvPr id="64" name="Text Box 13"/>
              <p:cNvSpPr txBox="1">
                <a:spLocks noChangeArrowheads="1"/>
              </p:cNvSpPr>
              <p:nvPr/>
            </p:nvSpPr>
            <p:spPr bwMode="auto">
              <a:xfrm>
                <a:off x="4704" y="1214"/>
                <a:ext cx="479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1200">
                    <a:latin typeface="Arial" panose="020B0604020202020204" pitchFamily="34" charset="0"/>
                  </a:rPr>
                  <a:t>user task</a:t>
                </a:r>
              </a:p>
            </p:txBody>
          </p:sp>
          <p:sp>
            <p:nvSpPr>
              <p:cNvPr id="65" name="Text Box 14"/>
              <p:cNvSpPr txBox="1">
                <a:spLocks noChangeArrowheads="1"/>
              </p:cNvSpPr>
              <p:nvPr/>
            </p:nvSpPr>
            <p:spPr bwMode="auto">
              <a:xfrm>
                <a:off x="4704" y="1502"/>
                <a:ext cx="682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1200">
                    <a:latin typeface="Arial" panose="020B0604020202020204" pitchFamily="34" charset="0"/>
                  </a:rPr>
                  <a:t>computer task</a:t>
                </a:r>
              </a:p>
            </p:txBody>
          </p:sp>
          <p:sp>
            <p:nvSpPr>
              <p:cNvPr id="66" name="Text Box 15"/>
              <p:cNvSpPr txBox="1">
                <a:spLocks noChangeArrowheads="1"/>
              </p:cNvSpPr>
              <p:nvPr/>
            </p:nvSpPr>
            <p:spPr bwMode="auto">
              <a:xfrm>
                <a:off x="4704" y="1790"/>
                <a:ext cx="868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1200">
                    <a:latin typeface="Arial" panose="020B0604020202020204" pitchFamily="34" charset="0"/>
                  </a:rPr>
                  <a:t>user and computer</a:t>
                </a:r>
              </a:p>
            </p:txBody>
          </p:sp>
          <p:sp>
            <p:nvSpPr>
              <p:cNvPr id="67" name="Text Box 16"/>
              <p:cNvSpPr txBox="1">
                <a:spLocks noChangeArrowheads="1"/>
              </p:cNvSpPr>
              <p:nvPr/>
            </p:nvSpPr>
            <p:spPr bwMode="auto">
              <a:xfrm>
                <a:off x="4704" y="2126"/>
                <a:ext cx="77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1200">
                    <a:latin typeface="Arial" panose="020B0604020202020204" pitchFamily="34" charset="0"/>
                  </a:rPr>
                  <a:t>cooperative task</a:t>
                </a:r>
              </a:p>
            </p:txBody>
          </p:sp>
        </p:grp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208" y="2112"/>
              <a:ext cx="605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email advert</a:t>
              </a:r>
            </a:p>
          </p:txBody>
        </p:sp>
        <p:pic>
          <p:nvPicPr>
            <p:cNvPr id="25" name="Picture 18" descr="icon-abstract.gif                                              0005532DMacintosh HD                   ABA78158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" y="480"/>
              <a:ext cx="192" cy="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</p:pic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1666" y="624"/>
              <a:ext cx="62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200">
                  <a:latin typeface="Arial" panose="020B0604020202020204" pitchFamily="34" charset="0"/>
                </a:rPr>
                <a:t>book holiday</a:t>
              </a:r>
            </a:p>
          </p:txBody>
        </p:sp>
        <p:pic>
          <p:nvPicPr>
            <p:cNvPr id="27" name="Picture 20" descr="&#10;icon-user.gif                                                  0005532DMacintosh HD                   ABA78158: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" y="1920"/>
              <a:ext cx="176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</p:pic>
        <p:pic>
          <p:nvPicPr>
            <p:cNvPr id="28" name="Picture 21" descr="&#10;icon-coop.gif                                                  0005532DMacintosh HD                   ABA78158: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" y="1075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</p:pic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2659" y="1267"/>
              <a:ext cx="676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200">
                  <a:latin typeface="Arial" panose="020B0604020202020204" pitchFamily="34" charset="0"/>
                </a:rPr>
                <a:t>make booking</a:t>
              </a: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960" y="2112"/>
              <a:ext cx="84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decide destination</a:t>
              </a:r>
            </a:p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( customer :)</a:t>
              </a:r>
            </a:p>
          </p:txBody>
        </p:sp>
        <p:pic>
          <p:nvPicPr>
            <p:cNvPr id="31" name="Picture 24" descr="&#10;icon-comp.gif                                                  0005532DMacintosh HD                   ABA78158: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920"/>
              <a:ext cx="192" cy="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</p:pic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1969" y="2112"/>
              <a:ext cx="698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book flights</a:t>
              </a:r>
            </a:p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( travel agent:)</a:t>
              </a: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2676" y="2112"/>
              <a:ext cx="65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choose hotel </a:t>
              </a:r>
            </a:p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( customer :)</a:t>
              </a: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3364" y="2112"/>
              <a:ext cx="697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book hotel</a:t>
              </a:r>
            </a:p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( travel agent:)</a:t>
              </a:r>
            </a:p>
          </p:txBody>
        </p:sp>
        <p:pic>
          <p:nvPicPr>
            <p:cNvPr id="35" name="Picture 28" descr="icon-user-and-comp.gif                                         0005532DMacintosh HD                   ABA78158: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" y="1920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</p:pic>
        <p:pic>
          <p:nvPicPr>
            <p:cNvPr id="36" name="Picture 29" descr="&#10;icon-user.gif                                                  0005532DMacintosh HD                   ABA78158: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" y="1920"/>
              <a:ext cx="176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</p:pic>
        <p:pic>
          <p:nvPicPr>
            <p:cNvPr id="37" name="Picture 30" descr="icon-user-and-comp.gif                                         0005532DMacintosh HD                   ABA78158: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" y="1920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</p:pic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2482" y="20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2626" y="1920"/>
              <a:ext cx="144" cy="19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 b="1">
                  <a:latin typeface="Arial" panose="020B0604020202020204" pitchFamily="34" charset="0"/>
                </a:rPr>
                <a:t>||</a:t>
              </a: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3154" y="20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3274" y="1920"/>
              <a:ext cx="192" cy="19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 b="1">
                  <a:latin typeface="Arial" panose="020B0604020202020204" pitchFamily="34" charset="0"/>
                </a:rPr>
                <a:t>&gt;&gt;</a:t>
              </a:r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>
              <a:off x="1152" y="115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1872" y="1056"/>
              <a:ext cx="192" cy="19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 b="1">
                  <a:latin typeface="Arial" panose="020B0604020202020204" pitchFamily="34" charset="0"/>
                </a:rPr>
                <a:t>&gt;&gt;</a:t>
              </a:r>
            </a:p>
          </p:txBody>
        </p:sp>
        <p:pic>
          <p:nvPicPr>
            <p:cNvPr id="44" name="Picture 37" descr="icon-abstract.gif                                              0005532DMacintosh HD                   ABA78158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" y="1094"/>
              <a:ext cx="192" cy="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</p:pic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671" y="1267"/>
              <a:ext cx="594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200">
                  <a:latin typeface="Arial" panose="020B0604020202020204" pitchFamily="34" charset="0"/>
                </a:rPr>
                <a:t>holiday idea</a:t>
              </a: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V="1">
              <a:off x="2352" y="1440"/>
              <a:ext cx="52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 flipV="1">
              <a:off x="3168" y="1440"/>
              <a:ext cx="52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720" y="201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888" y="1920"/>
              <a:ext cx="192" cy="19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 b="1">
                  <a:latin typeface="Arial" panose="020B0604020202020204" pitchFamily="34" charset="0"/>
                </a:rPr>
                <a:t>&gt;&gt;</a:t>
              </a:r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 flipV="1">
              <a:off x="528" y="1440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Line 44"/>
            <p:cNvSpPr>
              <a:spLocks noChangeShapeType="1"/>
            </p:cNvSpPr>
            <p:nvPr/>
          </p:nvSpPr>
          <p:spPr bwMode="auto">
            <a:xfrm flipH="1" flipV="1">
              <a:off x="1056" y="1440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Line 45"/>
            <p:cNvSpPr>
              <a:spLocks noChangeShapeType="1"/>
            </p:cNvSpPr>
            <p:nvPr/>
          </p:nvSpPr>
          <p:spPr bwMode="auto">
            <a:xfrm flipV="1">
              <a:off x="1104" y="768"/>
              <a:ext cx="72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Line 46"/>
            <p:cNvSpPr>
              <a:spLocks noChangeShapeType="1"/>
            </p:cNvSpPr>
            <p:nvPr/>
          </p:nvSpPr>
          <p:spPr bwMode="auto">
            <a:xfrm flipH="1" flipV="1">
              <a:off x="2160" y="768"/>
              <a:ext cx="72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276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Groupware Task Analysis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57013" y="3710908"/>
            <a:ext cx="5170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 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F9E1-E611-456B-A3C8-899B9A38B97B}" type="datetime1">
              <a:rPr lang="en-IN" smtClean="0"/>
              <a:t>05-09-2020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18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38200" y="169716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9700" indent="-139700"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GTA</a:t>
            </a:r>
          </a:p>
          <a:p>
            <a:pPr marL="615950" lvl="1"/>
            <a:r>
              <a:rPr lang="en-GB" altLang="en-US" sz="2400" dirty="0">
                <a:solidFill>
                  <a:srgbClr val="0070C0"/>
                </a:solidFill>
              </a:rPr>
              <a:t>conceptual framework, tools, elicitation techniques</a:t>
            </a:r>
          </a:p>
          <a:p>
            <a:pPr marL="139700" indent="-139700"/>
            <a:endParaRPr lang="en-GB" altLang="en-US" sz="2400" dirty="0">
              <a:solidFill>
                <a:srgbClr val="0070C0"/>
              </a:solidFill>
            </a:endParaRPr>
          </a:p>
          <a:p>
            <a:pPr marL="139700" indent="-139700">
              <a:buFontTx/>
              <a:buChar char=" "/>
            </a:pPr>
            <a:r>
              <a:rPr lang="en-GB" altLang="en-US" sz="2400" dirty="0" smtClean="0">
                <a:solidFill>
                  <a:srgbClr val="0070C0"/>
                </a:solidFill>
              </a:rPr>
              <a:t>rich model of task world</a:t>
            </a:r>
          </a:p>
          <a:p>
            <a:pPr marL="139700" indent="-139700">
              <a:buFontTx/>
              <a:buChar char=" "/>
            </a:pPr>
            <a:endParaRPr lang="en-GB" altLang="en-US" sz="2400" dirty="0">
              <a:solidFill>
                <a:srgbClr val="0070C0"/>
              </a:solidFill>
            </a:endParaRPr>
          </a:p>
          <a:p>
            <a:pPr marL="139700" indent="-139700"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rich ontology</a:t>
            </a:r>
          </a:p>
          <a:p>
            <a:pPr marL="615950" lvl="1"/>
            <a:r>
              <a:rPr lang="en-GB" altLang="en-US" sz="2400" dirty="0" smtClean="0">
                <a:solidFill>
                  <a:srgbClr val="0070C0"/>
                </a:solidFill>
              </a:rPr>
              <a:t>human roles for </a:t>
            </a:r>
            <a:br>
              <a:rPr lang="en-GB" altLang="en-US" sz="2400" dirty="0" smtClean="0">
                <a:solidFill>
                  <a:srgbClr val="0070C0"/>
                </a:solidFill>
              </a:rPr>
            </a:br>
            <a:r>
              <a:rPr lang="en-GB" altLang="en-US" sz="2400" dirty="0" smtClean="0">
                <a:solidFill>
                  <a:srgbClr val="0070C0"/>
                </a:solidFill>
              </a:rPr>
              <a:t>collaboration</a:t>
            </a:r>
          </a:p>
          <a:p>
            <a:pPr marL="615950" lvl="1"/>
            <a:r>
              <a:rPr lang="en-GB" altLang="en-US" sz="2400" dirty="0" smtClean="0">
                <a:solidFill>
                  <a:srgbClr val="0070C0"/>
                </a:solidFill>
              </a:rPr>
              <a:t>physical </a:t>
            </a:r>
            <a:r>
              <a:rPr lang="en-GB" altLang="en-US" sz="2400" dirty="0">
                <a:solidFill>
                  <a:srgbClr val="0070C0"/>
                </a:solidFill>
              </a:rPr>
              <a:t>and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electronic objects</a:t>
            </a:r>
          </a:p>
        </p:txBody>
      </p:sp>
    </p:spTree>
    <p:extLst>
      <p:ext uri="{BB962C8B-B14F-4D97-AF65-F5344CB8AC3E}">
        <p14:creationId xmlns:p14="http://schemas.microsoft.com/office/powerpoint/2010/main" val="311149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Groupware Task Analysis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57013" y="3710908"/>
            <a:ext cx="5170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 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F9E1-E611-456B-A3C8-899B9A38B97B}" type="datetime1">
              <a:rPr lang="en-IN" smtClean="0"/>
              <a:t>05-09-2020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19</a:t>
            </a:fld>
            <a:endParaRPr lang="en-IN"/>
          </a:p>
        </p:txBody>
      </p:sp>
      <p:pic>
        <p:nvPicPr>
          <p:cNvPr id="14338" name="Picture 2" descr="HCI 3e - Ch 18: Modelling rich intera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63636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8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973280" y="1849680"/>
            <a:ext cx="5621040" cy="118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dirty="0" smtClean="0">
                <a:solidFill>
                  <a:srgbClr val="0070C0"/>
                </a:solidFill>
                <a:latin typeface="Calibri"/>
              </a:rPr>
              <a:t>Human Computer Interaction-HCI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933385" y="2932740"/>
            <a:ext cx="5621400" cy="118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dirty="0" smtClean="0">
                <a:solidFill>
                  <a:srgbClr val="2F5597"/>
                </a:solidFill>
                <a:latin typeface="Calibri"/>
              </a:rPr>
              <a:t>Modelling Rich Interactions</a:t>
            </a:r>
            <a:endParaRPr dirty="0"/>
          </a:p>
        </p:txBody>
      </p:sp>
      <p:sp>
        <p:nvSpPr>
          <p:cNvPr id="38" name="CustomShape 3"/>
          <p:cNvSpPr/>
          <p:nvPr/>
        </p:nvSpPr>
        <p:spPr>
          <a:xfrm>
            <a:off x="1972920" y="5489640"/>
            <a:ext cx="5621400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0070C0"/>
                </a:solidFill>
                <a:latin typeface="Calibri"/>
              </a:rPr>
              <a:t>Jayashree</a:t>
            </a:r>
            <a:r>
              <a:rPr lang="en-IN" sz="2400" b="1" dirty="0">
                <a:solidFill>
                  <a:srgbClr val="0070C0"/>
                </a:solidFill>
                <a:latin typeface="Calibri"/>
              </a:rPr>
              <a:t> R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1973280" y="5887440"/>
            <a:ext cx="5621040" cy="69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70C0"/>
                </a:solidFill>
                <a:latin typeface="Calibri"/>
              </a:rPr>
              <a:t>Department of Computer Science and Engineering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0" name="CustomShape 5"/>
          <p:cNvSpPr/>
          <p:nvPr/>
        </p:nvSpPr>
        <p:spPr>
          <a:xfrm rot="5400000">
            <a:off x="2138160" y="6144840"/>
            <a:ext cx="43920" cy="798480"/>
          </a:xfrm>
          <a:prstGeom prst="rect">
            <a:avLst/>
          </a:prstGeom>
          <a:solidFill>
            <a:srgbClr val="F4B183"/>
          </a:solidFill>
          <a:ln w="12600">
            <a:noFill/>
          </a:ln>
        </p:spPr>
      </p:sp>
      <p:sp>
        <p:nvSpPr>
          <p:cNvPr id="41" name="CustomShape 6"/>
          <p:cNvSpPr/>
          <p:nvPr/>
        </p:nvSpPr>
        <p:spPr>
          <a:xfrm rot="10800000">
            <a:off x="1760880" y="5491440"/>
            <a:ext cx="32760" cy="1065240"/>
          </a:xfrm>
          <a:prstGeom prst="rect">
            <a:avLst/>
          </a:prstGeom>
          <a:solidFill>
            <a:srgbClr val="F4B183"/>
          </a:solidFill>
          <a:ln w="12600">
            <a:noFill/>
          </a:ln>
        </p:spPr>
      </p:sp>
      <p:sp>
        <p:nvSpPr>
          <p:cNvPr id="42" name="Line 7"/>
          <p:cNvSpPr/>
          <p:nvPr/>
        </p:nvSpPr>
        <p:spPr>
          <a:xfrm flipV="1">
            <a:off x="1760880" y="2923381"/>
            <a:ext cx="5793905" cy="9360"/>
          </a:xfrm>
          <a:prstGeom prst="line">
            <a:avLst/>
          </a:prstGeom>
          <a:ln w="38160">
            <a:solidFill>
              <a:srgbClr val="DFA267"/>
            </a:solidFill>
            <a:miter/>
          </a:ln>
        </p:spPr>
      </p:sp>
      <p:pic>
        <p:nvPicPr>
          <p:cNvPr id="4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18519" y="469799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2256-C9A5-4E1B-88C2-92364AAC195C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7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Information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7621996" y="5638262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57013" y="3710908"/>
            <a:ext cx="5170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 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F9E1-E611-456B-A3C8-899B9A38B97B}" type="datetime1">
              <a:rPr lang="en-IN" smtClean="0"/>
              <a:t>05-09-2020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20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65175" y="2096408"/>
            <a:ext cx="83788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tabLst>
                <a:tab pos="3194050" algn="ctr"/>
                <a:tab pos="3717925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pre-planned cognitive model</a:t>
            </a:r>
          </a:p>
          <a:p>
            <a:pPr>
              <a:buFontTx/>
              <a:buNone/>
              <a:tabLst>
                <a:tab pos="3194050" algn="ctr"/>
                <a:tab pos="3717925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		goal  </a:t>
            </a:r>
            <a:r>
              <a:rPr lang="en-GB" altLang="en-US" sz="2400" dirty="0">
                <a:solidFill>
                  <a:srgbClr val="0070C0"/>
                </a:solidFill>
                <a:sym typeface="Monotype Sorts" charset="2"/>
              </a:rPr>
              <a:t></a:t>
            </a:r>
            <a:r>
              <a:rPr lang="en-GB" altLang="en-US" sz="2400" dirty="0">
                <a:solidFill>
                  <a:srgbClr val="0070C0"/>
                </a:solidFill>
              </a:rPr>
              <a:t>  action</a:t>
            </a:r>
          </a:p>
          <a:p>
            <a:pPr>
              <a:buFontTx/>
              <a:buNone/>
              <a:tabLst>
                <a:tab pos="3194050" algn="ctr"/>
                <a:tab pos="3717925" algn="l"/>
              </a:tabLst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  <a:tabLst>
                <a:tab pos="3194050" algn="ctr"/>
                <a:tab pos="3717925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situated action</a:t>
            </a:r>
          </a:p>
          <a:p>
            <a:pPr>
              <a:buFontTx/>
              <a:buNone/>
              <a:tabLst>
                <a:tab pos="3194050" algn="ctr"/>
                <a:tab pos="3717925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		environment  </a:t>
            </a:r>
            <a:r>
              <a:rPr lang="en-GB" altLang="en-US" sz="2400" dirty="0">
                <a:solidFill>
                  <a:srgbClr val="0070C0"/>
                </a:solidFill>
                <a:sym typeface="Monotype Sorts" charset="2"/>
              </a:rPr>
              <a:t></a:t>
            </a:r>
            <a:r>
              <a:rPr lang="en-GB" altLang="en-US" sz="2400" dirty="0">
                <a:solidFill>
                  <a:srgbClr val="0070C0"/>
                </a:solidFill>
              </a:rPr>
              <a:t>  action</a:t>
            </a:r>
          </a:p>
        </p:txBody>
      </p:sp>
      <p:pic>
        <p:nvPicPr>
          <p:cNvPr id="15362" name="Picture 2" descr="Approaches of Information - Library &amp; Information Science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68" y="358740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7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Control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57013" y="3710908"/>
            <a:ext cx="5170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 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F9E1-E611-456B-A3C8-899B9A38B97B}" type="datetime1">
              <a:rPr lang="en-IN" smtClean="0"/>
              <a:t>05-09-2020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21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79039" y="1859344"/>
            <a:ext cx="621039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4000" dirty="0" smtClean="0">
                <a:solidFill>
                  <a:srgbClr val="0070C0"/>
                </a:solidFill>
              </a:rPr>
              <a:t>open loop control</a:t>
            </a:r>
          </a:p>
          <a:p>
            <a:pPr lvl="1"/>
            <a:r>
              <a:rPr lang="en-GB" altLang="en-US" sz="4000" dirty="0" smtClean="0">
                <a:solidFill>
                  <a:srgbClr val="0070C0"/>
                </a:solidFill>
              </a:rPr>
              <a:t>no feedback</a:t>
            </a:r>
          </a:p>
          <a:p>
            <a:pPr lvl="1"/>
            <a:r>
              <a:rPr lang="en-GB" altLang="en-US" sz="4000" dirty="0" smtClean="0">
                <a:solidFill>
                  <a:srgbClr val="0070C0"/>
                </a:solidFill>
              </a:rPr>
              <a:t>fragile</a:t>
            </a:r>
          </a:p>
          <a:p>
            <a:endParaRPr lang="en-GB" altLang="en-US" sz="4000" dirty="0" smtClean="0">
              <a:solidFill>
                <a:srgbClr val="0070C0"/>
              </a:solidFill>
            </a:endParaRPr>
          </a:p>
          <a:p>
            <a:pPr lvl="1"/>
            <a:endParaRPr lang="en-GB" altLang="en-US" dirty="0"/>
          </a:p>
        </p:txBody>
      </p:sp>
      <p:pic>
        <p:nvPicPr>
          <p:cNvPr id="16386" name="Picture 2" descr="Access Control Icon of Glyph style - Available in SVG, PNG, EPS, AI &amp; Icon  fo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12" y="2444675"/>
            <a:ext cx="2359471" cy="235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Control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57013" y="3710908"/>
            <a:ext cx="5170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 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F9E1-E611-456B-A3C8-899B9A38B97B}" type="datetime1">
              <a:rPr lang="en-IN" smtClean="0"/>
              <a:t>05-09-2020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22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51262" y="1573200"/>
            <a:ext cx="52757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open loop control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no feedback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fragile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closed loop control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uses feedback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robust</a:t>
            </a:r>
          </a:p>
          <a:p>
            <a:pPr lvl="1"/>
            <a:endParaRPr lang="en-GB" altLang="en-US" sz="2400" dirty="0">
              <a:solidFill>
                <a:srgbClr val="0070C0"/>
              </a:solidFill>
            </a:endParaRPr>
          </a:p>
        </p:txBody>
      </p:sp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3581400" y="3710908"/>
            <a:ext cx="5181600" cy="2248567"/>
            <a:chOff x="1200" y="1728"/>
            <a:chExt cx="3072" cy="538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200" y="1728"/>
              <a:ext cx="91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 dirty="0">
                  <a:latin typeface="Arial" panose="020B0604020202020204" pitchFamily="34" charset="0"/>
                </a:rPr>
                <a:t>control</a:t>
              </a:r>
              <a:br>
                <a:rPr lang="en-GB" altLang="en-US" sz="2000" dirty="0">
                  <a:latin typeface="Arial" panose="020B0604020202020204" pitchFamily="34" charset="0"/>
                </a:rPr>
              </a:br>
              <a:r>
                <a:rPr lang="en-GB" altLang="en-US" sz="2000" dirty="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216" y="1728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 dirty="0">
                  <a:latin typeface="Arial" panose="020B0604020202020204" pitchFamily="34" charset="0"/>
                </a:rPr>
                <a:t>environment</a:t>
              </a:r>
            </a:p>
          </p:txBody>
        </p:sp>
        <p:cxnSp>
          <p:nvCxnSpPr>
            <p:cNvPr id="24" name="AutoShape 7"/>
            <p:cNvCxnSpPr>
              <a:cxnSpLocks noChangeShapeType="1"/>
              <a:stCxn id="22" idx="3"/>
              <a:endCxn id="23" idx="1"/>
            </p:cNvCxnSpPr>
            <p:nvPr/>
          </p:nvCxnSpPr>
          <p:spPr bwMode="auto">
            <a:xfrm>
              <a:off x="2121" y="1992"/>
              <a:ext cx="1086" cy="0"/>
            </a:xfrm>
            <a:prstGeom prst="straightConnector1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2352" y="2016"/>
              <a:ext cx="6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2000" dirty="0">
                  <a:latin typeface="Arial" panose="020B0604020202020204" pitchFamily="34" charset="0"/>
                </a:rPr>
                <a:t>actions</a:t>
              </a:r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4373513" y="2840438"/>
            <a:ext cx="3352800" cy="747713"/>
            <a:chOff x="1632" y="1248"/>
            <a:chExt cx="2112" cy="471"/>
          </a:xfrm>
        </p:grpSpPr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2259" y="1382"/>
              <a:ext cx="7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2000" dirty="0">
                  <a:latin typeface="Arial" panose="020B0604020202020204" pitchFamily="34" charset="0"/>
                </a:rPr>
                <a:t>feedback</a:t>
              </a:r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1632" y="1248"/>
              <a:ext cx="91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2640" y="1248"/>
              <a:ext cx="91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35" name="AutoShape 13"/>
            <p:cNvCxnSpPr>
              <a:cxnSpLocks noChangeShapeType="1"/>
              <a:endCxn id="33" idx="3"/>
            </p:cNvCxnSpPr>
            <p:nvPr/>
          </p:nvCxnSpPr>
          <p:spPr bwMode="auto">
            <a:xfrm rot="5400000" flipH="1">
              <a:off x="2956" y="932"/>
              <a:ext cx="375" cy="1200"/>
            </a:xfrm>
            <a:prstGeom prst="bentConnector2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4"/>
            <p:cNvCxnSpPr>
              <a:cxnSpLocks noChangeShapeType="1"/>
              <a:stCxn id="34" idx="1"/>
            </p:cNvCxnSpPr>
            <p:nvPr/>
          </p:nvCxnSpPr>
          <p:spPr bwMode="auto">
            <a:xfrm rot="10800000" flipV="1">
              <a:off x="1656" y="1344"/>
              <a:ext cx="984" cy="375"/>
            </a:xfrm>
            <a:prstGeom prst="bentConnector2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3624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Adding Information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57013" y="3710908"/>
            <a:ext cx="5170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 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F9E1-E611-456B-A3C8-899B9A38B97B}" type="datetime1">
              <a:rPr lang="en-IN" smtClean="0"/>
              <a:t>05-09-2020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23</a:t>
            </a:fld>
            <a:endParaRPr lang="en-IN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541817"/>
              </p:ext>
            </p:extLst>
          </p:nvPr>
        </p:nvGraphicFramePr>
        <p:xfrm>
          <a:off x="195694" y="2409109"/>
          <a:ext cx="8914868" cy="311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4" imgW="3860800" imgH="1348740" progId="Word.Document.8">
                  <p:embed/>
                </p:oleObj>
              </mc:Choice>
              <mc:Fallback>
                <p:oleObj name="Document" r:id="rId4" imgW="3860800" imgH="1348740" progId="Word.Document.8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94" y="2409109"/>
                        <a:ext cx="8914868" cy="3111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2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Adding Information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57013" y="3710908"/>
            <a:ext cx="5170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Verdana"/>
              <a:buChar char=" 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F9E1-E611-456B-A3C8-899B9A38B97B}" type="datetime1">
              <a:rPr lang="en-IN" smtClean="0"/>
              <a:t>05-09-2020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24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17575" y="1445862"/>
            <a:ext cx="82264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indent="-203200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information required when</a:t>
            </a:r>
          </a:p>
          <a:p>
            <a:pPr marL="806450" lvl="1" indent="-412750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subtask involves input (or output)</a:t>
            </a:r>
          </a:p>
          <a:p>
            <a:pPr marL="806450" lvl="1" indent="-412750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some kind of choice (how to know what to do)</a:t>
            </a:r>
          </a:p>
          <a:p>
            <a:pPr marL="806450" lvl="1" indent="-412750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subtask repeated (but iterations unspecified)</a:t>
            </a:r>
          </a:p>
          <a:p>
            <a:pPr marL="203200" indent="-203200">
              <a:lnSpc>
                <a:spcPct val="90000"/>
              </a:lnSpc>
              <a:buFontTx/>
              <a:buChar char=" "/>
            </a:pPr>
            <a:endParaRPr lang="en-GB" altLang="en-US" sz="2400" dirty="0">
              <a:solidFill>
                <a:srgbClr val="0070C0"/>
              </a:solidFill>
            </a:endParaRPr>
          </a:p>
          <a:p>
            <a:pPr marL="203200" indent="-203200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sources of information</a:t>
            </a:r>
          </a:p>
          <a:p>
            <a:pPr marL="806450" lvl="1" indent="-412750">
              <a:lnSpc>
                <a:spcPct val="90000"/>
              </a:lnSpc>
              <a:buFont typeface="Times" panose="02020603050405020304" pitchFamily="18" charset="0"/>
              <a:buAutoNum type="romanLcPeriod"/>
            </a:pPr>
            <a:r>
              <a:rPr lang="en-GB" altLang="en-US" sz="2400" dirty="0">
                <a:solidFill>
                  <a:srgbClr val="0070C0"/>
                </a:solidFill>
              </a:rPr>
              <a:t>part of existing task  (e.g. phone number entered)</a:t>
            </a:r>
          </a:p>
          <a:p>
            <a:pPr marL="806450" lvl="1" indent="-412750">
              <a:lnSpc>
                <a:spcPct val="90000"/>
              </a:lnSpc>
              <a:buFont typeface="Times" panose="02020603050405020304" pitchFamily="18" charset="0"/>
              <a:buAutoNum type="romanLcPeriod"/>
            </a:pPr>
            <a:r>
              <a:rPr lang="en-GB" altLang="en-US" sz="2400" dirty="0">
                <a:solidFill>
                  <a:srgbClr val="0070C0"/>
                </a:solidFill>
              </a:rPr>
              <a:t>user remembers it  (e.g. recall number after directory enquiry)</a:t>
            </a:r>
          </a:p>
          <a:p>
            <a:pPr marL="806450" lvl="1" indent="-412750">
              <a:lnSpc>
                <a:spcPct val="90000"/>
              </a:lnSpc>
              <a:buFont typeface="Times" panose="02020603050405020304" pitchFamily="18" charset="0"/>
              <a:buAutoNum type="romanLcPeriod"/>
            </a:pPr>
            <a:r>
              <a:rPr lang="en-GB" altLang="en-US" sz="2400" dirty="0">
                <a:solidFill>
                  <a:srgbClr val="0070C0"/>
                </a:solidFill>
              </a:rPr>
              <a:t>on device display  (e.g. PDA address book, then dial) </a:t>
            </a:r>
          </a:p>
          <a:p>
            <a:pPr marL="806450" lvl="1" indent="-412750">
              <a:lnSpc>
                <a:spcPct val="90000"/>
              </a:lnSpc>
              <a:buFont typeface="Times" panose="02020603050405020304" pitchFamily="18" charset="0"/>
              <a:buAutoNum type="romanLcPeriod"/>
            </a:pPr>
            <a:r>
              <a:rPr lang="en-GB" altLang="en-US" sz="2400" dirty="0">
                <a:solidFill>
                  <a:srgbClr val="0070C0"/>
                </a:solidFill>
              </a:rPr>
              <a:t>in the environment</a:t>
            </a:r>
          </a:p>
          <a:p>
            <a:pPr marL="1222375" lvl="2" indent="-225425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pre-existing  (e.g. phone directory)</a:t>
            </a:r>
          </a:p>
          <a:p>
            <a:pPr marL="1222375" lvl="2" indent="-225425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created in task  (e.g. write number down on paper) </a:t>
            </a:r>
          </a:p>
          <a:p>
            <a:pPr marL="203200" indent="-203200">
              <a:lnSpc>
                <a:spcPct val="90000"/>
              </a:lnSpc>
              <a:buFontTx/>
              <a:buChar char=" "/>
            </a:pPr>
            <a:endParaRPr lang="en-GB" altLang="en-US" sz="2400" dirty="0">
              <a:solidFill>
                <a:srgbClr val="0070C0"/>
              </a:solidFill>
            </a:endParaRPr>
          </a:p>
          <a:p>
            <a:pPr marL="203200" indent="-203200">
              <a:lnSpc>
                <a:spcPct val="90000"/>
              </a:lnSpc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GUI easy (lots of space) mobile/PDA need to think</a:t>
            </a:r>
          </a:p>
        </p:txBody>
      </p:sp>
    </p:spTree>
    <p:extLst>
      <p:ext uri="{BB962C8B-B14F-4D97-AF65-F5344CB8AC3E}">
        <p14:creationId xmlns:p14="http://schemas.microsoft.com/office/powerpoint/2010/main" val="39919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Triggers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240972"/>
            <a:ext cx="8268789" cy="2612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1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5412" y="4594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FE1F-EAD5-45F5-8A7C-0B87C46E81E9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25</a:t>
            </a:fld>
            <a:endParaRPr lang="en-IN"/>
          </a:p>
        </p:txBody>
      </p:sp>
      <p:pic>
        <p:nvPicPr>
          <p:cNvPr id="3074" name="Picture 2" descr="HCI 3e - Ch 18: Modelling rich inte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0" y="1401430"/>
            <a:ext cx="7466520" cy="412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Common Triggers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346740"/>
            <a:ext cx="8300849" cy="1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1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5412" y="4594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What is the difference between interaction design and front e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What is the difference between interaction design and front en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DD48-4A3F-45C4-AB34-8F70E4F622F9}" type="datetime1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8200" y="1536695"/>
            <a:ext cx="7462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immediate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straight after previous task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temporal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at a particular time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sporadic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when someone thinks of it!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external event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when something happens, e.g. phone call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environmental cue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something prompts action  …  artefacts</a:t>
            </a:r>
          </a:p>
        </p:txBody>
      </p:sp>
    </p:spTree>
    <p:extLst>
      <p:ext uri="{BB962C8B-B14F-4D97-AF65-F5344CB8AC3E}">
        <p14:creationId xmlns:p14="http://schemas.microsoft.com/office/powerpoint/2010/main" val="2406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Artefacts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1" y="1135846"/>
            <a:ext cx="8296100" cy="45664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1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5412" y="4594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What is the difference between interaction design and front e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What is the difference between interaction design and front en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154D-5321-4EF3-BCBF-8C19FD465213}" type="datetime1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27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07975" y="1682908"/>
            <a:ext cx="43107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ethnographic studies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as shared representation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as focus of activity</a:t>
            </a:r>
          </a:p>
          <a:p>
            <a:pPr>
              <a:spcBef>
                <a:spcPct val="5000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act as triggers, information sources, etc.</a:t>
            </a:r>
          </a:p>
        </p:txBody>
      </p:sp>
      <p:pic>
        <p:nvPicPr>
          <p:cNvPr id="14" name="Picture 4" descr="&#10;figure-6.pict                                                  0002EA41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041477"/>
            <a:ext cx="9961725" cy="157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02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400" b="1" dirty="0" smtClean="0">
                <a:solidFill>
                  <a:srgbClr val="C55A11"/>
                </a:solidFill>
              </a:rPr>
              <a:t>Where are you? 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50" name="Line 2"/>
          <p:cNvSpPr/>
          <p:nvPr/>
        </p:nvSpPr>
        <p:spPr>
          <a:xfrm>
            <a:off x="0" y="1259022"/>
            <a:ext cx="8277101" cy="1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444795" y="48460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6 Checks for Understand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6 Checks for Understand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2C148-28DA-4405-8025-AC38A581BD1A}" type="datetime1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28</a:t>
            </a:fld>
            <a:endParaRPr lang="en-IN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438739"/>
              </p:ext>
            </p:extLst>
          </p:nvPr>
        </p:nvGraphicFramePr>
        <p:xfrm>
          <a:off x="838200" y="2057400"/>
          <a:ext cx="7438901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Picture" r:id="rId4" imgW="6604000" imgH="673100" progId="Word.Picture.8">
                  <p:embed/>
                </p:oleObj>
              </mc:Choice>
              <mc:Fallback>
                <p:oleObj name="Picture" r:id="rId4" imgW="6604000" imgH="673100" progId="Word.Picture.8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7438901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smtClean="0">
                <a:solidFill>
                  <a:srgbClr val="C55A11"/>
                </a:solidFill>
              </a:rPr>
              <a:t>Tracing Placeholders</a:t>
            </a:r>
            <a:endParaRPr lang="en-IN" sz="2400" dirty="0"/>
          </a:p>
        </p:txBody>
      </p:sp>
      <p:sp>
        <p:nvSpPr>
          <p:cNvPr id="50" name="Line 2"/>
          <p:cNvSpPr/>
          <p:nvPr/>
        </p:nvSpPr>
        <p:spPr>
          <a:xfrm>
            <a:off x="-18378" y="1035437"/>
            <a:ext cx="8295479" cy="8492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pic>
        <p:nvPicPr>
          <p:cNvPr id="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3580" y="37758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A2D-8B4D-43F0-A7EB-C7320BCAE118}" type="datetime1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29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640080" y="1227909"/>
            <a:ext cx="716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a form of information, may be …</a:t>
            </a:r>
          </a:p>
          <a:p>
            <a:pPr marL="628650" lvl="1"/>
            <a:r>
              <a:rPr lang="en-GB" altLang="en-US" sz="2400" dirty="0">
                <a:solidFill>
                  <a:srgbClr val="0070C0"/>
                </a:solidFill>
              </a:rPr>
              <a:t>in people’s heads</a:t>
            </a:r>
          </a:p>
          <a:p>
            <a:pPr marL="1047750" lvl="2"/>
            <a:r>
              <a:rPr lang="en-GB" altLang="en-US" sz="2400" dirty="0">
                <a:solidFill>
                  <a:srgbClr val="0070C0"/>
                </a:solidFill>
              </a:rPr>
              <a:t>remembering what to do next</a:t>
            </a:r>
          </a:p>
          <a:p>
            <a:pPr marL="628650" lvl="1"/>
            <a:r>
              <a:rPr lang="en-GB" altLang="en-US" sz="2400" dirty="0">
                <a:solidFill>
                  <a:srgbClr val="0070C0"/>
                </a:solidFill>
              </a:rPr>
              <a:t>explicitly in the environment</a:t>
            </a:r>
          </a:p>
          <a:p>
            <a:pPr marL="1047750" lvl="2"/>
            <a:r>
              <a:rPr lang="en-GB" altLang="en-US" sz="2400" dirty="0">
                <a:solidFill>
                  <a:srgbClr val="0070C0"/>
                </a:solidFill>
              </a:rPr>
              <a:t>to-do lists, planning charts, flight strips, workflow</a:t>
            </a:r>
          </a:p>
          <a:p>
            <a:pPr marL="628650" lvl="1"/>
            <a:r>
              <a:rPr lang="en-GB" altLang="en-US" sz="2400" dirty="0">
                <a:solidFill>
                  <a:srgbClr val="0070C0"/>
                </a:solidFill>
              </a:rPr>
              <a:t>implicitly in the environment</a:t>
            </a:r>
          </a:p>
          <a:p>
            <a:pPr marL="1047750" lvl="2"/>
            <a:r>
              <a:rPr lang="en-GB" altLang="en-US" sz="2400" dirty="0">
                <a:solidFill>
                  <a:srgbClr val="0070C0"/>
                </a:solidFill>
              </a:rPr>
              <a:t>location and disposition of artefacts</a:t>
            </a:r>
          </a:p>
          <a:p>
            <a:pPr marL="152400" indent="-152400"/>
            <a:endParaRPr lang="en-GB" altLang="en-US" sz="2400" dirty="0">
              <a:solidFill>
                <a:srgbClr val="0070C0"/>
              </a:solidFill>
            </a:endParaRPr>
          </a:p>
          <a:p>
            <a:pPr marL="152400" indent="-152400">
              <a:buFontTx/>
              <a:buChar char=" "/>
            </a:pPr>
            <a:r>
              <a:rPr lang="en-GB" altLang="en-US" sz="2400" dirty="0">
                <a:solidFill>
                  <a:srgbClr val="0070C0"/>
                </a:solidFill>
              </a:rPr>
              <a:t>electronic environments …</a:t>
            </a:r>
          </a:p>
          <a:p>
            <a:pPr marL="628650" lvl="1"/>
            <a:r>
              <a:rPr lang="en-GB" altLang="en-US" sz="2400" dirty="0" smtClean="0">
                <a:solidFill>
                  <a:srgbClr val="0070C0"/>
                </a:solidFill>
              </a:rPr>
              <a:t>fewer affordances for artefacts</a:t>
            </a:r>
          </a:p>
          <a:p>
            <a:pPr marL="628650" lvl="1"/>
            <a:r>
              <a:rPr lang="en-GB" altLang="en-US" sz="2400" dirty="0" smtClean="0">
                <a:solidFill>
                  <a:srgbClr val="0070C0"/>
                </a:solidFill>
              </a:rPr>
              <a:t>danger </a:t>
            </a:r>
            <a:r>
              <a:rPr lang="en-GB" altLang="en-US" sz="2400" dirty="0">
                <a:solidFill>
                  <a:srgbClr val="0070C0"/>
                </a:solidFill>
              </a:rPr>
              <a:t>for careless design!</a:t>
            </a:r>
          </a:p>
        </p:txBody>
      </p:sp>
    </p:spTree>
    <p:extLst>
      <p:ext uri="{BB962C8B-B14F-4D97-AF65-F5344CB8AC3E}">
        <p14:creationId xmlns:p14="http://schemas.microsoft.com/office/powerpoint/2010/main" val="42935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Modelling rich interactions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83128" y="1230786"/>
            <a:ext cx="82296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51262" y="4062548"/>
            <a:ext cx="7349698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status–event analysis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  <a:p>
            <a:r>
              <a:rPr lang="en-GB" altLang="en-US" sz="2400" dirty="0">
                <a:solidFill>
                  <a:srgbClr val="0070C0"/>
                </a:solidFill>
              </a:rPr>
              <a:t>rich environments in task analysis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  <a:p>
            <a:r>
              <a:rPr lang="en-GB" altLang="en-US" sz="2400" dirty="0">
                <a:solidFill>
                  <a:srgbClr val="0070C0"/>
                </a:solidFill>
              </a:rPr>
              <a:t>sensor-based systems</a:t>
            </a:r>
          </a:p>
          <a:p>
            <a:pPr>
              <a:spcBef>
                <a:spcPct val="80000"/>
              </a:spcBef>
            </a:pPr>
            <a:endParaRPr lang="en-US" altLang="en-US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403614" y="252360"/>
            <a:ext cx="1336294" cy="1889943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B4D-608F-4593-8350-C0BBC3BD3DBA}" type="datetime1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</a:t>
            </a:fld>
            <a:endParaRPr lang="en-IN"/>
          </a:p>
        </p:txBody>
      </p:sp>
      <p:pic>
        <p:nvPicPr>
          <p:cNvPr id="10242" name="Picture 2" descr="Systems architecture of the piezoelectric sensor-based necklace used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2" y="1258840"/>
            <a:ext cx="6345778" cy="2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4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Low intention and sensor based interaction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30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39634" y="1505880"/>
            <a:ext cx="8804366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turn on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when doors unlocked/open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solidFill>
                  <a:srgbClr val="0070C0"/>
                </a:solidFill>
              </a:rPr>
              <a:t>turned off                              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 smtClean="0">
                <a:solidFill>
                  <a:srgbClr val="0070C0"/>
                </a:solidFill>
              </a:rPr>
              <a:t>after </a:t>
            </a:r>
            <a:r>
              <a:rPr lang="en-GB" altLang="en-US" sz="2400" dirty="0">
                <a:solidFill>
                  <a:srgbClr val="0070C0"/>
                </a:solidFill>
              </a:rPr>
              <a:t>time period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when engine turned </a:t>
            </a:r>
            <a:r>
              <a:rPr lang="en-GB" altLang="en-US" sz="2400" dirty="0" smtClean="0">
                <a:solidFill>
                  <a:srgbClr val="0070C0"/>
                </a:solidFill>
              </a:rPr>
              <a:t>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Verdana" panose="020B0604030504040204" pitchFamily="34" charset="0"/>
              </a:rPr>
              <a:t>driver's </a:t>
            </a:r>
            <a:r>
              <a:rPr lang="en-US" altLang="en-US" sz="2400" i="1" dirty="0">
                <a:solidFill>
                  <a:srgbClr val="0070C0"/>
                </a:solidFill>
                <a:latin typeface="Verdana" panose="020B0604030504040204" pitchFamily="34" charset="0"/>
              </a:rPr>
              <a:t>purpose</a:t>
            </a:r>
            <a:r>
              <a:rPr lang="en-US" altLang="en-US" sz="2400" dirty="0">
                <a:solidFill>
                  <a:srgbClr val="0070C0"/>
                </a:solidFill>
                <a:latin typeface="Verdana" panose="020B0604030504040204" pitchFamily="34" charset="0"/>
              </a:rPr>
              <a:t> is to get into the car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rgbClr val="0070C0"/>
                </a:solidFill>
                <a:latin typeface="Verdana" panose="020B0604030504040204" pitchFamily="34" charset="0"/>
              </a:rPr>
              <a:t>incidentally</a:t>
            </a:r>
            <a:r>
              <a:rPr lang="en-US" altLang="en-US" sz="2400" dirty="0">
                <a:solidFill>
                  <a:srgbClr val="0070C0"/>
                </a:solidFill>
                <a:latin typeface="Verdana" panose="020B0604030504040204" pitchFamily="34" charset="0"/>
              </a:rPr>
              <a:t> the lights come on</a:t>
            </a:r>
            <a:endParaRPr lang="en-GB" altLang="en-US" sz="24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</p:txBody>
      </p:sp>
      <p:pic>
        <p:nvPicPr>
          <p:cNvPr id="12" name="Picture 6" descr="car on road.jpg                                                00012DC5PowerBook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51" y="3815622"/>
            <a:ext cx="2438400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Pepys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31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39386" y="1561320"/>
            <a:ext cx="870461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Xerox Cambridge (RIP)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active badges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automatic diaries</a:t>
            </a:r>
          </a:p>
        </p:txBody>
      </p:sp>
      <p:pic>
        <p:nvPicPr>
          <p:cNvPr id="12" name="Picture 6" descr="activebadge.gif                                                0001CC54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28800"/>
            <a:ext cx="19700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06286" y="3566160"/>
            <a:ext cx="6921515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latin typeface="Verdana" panose="020B0604030504040204" pitchFamily="34" charset="0"/>
              </a:rPr>
              <a:t>Allan's </a:t>
            </a:r>
            <a:r>
              <a:rPr lang="en-US" altLang="en-US" i="1" dirty="0">
                <a:solidFill>
                  <a:srgbClr val="870035"/>
                </a:solidFill>
                <a:latin typeface="Verdana" panose="020B0604030504040204" pitchFamily="34" charset="0"/>
              </a:rPr>
              <a:t>purpose</a:t>
            </a:r>
            <a:r>
              <a:rPr lang="en-US" altLang="en-US" dirty="0">
                <a:latin typeface="Verdana" panose="020B0604030504040204" pitchFamily="34" charset="0"/>
              </a:rPr>
              <a:t> to visit Paul’s </a:t>
            </a:r>
            <a:r>
              <a:rPr lang="en-US" altLang="en-US" dirty="0" smtClean="0">
                <a:latin typeface="Verdana" panose="020B0604030504040204" pitchFamily="34" charset="0"/>
              </a:rPr>
              <a:t>office</a:t>
            </a:r>
          </a:p>
          <a:p>
            <a:pPr>
              <a:spcBef>
                <a:spcPct val="20000"/>
              </a:spcBef>
            </a:pPr>
            <a:r>
              <a:rPr lang="en-US" altLang="en-US" i="1" dirty="0">
                <a:solidFill>
                  <a:srgbClr val="870035"/>
                </a:solidFill>
                <a:latin typeface="Verdana" panose="020B0604030504040204" pitchFamily="34" charset="0"/>
              </a:rPr>
              <a:t>incidentally</a:t>
            </a:r>
            <a:r>
              <a:rPr lang="en-US" altLang="en-US" dirty="0">
                <a:latin typeface="Verdana" panose="020B0604030504040204" pitchFamily="34" charset="0"/>
              </a:rPr>
              <a:t> diary entry created</a:t>
            </a:r>
            <a:endParaRPr lang="en-GB" altLang="en-US" dirty="0"/>
          </a:p>
          <a:p>
            <a:pPr>
              <a:spcBef>
                <a:spcPct val="20000"/>
              </a:spcBef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63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err="1" smtClean="0">
                <a:solidFill>
                  <a:srgbClr val="C55A11"/>
                </a:solidFill>
                <a:latin typeface="Calibri"/>
              </a:rPr>
              <a:t>MediaCup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32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48194" y="1384663"/>
            <a:ext cx="88958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cup has sensors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heat, movement, pressure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broadcasts state (IR)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used for awareness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user is moving, drinking, …</a:t>
            </a:r>
          </a:p>
        </p:txBody>
      </p:sp>
      <p:pic>
        <p:nvPicPr>
          <p:cNvPr id="12" name="Picture 6" descr="cup_color_1.jpg                                                0001CC54Macintosh HD                   ABA78158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85" y="1248274"/>
            <a:ext cx="2251075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3489960"/>
            <a:ext cx="7057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0070C0"/>
                </a:solidFill>
                <a:latin typeface="Verdana" panose="020B0604030504040204" pitchFamily="34" charset="0"/>
              </a:rPr>
              <a:t>Han's </a:t>
            </a:r>
            <a:r>
              <a:rPr lang="en-US" altLang="en-US" i="1" dirty="0">
                <a:solidFill>
                  <a:srgbClr val="0070C0"/>
                </a:solidFill>
                <a:latin typeface="Verdana" panose="020B0604030504040204" pitchFamily="34" charset="0"/>
              </a:rPr>
              <a:t>purpose</a:t>
            </a:r>
            <a:r>
              <a:rPr lang="en-US" altLang="en-US" dirty="0">
                <a:solidFill>
                  <a:srgbClr val="0070C0"/>
                </a:solidFill>
                <a:latin typeface="Verdana" panose="020B0604030504040204" pitchFamily="34" charset="0"/>
              </a:rPr>
              <a:t> to drink coffee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514" y="4131594"/>
            <a:ext cx="6586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i="1" dirty="0">
                <a:solidFill>
                  <a:srgbClr val="870035"/>
                </a:solidFill>
                <a:latin typeface="Verdana" panose="020B0604030504040204" pitchFamily="34" charset="0"/>
              </a:rPr>
              <a:t>incidentally</a:t>
            </a:r>
            <a:r>
              <a:rPr lang="en-US" altLang="en-US" dirty="0">
                <a:latin typeface="Verdana" panose="020B0604030504040204" pitchFamily="34" charset="0"/>
              </a:rPr>
              <a:t> colleagues are aware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9094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Shopping cart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33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5800" y="1505881"/>
            <a:ext cx="84582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goods in shopping cart analysed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e.g. Amazon books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used to build knowledge about books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people who like X also like Y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used to give you suggestions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“you might like to look at …”, “special offer …”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999" y="2058403"/>
            <a:ext cx="1999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latin typeface="Verdana" panose="020B0604030504040204" pitchFamily="34" charset="0"/>
              </a:rPr>
              <a:t>my </a:t>
            </a:r>
            <a:r>
              <a:rPr lang="en-US" altLang="en-US" i="1" dirty="0">
                <a:solidFill>
                  <a:srgbClr val="870035"/>
                </a:solidFill>
                <a:latin typeface="Verdana" panose="020B0604030504040204" pitchFamily="34" charset="0"/>
              </a:rPr>
              <a:t>purpose</a:t>
            </a:r>
            <a:r>
              <a:rPr lang="en-US" altLang="en-US" dirty="0">
                <a:latin typeface="Verdana" panose="020B0604030504040204" pitchFamily="34" charset="0"/>
              </a:rPr>
              <a:t> to buy a book</a:t>
            </a:r>
            <a:endParaRPr lang="en-GB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200" y="4259996"/>
            <a:ext cx="3381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i="1" dirty="0">
                <a:solidFill>
                  <a:srgbClr val="870035"/>
                </a:solidFill>
                <a:latin typeface="Verdana" panose="020B0604030504040204" pitchFamily="34" charset="0"/>
              </a:rPr>
              <a:t>incidentally</a:t>
            </a:r>
            <a:r>
              <a:rPr lang="en-US" altLang="en-US" dirty="0">
                <a:latin typeface="Verdana" panose="020B0604030504040204" pitchFamily="34" charset="0"/>
              </a:rPr>
              <a:t> shown related titles</a:t>
            </a:r>
            <a:endParaRPr lang="en-GB" altLang="en-US" dirty="0"/>
          </a:p>
        </p:txBody>
      </p:sp>
      <p:sp>
        <p:nvSpPr>
          <p:cNvPr id="9" name="AutoShape 2" descr="Shopping cart - Free commerce icons"/>
          <p:cNvSpPr>
            <a:spLocks noChangeAspect="1" noChangeArrowheads="1"/>
          </p:cNvSpPr>
          <p:nvPr/>
        </p:nvSpPr>
        <p:spPr bwMode="auto">
          <a:xfrm>
            <a:off x="-3238966" y="4830375"/>
            <a:ext cx="89002" cy="8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412" name="Picture 4" descr="Shopping cart - Free commerce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3878260"/>
            <a:ext cx="3337560" cy="17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53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err="1" smtClean="0">
                <a:solidFill>
                  <a:srgbClr val="C55A11"/>
                </a:solidFill>
                <a:latin typeface="Calibri"/>
              </a:rPr>
              <a:t>OnCue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slides courtesy:   Human Computer Interaction  , Dix A., Finlay J., </a:t>
            </a:r>
            <a:r>
              <a:rPr lang="en-US" dirty="0" err="1" smtClean="0"/>
              <a:t>Abowd</a:t>
            </a:r>
            <a:r>
              <a:rPr lang="en-US" dirty="0" smtClean="0"/>
              <a:t> G. D. and Beale R., with modifications 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Jayashree</a:t>
            </a:r>
            <a:r>
              <a:rPr lang="en-US" dirty="0" smtClean="0"/>
              <a:t> 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34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39387" y="1561320"/>
            <a:ext cx="870461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‘</a:t>
            </a:r>
            <a:r>
              <a:rPr lang="en-GB" altLang="en-US" sz="2400" dirty="0">
                <a:solidFill>
                  <a:srgbClr val="0070C0"/>
                </a:solidFill>
              </a:rPr>
              <a:t>intelligent’ toolbar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appropriate intelligence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make it good when it works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don’t make it hard of it doesn’t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analyses clipboard contents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suggests things to do with it</a:t>
            </a:r>
          </a:p>
        </p:txBody>
      </p:sp>
      <p:pic>
        <p:nvPicPr>
          <p:cNvPr id="12" name="Picture 6" descr="oncue-mistook-sml.gif                                          0001CC54Macintosh HD                   ABA781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00200"/>
            <a:ext cx="14573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Intentional Spectrum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35</a:t>
            </a:fld>
            <a:endParaRPr lang="en-IN"/>
          </a:p>
        </p:txBody>
      </p:sp>
      <p:pic>
        <p:nvPicPr>
          <p:cNvPr id="10242" name="Picture 2" descr="HCI 3e - Ch 18: Modelling rich inte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18" y="1230321"/>
            <a:ext cx="5291455" cy="396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8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Fluidity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 flipV="1">
            <a:off x="60961" y="1106640"/>
            <a:ext cx="8229600" cy="21071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36</a:t>
            </a:fld>
            <a:endParaRPr lang="en-IN"/>
          </a:p>
        </p:txBody>
      </p:sp>
      <p:pic>
        <p:nvPicPr>
          <p:cNvPr id="16386" name="Picture 2" descr="HCI 3e - Ch 18: Modelling rich inte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3" y="1248274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Interaction Models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37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39387" y="1505880"/>
            <a:ext cx="8704613" cy="302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intentional cycle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Norman execution/evaluation loop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some exceptions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multiple goals, displays, opportunistic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guidelines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0070C0"/>
                </a:solidFill>
              </a:rPr>
              <a:t>feedback, transparency</a:t>
            </a:r>
          </a:p>
          <a:p>
            <a:pPr lvl="1"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endParaRPr lang="en-GB" altLang="en-US" sz="24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endParaRPr lang="en-GB" altLang="en-US" sz="2000" dirty="0"/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4511040" y="4062548"/>
            <a:ext cx="2618423" cy="1088572"/>
            <a:chOff x="1680" y="1104"/>
            <a:chExt cx="1536" cy="816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1680" y="1152"/>
              <a:ext cx="384" cy="768"/>
            </a:xfrm>
            <a:prstGeom prst="curvedRigh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 flipH="1" flipV="1">
              <a:off x="2832" y="1104"/>
              <a:ext cx="384" cy="768"/>
            </a:xfrm>
            <a:prstGeom prst="curvedRigh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693326" y="4438085"/>
            <a:ext cx="149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execution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348538" y="4385560"/>
            <a:ext cx="1576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evaluation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379720" y="4041476"/>
            <a:ext cx="7162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165646" y="5215154"/>
            <a:ext cx="13192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dirty="0">
                <a:latin typeface="Arial" panose="020B0604020202020204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65707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Cognition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38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89560" y="1544236"/>
            <a:ext cx="8854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physical things (inanimate)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directness of effect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locality of effect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visibility of state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computational things (also animate)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complex effects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non locality of effect</a:t>
            </a:r>
          </a:p>
          <a:p>
            <a:pPr lvl="2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distance – networks;   time – delays, memory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large hidden state</a:t>
            </a:r>
          </a:p>
        </p:txBody>
      </p:sp>
    </p:spTree>
    <p:extLst>
      <p:ext uri="{BB962C8B-B14F-4D97-AF65-F5344CB8AC3E}">
        <p14:creationId xmlns:p14="http://schemas.microsoft.com/office/powerpoint/2010/main" val="21227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Cognition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39</a:t>
            </a:fld>
            <a:endParaRPr lang="en-IN"/>
          </a:p>
        </p:txBody>
      </p:sp>
      <p:sp>
        <p:nvSpPr>
          <p:cNvPr id="6" name="AutoShape 2" descr="Cognition in schizophrenia and bipolar disorder - NeuRA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8436" name="Picture 4" descr="Major domains of cognition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920" y="1440604"/>
            <a:ext cx="454342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Status Events Analysis 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83128" y="1230786"/>
            <a:ext cx="8229600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95687" y="5747599"/>
            <a:ext cx="786146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Verdana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403614" y="252360"/>
            <a:ext cx="1336294" cy="1889943"/>
          </a:xfrm>
          <a:prstGeom prst="rect">
            <a:avLst/>
          </a:prstGeom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BC69-3F53-4E46-8D1E-2E92C129CAC5}" type="datetime1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8200" y="1754173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14500" algn="l"/>
                <a:tab pos="2197100" algn="l"/>
                <a:tab pos="29591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events	–	things that happen</a:t>
            </a:r>
          </a:p>
          <a:p>
            <a:pPr lvl="2">
              <a:tabLst>
                <a:tab pos="1714500" algn="l"/>
                <a:tab pos="2197100" algn="l"/>
                <a:tab pos="29591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e.g.  alarm bell, beeps, keystrokes</a:t>
            </a:r>
          </a:p>
          <a:p>
            <a:pPr>
              <a:tabLst>
                <a:tab pos="1714500" algn="l"/>
                <a:tab pos="2197100" algn="l"/>
                <a:tab pos="29591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status	–	things that are</a:t>
            </a:r>
          </a:p>
          <a:p>
            <a:pPr lvl="2">
              <a:tabLst>
                <a:tab pos="1714500" algn="l"/>
                <a:tab pos="2197100" algn="l"/>
                <a:tab pos="29591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e.g.  screen display, watch face, mouse position</a:t>
            </a:r>
          </a:p>
          <a:p>
            <a:pPr>
              <a:tabLst>
                <a:tab pos="1714500" algn="l"/>
                <a:tab pos="2197100" algn="l"/>
                <a:tab pos="2959100" algn="l"/>
              </a:tabLst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tabLst>
                <a:tab pos="1714500" algn="l"/>
                <a:tab pos="2197100" algn="l"/>
                <a:tab pos="29591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unifying framework  –  system	(formal analysis)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		–  user	(psychology &amp; heuristics)</a:t>
            </a:r>
          </a:p>
          <a:p>
            <a:pPr>
              <a:tabLst>
                <a:tab pos="1714500" algn="l"/>
                <a:tab pos="2197100" algn="l"/>
                <a:tab pos="29591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time behaviour – detect delays,  select feedback</a:t>
            </a:r>
          </a:p>
          <a:p>
            <a:pPr>
              <a:tabLst>
                <a:tab pos="1714500" algn="l"/>
                <a:tab pos="2197100" algn="l"/>
                <a:tab pos="29591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transferable phenomena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e.g.  polling  –  active agent discovers status change</a:t>
            </a:r>
          </a:p>
        </p:txBody>
      </p:sp>
    </p:spTree>
    <p:extLst>
      <p:ext uri="{BB962C8B-B14F-4D97-AF65-F5344CB8AC3E}">
        <p14:creationId xmlns:p14="http://schemas.microsoft.com/office/powerpoint/2010/main" val="202273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Cognition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40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5800" y="1599676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understanding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innate intelligences</a:t>
            </a:r>
          </a:p>
          <a:p>
            <a:pPr lvl="2"/>
            <a:r>
              <a:rPr lang="en-GB" altLang="en-US" sz="2400" dirty="0">
                <a:solidFill>
                  <a:srgbClr val="0070C0"/>
                </a:solidFill>
              </a:rPr>
              <a:t>physical, natural/animal, social, physiological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rational thought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imagination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interfaces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GUI, VR, AR, tangible</a:t>
            </a:r>
          </a:p>
          <a:p>
            <a:pPr lvl="2"/>
            <a:r>
              <a:rPr lang="en-GB" altLang="en-US" sz="2400" dirty="0">
                <a:solidFill>
                  <a:srgbClr val="0070C0"/>
                </a:solidFill>
              </a:rPr>
              <a:t>recruit physical/tangible intelligence</a:t>
            </a:r>
          </a:p>
          <a:p>
            <a:pPr lvl="1"/>
            <a:r>
              <a:rPr lang="en-GB" altLang="en-US" sz="2400" dirty="0" err="1">
                <a:solidFill>
                  <a:srgbClr val="0070C0"/>
                </a:solidFill>
              </a:rPr>
              <a:t>ubicomp</a:t>
            </a:r>
            <a:r>
              <a:rPr lang="en-GB" altLang="en-US" sz="2400" dirty="0">
                <a:solidFill>
                  <a:srgbClr val="0070C0"/>
                </a:solidFill>
              </a:rPr>
              <a:t>, ambient, incidental</a:t>
            </a:r>
          </a:p>
          <a:p>
            <a:pPr lvl="2"/>
            <a:r>
              <a:rPr lang="en-GB" altLang="en-US" sz="2400" dirty="0">
                <a:solidFill>
                  <a:srgbClr val="0070C0"/>
                </a:solidFill>
              </a:rPr>
              <a:t>? ? ?</a:t>
            </a:r>
          </a:p>
        </p:txBody>
      </p:sp>
    </p:spTree>
    <p:extLst>
      <p:ext uri="{BB962C8B-B14F-4D97-AF65-F5344CB8AC3E}">
        <p14:creationId xmlns:p14="http://schemas.microsoft.com/office/powerpoint/2010/main" val="276069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Designing Incidental Interaction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41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39387" y="1544235"/>
            <a:ext cx="87046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721100" algn="l"/>
                <a:tab pos="43434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need richer representations</a:t>
            </a:r>
          </a:p>
          <a:p>
            <a:pPr lvl="1">
              <a:tabLst>
                <a:tab pos="3721100" algn="l"/>
                <a:tab pos="43434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of the world, of devices, of artefacts</a:t>
            </a:r>
          </a:p>
          <a:p>
            <a:pPr lvl="1">
              <a:tabLst>
                <a:tab pos="3721100" algn="l"/>
                <a:tab pos="43434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wider ecological concerns</a:t>
            </a:r>
          </a:p>
          <a:p>
            <a:pPr lvl="1">
              <a:tabLst>
                <a:tab pos="3721100" algn="l"/>
                <a:tab pos="4343400" algn="l"/>
              </a:tabLst>
            </a:pPr>
            <a:endParaRPr lang="en-GB" altLang="en-US" sz="2400" dirty="0">
              <a:solidFill>
                <a:srgbClr val="0070C0"/>
              </a:solidFill>
            </a:endParaRPr>
          </a:p>
          <a:p>
            <a:pPr>
              <a:tabLst>
                <a:tab pos="3721100" algn="l"/>
                <a:tab pos="43434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two tasks</a:t>
            </a:r>
          </a:p>
          <a:p>
            <a:pPr lvl="1">
              <a:tabLst>
                <a:tab pos="3721100" algn="l"/>
                <a:tab pos="43434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purposeful task	–	for interpretation</a:t>
            </a:r>
          </a:p>
          <a:p>
            <a:pPr lvl="1">
              <a:tabLst>
                <a:tab pos="3721100" algn="l"/>
                <a:tab pos="4343400" algn="l"/>
              </a:tabLst>
            </a:pPr>
            <a:r>
              <a:rPr lang="en-GB" altLang="en-US" sz="2400" dirty="0">
                <a:solidFill>
                  <a:srgbClr val="0070C0"/>
                </a:solidFill>
              </a:rPr>
              <a:t>supported task	–	for actions</a:t>
            </a:r>
          </a:p>
          <a:p>
            <a:pPr>
              <a:tabLst>
                <a:tab pos="3721100" algn="l"/>
                <a:tab pos="4343400" algn="l"/>
              </a:tabLst>
            </a:pPr>
            <a:endParaRPr lang="en-GB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3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Designing Incidental Interaction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42</a:t>
            </a:fld>
            <a:endParaRPr lang="en-IN"/>
          </a:p>
        </p:txBody>
      </p:sp>
      <p:pic>
        <p:nvPicPr>
          <p:cNvPr id="19458" name="Picture 2" descr="Interaction Integration Company Strategy Concept Stock Photo - Alam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7" y="1599676"/>
            <a:ext cx="7660771" cy="47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7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Issues and Process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43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79120" y="1544236"/>
            <a:ext cx="85648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no accepted methods but … general pattern</a:t>
            </a:r>
          </a:p>
          <a:p>
            <a:pPr>
              <a:spcBef>
                <a:spcPct val="5000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uncertainty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traditional system due to errors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sensor-based intrinsic to design</a:t>
            </a:r>
          </a:p>
          <a:p>
            <a:pPr lvl="2"/>
            <a:r>
              <a:rPr lang="en-GB" altLang="en-US" sz="2400" dirty="0">
                <a:solidFill>
                  <a:srgbClr val="0070C0"/>
                </a:solidFill>
              </a:rPr>
              <a:t>uncertain readings, uncertain inference</a:t>
            </a:r>
          </a:p>
          <a:p>
            <a:pPr lvl="2"/>
            <a:r>
              <a:rPr lang="en-GB" altLang="en-US" sz="2400" dirty="0">
                <a:solidFill>
                  <a:srgbClr val="0070C0"/>
                </a:solidFill>
              </a:rPr>
              <a:t>usually control non-critical aspects of environment</a:t>
            </a:r>
          </a:p>
          <a:p>
            <a:pPr>
              <a:spcBef>
                <a:spcPct val="50000"/>
              </a:spcBef>
            </a:pPr>
            <a:r>
              <a:rPr lang="en-GB" altLang="en-US" sz="2400" dirty="0">
                <a:solidFill>
                  <a:srgbClr val="0070C0"/>
                </a:solidFill>
              </a:rPr>
              <a:t>process … identify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input – what is going to be sensed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output – what is going to be controlled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scenarios – desired output and available input</a:t>
            </a:r>
          </a:p>
        </p:txBody>
      </p:sp>
    </p:spTree>
    <p:extLst>
      <p:ext uri="{BB962C8B-B14F-4D97-AF65-F5344CB8AC3E}">
        <p14:creationId xmlns:p14="http://schemas.microsoft.com/office/powerpoint/2010/main" val="11361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39387" y="651960"/>
            <a:ext cx="7361573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Issues and Process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0" y="1106640"/>
            <a:ext cx="8300851" cy="38356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2F5597"/>
                </a:solidFill>
                <a:latin typeface="Calibri"/>
              </a:rPr>
              <a:t>HCI-Concepts</a:t>
            </a:r>
            <a:endParaRPr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919" y="438146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5602-E670-4162-8E01-09E25F201304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44</a:t>
            </a:fld>
            <a:endParaRPr lang="en-IN"/>
          </a:p>
        </p:txBody>
      </p:sp>
      <p:pic>
        <p:nvPicPr>
          <p:cNvPr id="20482" name="Picture 2" descr="Interaction Integration Company Strategy Concept Stock Photo - Ala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55" y="1733997"/>
            <a:ext cx="6336665" cy="423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jayashree@pes.edu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</a:t>
            </a:r>
            <a:r>
              <a:rPr lang="en-US" sz="2400" dirty="0" smtClean="0"/>
              <a:t>9845897074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280220" y="349466"/>
            <a:ext cx="11552032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Jayashree</a:t>
            </a:r>
            <a:r>
              <a:rPr lang="en-US" sz="2400" b="1" dirty="0" smtClean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3840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CSE,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CA02-4607-4B8C-A377-ED0FC75B2F22}" type="datetime1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Rich set of Phenomena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612776" y="2043077"/>
            <a:ext cx="7521822" cy="328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  <a:buFontTx/>
              <a:buNone/>
              <a:tabLst>
                <a:tab pos="762000" algn="l"/>
                <a:tab pos="2857500" algn="ctr"/>
                <a:tab pos="4953000" algn="ctr"/>
              </a:tabLst>
            </a:pPr>
            <a:r>
              <a:rPr lang="en-GB" altLang="en-US" dirty="0"/>
              <a:t>	</a:t>
            </a:r>
            <a:r>
              <a:rPr lang="en-GB" altLang="en-US" dirty="0" smtClean="0"/>
              <a:t>	</a:t>
            </a:r>
            <a:r>
              <a:rPr lang="en-GB" altLang="en-US" sz="2000" dirty="0" smtClean="0">
                <a:solidFill>
                  <a:srgbClr val="0070C0"/>
                </a:solidFill>
              </a:rPr>
              <a:t>events</a:t>
            </a:r>
            <a:r>
              <a:rPr lang="en-GB" altLang="en-US" sz="2000" dirty="0">
                <a:solidFill>
                  <a:srgbClr val="0070C0"/>
                </a:solidFill>
              </a:rPr>
              <a:t>	status</a:t>
            </a:r>
          </a:p>
          <a:p>
            <a:pPr>
              <a:lnSpc>
                <a:spcPct val="90000"/>
              </a:lnSpc>
              <a:buFontTx/>
              <a:buNone/>
              <a:tabLst>
                <a:tab pos="762000" algn="l"/>
                <a:tab pos="2857500" algn="ctr"/>
                <a:tab pos="4953000" algn="ctr"/>
              </a:tabLst>
            </a:pPr>
            <a:r>
              <a:rPr lang="en-GB" altLang="en-US" sz="2000" dirty="0">
                <a:solidFill>
                  <a:srgbClr val="0070C0"/>
                </a:solidFill>
              </a:rPr>
              <a:t>		input	keypress	mouse position</a:t>
            </a:r>
          </a:p>
          <a:p>
            <a:pPr>
              <a:lnSpc>
                <a:spcPct val="90000"/>
              </a:lnSpc>
              <a:buFontTx/>
              <a:buNone/>
              <a:tabLst>
                <a:tab pos="762000" algn="l"/>
                <a:tab pos="2857500" algn="ctr"/>
                <a:tab pos="4953000" algn="ctr"/>
              </a:tabLst>
            </a:pPr>
            <a:r>
              <a:rPr lang="en-GB" altLang="en-US" sz="2000" dirty="0">
                <a:solidFill>
                  <a:srgbClr val="0070C0"/>
                </a:solidFill>
              </a:rPr>
              <a:t>		output	beep	display</a:t>
            </a:r>
          </a:p>
          <a:p>
            <a:pPr>
              <a:lnSpc>
                <a:spcPct val="90000"/>
              </a:lnSpc>
              <a:buFontTx/>
              <a:buNone/>
              <a:tabLst>
                <a:tab pos="762000" algn="l"/>
                <a:tab pos="2857500" algn="ctr"/>
                <a:tab pos="4953000" algn="ctr"/>
              </a:tabLst>
            </a:pPr>
            <a:r>
              <a:rPr lang="en-GB" altLang="en-US" sz="2000" dirty="0">
                <a:solidFill>
                  <a:srgbClr val="0070C0"/>
                </a:solidFill>
              </a:rPr>
              <a:t>		internal	interrupt	document state</a:t>
            </a:r>
          </a:p>
          <a:p>
            <a:pPr>
              <a:lnSpc>
                <a:spcPct val="90000"/>
              </a:lnSpc>
              <a:buFontTx/>
              <a:buNone/>
              <a:tabLst>
                <a:tab pos="762000" algn="l"/>
                <a:tab pos="2857500" algn="ctr"/>
                <a:tab pos="4953000" algn="ctr"/>
              </a:tabLst>
            </a:pPr>
            <a:r>
              <a:rPr lang="en-GB" altLang="en-US" sz="2000" dirty="0">
                <a:solidFill>
                  <a:srgbClr val="0070C0"/>
                </a:solidFill>
              </a:rPr>
              <a:t>		external	time	temperature</a:t>
            </a:r>
          </a:p>
          <a:p>
            <a:pPr>
              <a:lnSpc>
                <a:spcPct val="90000"/>
              </a:lnSpc>
              <a:tabLst>
                <a:tab pos="762000" algn="l"/>
                <a:tab pos="2857500" algn="ctr"/>
                <a:tab pos="4953000" algn="ctr"/>
              </a:tabLst>
            </a:pPr>
            <a:endParaRPr lang="en-GB" altLang="en-US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Char char=" "/>
              <a:tabLst>
                <a:tab pos="762000" algn="l"/>
                <a:tab pos="2857500" algn="ctr"/>
                <a:tab pos="4953000" algn="ctr"/>
              </a:tabLst>
            </a:pPr>
            <a:endParaRPr lang="en-GB" altLang="en-US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Char char=" "/>
              <a:tabLst>
                <a:tab pos="762000" algn="l"/>
                <a:tab pos="2857500" algn="ctr"/>
                <a:tab pos="4953000" algn="ctr"/>
              </a:tabLst>
            </a:pPr>
            <a:r>
              <a:rPr lang="en-GB" altLang="en-US" sz="2000" dirty="0">
                <a:solidFill>
                  <a:srgbClr val="0070C0"/>
                </a:solidFill>
              </a:rPr>
              <a:t>Most notations only deal with subset of these</a:t>
            </a:r>
          </a:p>
          <a:p>
            <a:pPr lvl="2">
              <a:lnSpc>
                <a:spcPct val="90000"/>
              </a:lnSpc>
              <a:buFontTx/>
              <a:buChar char=" "/>
              <a:tabLst>
                <a:tab pos="762000" algn="l"/>
                <a:tab pos="2857500" algn="ctr"/>
                <a:tab pos="4953000" algn="ctr"/>
              </a:tabLst>
            </a:pPr>
            <a:r>
              <a:rPr lang="en-GB" altLang="en-US" sz="2000" dirty="0">
                <a:solidFill>
                  <a:srgbClr val="0070C0"/>
                </a:solidFill>
              </a:rPr>
              <a:t>e.g.	STNs:  event-in/event-out</a:t>
            </a:r>
          </a:p>
          <a:p>
            <a:pPr>
              <a:lnSpc>
                <a:spcPct val="90000"/>
              </a:lnSpc>
              <a:tabLst>
                <a:tab pos="762000" algn="l"/>
                <a:tab pos="2857500" algn="ctr"/>
                <a:tab pos="4953000" algn="ctr"/>
              </a:tabLst>
            </a:pPr>
            <a:r>
              <a:rPr lang="en-GB" altLang="en-US" sz="2000" dirty="0">
                <a:solidFill>
                  <a:srgbClr val="0070C0"/>
                </a:solidFill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  </a:t>
            </a:r>
            <a:r>
              <a:rPr lang="en-GB" altLang="en-US" sz="2000" dirty="0">
                <a:solidFill>
                  <a:srgbClr val="0070C0"/>
                </a:solidFill>
              </a:rPr>
              <a:t>may need awkward work-</a:t>
            </a:r>
            <a:r>
              <a:rPr lang="en-GB" altLang="en-US" sz="2000" dirty="0" err="1">
                <a:solidFill>
                  <a:srgbClr val="0070C0"/>
                </a:solidFill>
              </a:rPr>
              <a:t>arounds</a:t>
            </a:r>
            <a:endParaRPr lang="en-GB" altLang="en-US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tabLst>
                <a:tab pos="762000" algn="l"/>
                <a:tab pos="2857500" algn="ctr"/>
                <a:tab pos="4953000" algn="ctr"/>
              </a:tabLst>
            </a:pPr>
            <a:endParaRPr lang="en-GB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9BA3-6F63-4698-81F1-5F8E069C8117}" type="datetime1">
              <a:rPr lang="en-IN" smtClean="0"/>
              <a:t>05-09-2020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8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Rich set of </a:t>
            </a:r>
            <a:r>
              <a:rPr lang="en-IN" sz="2400" b="1" dirty="0" err="1" smtClean="0">
                <a:solidFill>
                  <a:srgbClr val="C55A11"/>
                </a:solidFill>
                <a:latin typeface="Calibri"/>
              </a:rPr>
              <a:t>Behavior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612776" y="2043077"/>
            <a:ext cx="75218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indent="-482600">
              <a:buFontTx/>
              <a:buNone/>
            </a:pPr>
            <a:r>
              <a:rPr lang="en-GB" altLang="en-US" sz="2400" dirty="0">
                <a:sym typeface="Wingdings" panose="05000000000000000000" pitchFamily="2" charset="2"/>
              </a:rPr>
              <a:t>1	</a:t>
            </a:r>
            <a:r>
              <a:rPr lang="en-GB" altLang="en-US" sz="2400" dirty="0">
                <a:solidFill>
                  <a:srgbClr val="0070C0"/>
                </a:solidFill>
              </a:rPr>
              <a:t>actions:</a:t>
            </a:r>
          </a:p>
          <a:p>
            <a:pPr marL="958850" lvl="1"/>
            <a:r>
              <a:rPr lang="en-GB" altLang="en-US" sz="2400" dirty="0">
                <a:solidFill>
                  <a:srgbClr val="0070C0"/>
                </a:solidFill>
              </a:rPr>
              <a:t>state change at (user initiated) event</a:t>
            </a:r>
          </a:p>
          <a:p>
            <a:pPr marL="482600" indent="-482600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	</a:t>
            </a:r>
            <a:r>
              <a:rPr lang="en-GB" altLang="en-US" sz="2400" dirty="0">
                <a:solidFill>
                  <a:srgbClr val="0070C0"/>
                </a:solidFill>
              </a:rPr>
              <a:t>status change events:</a:t>
            </a:r>
          </a:p>
          <a:p>
            <a:pPr marL="958850" lvl="1"/>
            <a:r>
              <a:rPr lang="en-GB" altLang="en-US" sz="2400" dirty="0">
                <a:solidFill>
                  <a:srgbClr val="0070C0"/>
                </a:solidFill>
              </a:rPr>
              <a:t>e.g.  stock drops below re-order level</a:t>
            </a:r>
          </a:p>
          <a:p>
            <a:pPr marL="482600" indent="-482600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	</a:t>
            </a:r>
            <a:r>
              <a:rPr lang="en-GB" altLang="en-US" sz="2400" dirty="0">
                <a:solidFill>
                  <a:srgbClr val="0070C0"/>
                </a:solidFill>
              </a:rPr>
              <a:t>interstitial behaviour:</a:t>
            </a:r>
          </a:p>
          <a:p>
            <a:pPr marL="958850" lvl="1"/>
            <a:r>
              <a:rPr lang="en-GB" altLang="en-US" sz="2400" dirty="0">
                <a:solidFill>
                  <a:srgbClr val="0070C0"/>
                </a:solidFill>
              </a:rPr>
              <a:t>between actions – e.g. dragging an icon</a:t>
            </a:r>
          </a:p>
          <a:p>
            <a:pPr marL="482600" indent="-482600"/>
            <a:endParaRPr lang="en-GB" altLang="en-US" sz="2400" dirty="0">
              <a:solidFill>
                <a:srgbClr val="0070C0"/>
              </a:solidFill>
            </a:endParaRPr>
          </a:p>
          <a:p>
            <a:pPr marL="482600" indent="-482600">
              <a:buFontTx/>
              <a:buNone/>
            </a:pPr>
            <a:r>
              <a:rPr lang="en-GB" altLang="en-US" sz="2400" dirty="0">
                <a:solidFill>
                  <a:srgbClr val="0070C0"/>
                </a:solidFill>
              </a:rPr>
              <a:t>standard notations: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</a:t>
            </a:r>
            <a:r>
              <a:rPr lang="en-GB" alt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</a:t>
            </a:r>
            <a:r>
              <a:rPr lang="en-GB" altLang="en-US" sz="2400" dirty="0">
                <a:solidFill>
                  <a:srgbClr val="0070C0"/>
                </a:solidFill>
              </a:rPr>
              <a:t> usually, </a:t>
            </a:r>
            <a:r>
              <a:rPr lang="en-GB" alt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</a:t>
            </a:r>
            <a:r>
              <a:rPr lang="en-GB" altLang="en-US" sz="2400" dirty="0">
                <a:solidFill>
                  <a:srgbClr val="0070C0"/>
                </a:solidFill>
              </a:rPr>
              <a:t> sometimes, </a:t>
            </a:r>
            <a:r>
              <a:rPr lang="en-GB" alt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</a:t>
            </a:r>
            <a:r>
              <a:rPr lang="en-GB" altLang="en-US" sz="2400" dirty="0">
                <a:solidFill>
                  <a:srgbClr val="0070C0"/>
                </a:solidFill>
              </a:rPr>
              <a:t> never!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9BA3-6F63-4698-81F1-5F8E069C8117}" type="datetime1">
              <a:rPr lang="en-IN" smtClean="0"/>
              <a:t>05-09-2020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C55A11"/>
                </a:solidFill>
                <a:latin typeface="Calibri"/>
              </a:rPr>
              <a:t>Properties of Events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612776" y="2043076"/>
            <a:ext cx="10407524" cy="3926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status change event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the passing of a time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actual and perceived events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usually some gap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polling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glance at watch face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status change becomes perceived event</a:t>
            </a:r>
          </a:p>
          <a:p>
            <a:r>
              <a:rPr lang="en-GB" altLang="en-US" sz="2400" dirty="0">
                <a:solidFill>
                  <a:srgbClr val="0070C0"/>
                </a:solidFill>
              </a:rPr>
              <a:t>granularity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birthday – days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appointment – minutes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9BA3-6F63-4698-81F1-5F8E069C8117}" type="datetime1">
              <a:rPr lang="en-IN" smtClean="0"/>
              <a:t>05-09-2020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76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Design implications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612776" y="2043077"/>
            <a:ext cx="78911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70C0"/>
                </a:solidFill>
              </a:rPr>
              <a:t>actual/perceived lag…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matches application timescale?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  <a:p>
            <a:r>
              <a:rPr lang="en-GB" altLang="en-US" sz="2400" dirty="0">
                <a:solidFill>
                  <a:srgbClr val="0070C0"/>
                </a:solidFill>
              </a:rPr>
              <a:t>too slow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response to event too late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e.g., power plant emergency</a:t>
            </a:r>
          </a:p>
          <a:p>
            <a:endParaRPr lang="en-GB" altLang="en-US" sz="2400" dirty="0">
              <a:solidFill>
                <a:srgbClr val="0070C0"/>
              </a:solidFill>
            </a:endParaRPr>
          </a:p>
          <a:p>
            <a:r>
              <a:rPr lang="en-GB" altLang="en-US" sz="2400" dirty="0">
                <a:solidFill>
                  <a:srgbClr val="0070C0"/>
                </a:solidFill>
              </a:rPr>
              <a:t>too fast</a:t>
            </a:r>
          </a:p>
          <a:p>
            <a:pPr lvl="1"/>
            <a:r>
              <a:rPr lang="en-GB" altLang="en-US" sz="2400" dirty="0">
                <a:solidFill>
                  <a:srgbClr val="0070C0"/>
                </a:solidFill>
              </a:rPr>
              <a:t>interrupt more immediate task</a:t>
            </a:r>
            <a:br>
              <a:rPr lang="en-GB" altLang="en-US" sz="2400" dirty="0">
                <a:solidFill>
                  <a:srgbClr val="0070C0"/>
                </a:solidFill>
              </a:rPr>
            </a:br>
            <a:r>
              <a:rPr lang="en-GB" altLang="en-US" sz="2400" dirty="0">
                <a:solidFill>
                  <a:srgbClr val="0070C0"/>
                </a:solidFill>
              </a:rPr>
              <a:t>	e.g., stock level low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9BA3-6F63-4698-81F1-5F8E069C8117}" type="datetime1">
              <a:rPr lang="en-IN" smtClean="0"/>
              <a:t>05-09-2020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3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1262" y="651960"/>
            <a:ext cx="7349698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</a:rPr>
              <a:t>Design implications</a:t>
            </a:r>
            <a:endParaRPr dirty="0"/>
          </a:p>
        </p:txBody>
      </p:sp>
      <p:sp>
        <p:nvSpPr>
          <p:cNvPr id="50" name="Line 2"/>
          <p:cNvSpPr/>
          <p:nvPr/>
        </p:nvSpPr>
        <p:spPr>
          <a:xfrm>
            <a:off x="-1" y="1302506"/>
            <a:ext cx="8288977" cy="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</p:sp>
      <p:sp>
        <p:nvSpPr>
          <p:cNvPr id="52" name="CustomShape 3"/>
          <p:cNvSpPr/>
          <p:nvPr/>
        </p:nvSpPr>
        <p:spPr>
          <a:xfrm>
            <a:off x="3239588" y="4062548"/>
            <a:ext cx="6316371" cy="2272731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3" name="CustomShape 4"/>
          <p:cNvSpPr/>
          <p:nvPr/>
        </p:nvSpPr>
        <p:spPr>
          <a:xfrm>
            <a:off x="451262" y="252360"/>
            <a:ext cx="6988618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2F5597"/>
                </a:solidFill>
                <a:latin typeface="Calibri"/>
              </a:rPr>
              <a:t>HCI-Concepts</a:t>
            </a:r>
            <a:endParaRPr/>
          </a:p>
        </p:txBody>
      </p:sp>
      <p:sp>
        <p:nvSpPr>
          <p:cNvPr id="15" name="CustomShape 6"/>
          <p:cNvSpPr/>
          <p:nvPr/>
        </p:nvSpPr>
        <p:spPr>
          <a:xfrm>
            <a:off x="1187939" y="2484609"/>
            <a:ext cx="7922623" cy="296033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/>
          </a:p>
        </p:txBody>
      </p:sp>
      <p:sp>
        <p:nvSpPr>
          <p:cNvPr id="16" name="CustomShape 8"/>
          <p:cNvSpPr/>
          <p:nvPr/>
        </p:nvSpPr>
        <p:spPr>
          <a:xfrm>
            <a:off x="6950463" y="5123881"/>
            <a:ext cx="1870912" cy="19830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8529" y="320922"/>
            <a:ext cx="1121771" cy="1620257"/>
          </a:xfrm>
          <a:prstGeom prst="rect">
            <a:avLst/>
          </a:prstGeom>
          <a:ln>
            <a:noFill/>
          </a:ln>
        </p:spPr>
      </p:pic>
      <p:sp>
        <p:nvSpPr>
          <p:cNvPr id="3" name="AutoShape 2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1569647" y="2858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When we think intervention, we often... - Hidden Treasure with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9BA3-6F63-4698-81F1-5F8E069C8117}" type="datetime1">
              <a:rPr lang="en-IN" smtClean="0"/>
              <a:t>05-09-2020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courtesy:   Human Computer Interaction  , Dix A., Finlay J., Abowd G. D. and Beale R., with modifications by Dr Jayashree R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9F67-56E0-40DF-B816-1CC8F9DE170D}" type="slidenum">
              <a:rPr lang="en-IN" smtClean="0"/>
              <a:t>9</a:t>
            </a:fld>
            <a:endParaRPr lang="en-IN"/>
          </a:p>
        </p:txBody>
      </p:sp>
      <p:pic>
        <p:nvPicPr>
          <p:cNvPr id="12290" name="Picture 2" descr="Implications Examples Hands And Gears Image | PowerPoint Slide Presentation  Sample | Slide PPT | Template Pres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5" y="1702116"/>
            <a:ext cx="5718175" cy="42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3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2281</Words>
  <Application>Microsoft Office PowerPoint</Application>
  <PresentationFormat>Widescreen</PresentationFormat>
  <Paragraphs>504</Paragraphs>
  <Slides>45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Calibri</vt:lpstr>
      <vt:lpstr>Calibri Light</vt:lpstr>
      <vt:lpstr>Monotype Sorts</vt:lpstr>
      <vt:lpstr>Symbol</vt:lpstr>
      <vt:lpstr>Times</vt:lpstr>
      <vt:lpstr>Times New Roman</vt:lpstr>
      <vt:lpstr>Verdana</vt:lpstr>
      <vt:lpstr>Wingdings</vt:lpstr>
      <vt:lpstr>Office Theme</vt:lpstr>
      <vt:lpstr>Document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426</cp:revision>
  <dcterms:created xsi:type="dcterms:W3CDTF">2020-06-17T06:02:30Z</dcterms:created>
  <dcterms:modified xsi:type="dcterms:W3CDTF">2020-09-05T07:43:08Z</dcterms:modified>
</cp:coreProperties>
</file>