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1" r:id="rId2"/>
    <p:sldId id="266" r:id="rId3"/>
    <p:sldId id="275" r:id="rId4"/>
    <p:sldId id="292" r:id="rId5"/>
    <p:sldId id="283" r:id="rId6"/>
    <p:sldId id="284" r:id="rId7"/>
    <p:sldId id="289" r:id="rId8"/>
    <p:sldId id="290" r:id="rId9"/>
    <p:sldId id="285" r:id="rId10"/>
    <p:sldId id="287" r:id="rId11"/>
    <p:sldId id="402" r:id="rId12"/>
    <p:sldId id="401" r:id="rId13"/>
    <p:sldId id="403"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B9A7"/>
    <a:srgbClr val="FDBA53"/>
    <a:srgbClr val="F4B350"/>
    <a:srgbClr val="DFA267"/>
    <a:srgbClr val="FEDC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0" autoAdjust="0"/>
    <p:restoredTop sz="95828" autoAdjust="0"/>
  </p:normalViewPr>
  <p:slideViewPr>
    <p:cSldViewPr snapToGrid="0">
      <p:cViewPr varScale="1">
        <p:scale>
          <a:sx n="68" d="100"/>
          <a:sy n="68" d="100"/>
        </p:scale>
        <p:origin x="750" y="96"/>
      </p:cViewPr>
      <p:guideLst>
        <p:guide orient="horz" pos="2160"/>
        <p:guide pos="3840"/>
      </p:guideLst>
    </p:cSldViewPr>
  </p:slideViewPr>
  <p:notesTextViewPr>
    <p:cViewPr>
      <p:scale>
        <a:sx n="3" d="2"/>
        <a:sy n="3" d="2"/>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EB7F9B-9238-4BC3-9E18-D3ACE1D867A9}" type="datetimeFigureOut">
              <a:rPr lang="en-IN" smtClean="0"/>
              <a:t>15-10-2020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71DB59-503D-40F0-9CF4-140C9C261592}" type="slidenum">
              <a:rPr lang="en-IN" smtClean="0"/>
              <a:t>‹#›</a:t>
            </a:fld>
            <a:endParaRPr lang="en-IN"/>
          </a:p>
        </p:txBody>
      </p:sp>
    </p:spTree>
    <p:extLst>
      <p:ext uri="{BB962C8B-B14F-4D97-AF65-F5344CB8AC3E}">
        <p14:creationId xmlns:p14="http://schemas.microsoft.com/office/powerpoint/2010/main" val="3296202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mailto:phalachandra@pes.edu"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07DF93E-677D-48F6-8B5A-46E43F2C154F}"/>
              </a:ext>
            </a:extLst>
          </p:cNvPr>
          <p:cNvSpPr>
            <a:spLocks noGrp="1"/>
          </p:cNvSpPr>
          <p:nvPr>
            <p:ph type="dt" sz="half" idx="10"/>
          </p:nvPr>
        </p:nvSpPr>
        <p:spPr/>
        <p:txBody>
          <a:bodyPr/>
          <a:lstStyle/>
          <a:p>
            <a:fld id="{C0697723-E498-4D64-BBB6-490ED1364AC9}" type="datetimeFigureOut">
              <a:rPr lang="en-IN" smtClean="0"/>
              <a:pPr/>
              <a:t>15-10-2020</a:t>
            </a:fld>
            <a:endParaRPr lang="en-IN"/>
          </a:p>
        </p:txBody>
      </p:sp>
      <p:sp>
        <p:nvSpPr>
          <p:cNvPr id="5" name="Footer Placeholder 4">
            <a:extLst>
              <a:ext uri="{FF2B5EF4-FFF2-40B4-BE49-F238E27FC236}">
                <a16:creationId xmlns:a16="http://schemas.microsoft.com/office/drawing/2014/main" id="{B1DF4446-763D-4DB5-A60E-E76234DDA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82FF9A-F0E6-4BE5-A785-09D93A759624}"/>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69A9DEB-1C13-4857-BD71-40A875118FFC}"/>
              </a:ext>
            </a:extLst>
          </p:cNvPr>
          <p:cNvPicPr>
            <a:picLocks noChangeAspect="1"/>
          </p:cNvPicPr>
          <p:nvPr userDrawn="1"/>
        </p:nvPicPr>
        <p:blipFill>
          <a:blip r:embed="rId2"/>
          <a:stretch>
            <a:fillRect/>
          </a:stretch>
        </p:blipFill>
        <p:spPr>
          <a:xfrm>
            <a:off x="11158057" y="133515"/>
            <a:ext cx="932769" cy="1402202"/>
          </a:xfrm>
          <a:prstGeom prst="rect">
            <a:avLst/>
          </a:prstGeom>
        </p:spPr>
      </p:pic>
      <p:sp>
        <p:nvSpPr>
          <p:cNvPr id="9" name="Rectangle 8">
            <a:extLst>
              <a:ext uri="{FF2B5EF4-FFF2-40B4-BE49-F238E27FC236}">
                <a16:creationId xmlns:a16="http://schemas.microsoft.com/office/drawing/2014/main" id="{518F317A-78FC-4444-9C1F-7E8DF0E0D0FA}"/>
              </a:ext>
            </a:extLst>
          </p:cNvPr>
          <p:cNvSpPr/>
          <p:nvPr userDrawn="1"/>
        </p:nvSpPr>
        <p:spPr>
          <a:xfrm>
            <a:off x="289993" y="1234181"/>
            <a:ext cx="7497214" cy="646331"/>
          </a:xfrm>
          <a:prstGeom prst="rect">
            <a:avLst/>
          </a:prstGeom>
        </p:spPr>
        <p:txBody>
          <a:bodyPr wrap="square">
            <a:spAutoFit/>
          </a:bodyPr>
          <a:lstStyle/>
          <a:p>
            <a:r>
              <a:rPr lang="en-US" sz="3600" b="1" cap="all" baseline="0" dirty="0">
                <a:solidFill>
                  <a:srgbClr val="0070C0"/>
                </a:solidFill>
              </a:rPr>
              <a:t>Software Engineering </a:t>
            </a:r>
          </a:p>
        </p:txBody>
      </p:sp>
      <p:grpSp>
        <p:nvGrpSpPr>
          <p:cNvPr id="12" name="Group 11">
            <a:extLst>
              <a:ext uri="{FF2B5EF4-FFF2-40B4-BE49-F238E27FC236}">
                <a16:creationId xmlns:a16="http://schemas.microsoft.com/office/drawing/2014/main" id="{B5135EE7-206A-429C-B190-899C81648248}"/>
              </a:ext>
            </a:extLst>
          </p:cNvPr>
          <p:cNvGrpSpPr/>
          <p:nvPr userDrawn="1"/>
        </p:nvGrpSpPr>
        <p:grpSpPr>
          <a:xfrm>
            <a:off x="415018" y="5058775"/>
            <a:ext cx="1066895" cy="1078155"/>
            <a:chOff x="313844" y="5489699"/>
            <a:chExt cx="1066895" cy="1078155"/>
          </a:xfrm>
          <a:solidFill>
            <a:schemeClr val="accent2">
              <a:lumMod val="60000"/>
              <a:lumOff val="40000"/>
            </a:schemeClr>
          </a:solidFill>
        </p:grpSpPr>
        <p:sp>
          <p:nvSpPr>
            <p:cNvPr id="13" name="Rectangle 12">
              <a:extLst>
                <a:ext uri="{FF2B5EF4-FFF2-40B4-BE49-F238E27FC236}">
                  <a16:creationId xmlns:a16="http://schemas.microsoft.com/office/drawing/2014/main" id="{5029FCB8-559D-4FEA-8556-077CA9FD4F37}"/>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CA45174-7366-4EE8-BDB3-9DC17CDCAA55}"/>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5" name="Straight Connector 14">
            <a:extLst>
              <a:ext uri="{FF2B5EF4-FFF2-40B4-BE49-F238E27FC236}">
                <a16:creationId xmlns:a16="http://schemas.microsoft.com/office/drawing/2014/main" id="{49560B36-3F34-4596-862D-5E94AA07B818}"/>
              </a:ext>
            </a:extLst>
          </p:cNvPr>
          <p:cNvCxnSpPr>
            <a:cxnSpLocks/>
          </p:cNvCxnSpPr>
          <p:nvPr userDrawn="1"/>
        </p:nvCxnSpPr>
        <p:spPr>
          <a:xfrm flipV="1">
            <a:off x="3200" y="2094443"/>
            <a:ext cx="6332283"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A11F712-BDBC-450F-9750-5CCCC306CA36}"/>
              </a:ext>
            </a:extLst>
          </p:cNvPr>
          <p:cNvSpPr/>
          <p:nvPr userDrawn="1"/>
        </p:nvSpPr>
        <p:spPr>
          <a:xfrm>
            <a:off x="508014" y="5239098"/>
            <a:ext cx="7497214" cy="769441"/>
          </a:xfrm>
          <a:prstGeom prst="rect">
            <a:avLst/>
          </a:prstGeom>
        </p:spPr>
        <p:txBody>
          <a:bodyPr wrap="square">
            <a:spAutoFit/>
          </a:bodyPr>
          <a:lstStyle/>
          <a:p>
            <a:r>
              <a:rPr lang="en-US" sz="2400" b="1" dirty="0"/>
              <a:t>Prof. 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p:txBody>
      </p:sp>
      <p:sp>
        <p:nvSpPr>
          <p:cNvPr id="17" name="TextBox 17">
            <a:extLst>
              <a:ext uri="{FF2B5EF4-FFF2-40B4-BE49-F238E27FC236}">
                <a16:creationId xmlns:a16="http://schemas.microsoft.com/office/drawing/2014/main" id="{940F542C-B89B-4936-A042-FC9FF2E3ED53}"/>
              </a:ext>
            </a:extLst>
          </p:cNvPr>
          <p:cNvSpPr txBox="1"/>
          <p:nvPr userDrawn="1"/>
        </p:nvSpPr>
        <p:spPr>
          <a:xfrm>
            <a:off x="326749" y="6142419"/>
            <a:ext cx="8055251" cy="71558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050" b="1" dirty="0">
                <a:solidFill>
                  <a:schemeClr val="tx1">
                    <a:lumMod val="50000"/>
                    <a:lumOff val="50000"/>
                  </a:schemeClr>
                </a:solidFill>
              </a:rPr>
              <a:t>Acknowledgements: </a:t>
            </a:r>
            <a:r>
              <a:rPr lang="en-IN" sz="1000" b="1" dirty="0">
                <a:solidFill>
                  <a:schemeClr val="tx1">
                    <a:lumMod val="50000"/>
                    <a:lumOff val="50000"/>
                  </a:schemeClr>
                </a:solidFill>
              </a:rPr>
              <a:t>Significant portions of the information in the slide sets presented through the course in the class, are extracted from the prescribed text books, information from the Internet and supplemented by my experience. Since these are only intended for presentation for teaching within PESU, there was no explicit permission solicited. We would like to sincerely thank and acknowledge that the credit/rights remain with the original authors/creators only</a:t>
            </a:r>
          </a:p>
        </p:txBody>
      </p:sp>
    </p:spTree>
    <p:extLst>
      <p:ext uri="{BB962C8B-B14F-4D97-AF65-F5344CB8AC3E}">
        <p14:creationId xmlns:p14="http://schemas.microsoft.com/office/powerpoint/2010/main" val="218154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262E-9CC6-4471-87B5-E96BB4A83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85306A-CD4B-46EE-9161-2B0A130F2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A59BE6-9514-4D99-A003-32E53BEDF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1144FC-DE55-4C66-B467-EE320664508C}"/>
              </a:ext>
            </a:extLst>
          </p:cNvPr>
          <p:cNvSpPr>
            <a:spLocks noGrp="1"/>
          </p:cNvSpPr>
          <p:nvPr>
            <p:ph type="dt" sz="half" idx="10"/>
          </p:nvPr>
        </p:nvSpPr>
        <p:spPr/>
        <p:txBody>
          <a:bodyPr/>
          <a:lstStyle/>
          <a:p>
            <a:fld id="{C0697723-E498-4D64-BBB6-490ED1364AC9}" type="datetimeFigureOut">
              <a:rPr lang="en-IN" smtClean="0"/>
              <a:pPr/>
              <a:t>15-10-2020</a:t>
            </a:fld>
            <a:endParaRPr lang="en-IN"/>
          </a:p>
        </p:txBody>
      </p:sp>
      <p:sp>
        <p:nvSpPr>
          <p:cNvPr id="6" name="Footer Placeholder 5">
            <a:extLst>
              <a:ext uri="{FF2B5EF4-FFF2-40B4-BE49-F238E27FC236}">
                <a16:creationId xmlns:a16="http://schemas.microsoft.com/office/drawing/2014/main" id="{7ABC472B-5E7F-485E-A706-89B79D412C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56C44B-3BC6-40D9-94ED-B0796F8E132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490178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9C2A-444C-4E85-BF34-29BD3E3F6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688350-F59A-41DF-B2EF-F9EEA24700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5D8DC2-A933-46C8-BE16-322CE1A3E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17E0BD-405F-407D-AAE8-84A2C67291BD}"/>
              </a:ext>
            </a:extLst>
          </p:cNvPr>
          <p:cNvSpPr>
            <a:spLocks noGrp="1"/>
          </p:cNvSpPr>
          <p:nvPr>
            <p:ph type="dt" sz="half" idx="10"/>
          </p:nvPr>
        </p:nvSpPr>
        <p:spPr/>
        <p:txBody>
          <a:bodyPr/>
          <a:lstStyle/>
          <a:p>
            <a:fld id="{C0697723-E498-4D64-BBB6-490ED1364AC9}" type="datetimeFigureOut">
              <a:rPr lang="en-IN" smtClean="0"/>
              <a:pPr/>
              <a:t>15-10-2020</a:t>
            </a:fld>
            <a:endParaRPr lang="en-IN"/>
          </a:p>
        </p:txBody>
      </p:sp>
      <p:sp>
        <p:nvSpPr>
          <p:cNvPr id="6" name="Footer Placeholder 5">
            <a:extLst>
              <a:ext uri="{FF2B5EF4-FFF2-40B4-BE49-F238E27FC236}">
                <a16:creationId xmlns:a16="http://schemas.microsoft.com/office/drawing/2014/main" id="{F5294B3E-2DAE-4C72-9B6F-EE43965DA9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74055D-9410-4E28-8C54-90B4F6E7DBF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2931258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96CC-24D7-4AC0-845A-98CA572FE6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261921-3E80-4007-9849-91F4F1D9CF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091F3-2079-48AC-A58B-4C729775D003}"/>
              </a:ext>
            </a:extLst>
          </p:cNvPr>
          <p:cNvSpPr>
            <a:spLocks noGrp="1"/>
          </p:cNvSpPr>
          <p:nvPr>
            <p:ph type="dt" sz="half" idx="10"/>
          </p:nvPr>
        </p:nvSpPr>
        <p:spPr/>
        <p:txBody>
          <a:bodyPr/>
          <a:lstStyle/>
          <a:p>
            <a:fld id="{C0697723-E498-4D64-BBB6-490ED1364AC9}" type="datetimeFigureOut">
              <a:rPr lang="en-IN" smtClean="0"/>
              <a:pPr/>
              <a:t>15-10-2020</a:t>
            </a:fld>
            <a:endParaRPr lang="en-IN"/>
          </a:p>
        </p:txBody>
      </p:sp>
      <p:sp>
        <p:nvSpPr>
          <p:cNvPr id="5" name="Footer Placeholder 4">
            <a:extLst>
              <a:ext uri="{FF2B5EF4-FFF2-40B4-BE49-F238E27FC236}">
                <a16:creationId xmlns:a16="http://schemas.microsoft.com/office/drawing/2014/main" id="{42536A67-7BBF-4557-B86C-E3D43DA80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F2A7F-20B3-4FEC-B2FB-22B3B56A962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386502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974505-5F88-4C68-B044-B90A875A12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154938-180F-400A-A444-2DAC9B404C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44BC1C-22DF-43AD-B4A1-B55EB4C01F8A}"/>
              </a:ext>
            </a:extLst>
          </p:cNvPr>
          <p:cNvSpPr>
            <a:spLocks noGrp="1"/>
          </p:cNvSpPr>
          <p:nvPr>
            <p:ph type="dt" sz="half" idx="10"/>
          </p:nvPr>
        </p:nvSpPr>
        <p:spPr/>
        <p:txBody>
          <a:bodyPr/>
          <a:lstStyle/>
          <a:p>
            <a:fld id="{C0697723-E498-4D64-BBB6-490ED1364AC9}" type="datetimeFigureOut">
              <a:rPr lang="en-IN" smtClean="0"/>
              <a:pPr/>
              <a:t>15-10-2020</a:t>
            </a:fld>
            <a:endParaRPr lang="en-IN"/>
          </a:p>
        </p:txBody>
      </p:sp>
      <p:sp>
        <p:nvSpPr>
          <p:cNvPr id="5" name="Footer Placeholder 4">
            <a:extLst>
              <a:ext uri="{FF2B5EF4-FFF2-40B4-BE49-F238E27FC236}">
                <a16:creationId xmlns:a16="http://schemas.microsoft.com/office/drawing/2014/main" id="{1C439F43-011E-4BE1-A79A-17FE1495C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25448-2680-4648-B696-07B726E5BEA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1186034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cxnSp>
        <p:nvCxnSpPr>
          <p:cNvPr id="6" name="Straight Connector 5">
            <a:extLst>
              <a:ext uri="{FF2B5EF4-FFF2-40B4-BE49-F238E27FC236}">
                <a16:creationId xmlns:a16="http://schemas.microsoft.com/office/drawing/2014/main" id="{4310FF71-7B06-4782-ACBE-30FF2B272CBF}"/>
              </a:ext>
            </a:extLst>
          </p:cNvPr>
          <p:cNvCxnSpPr>
            <a:cxnSpLocks/>
          </p:cNvCxnSpPr>
          <p:nvPr userDrawn="1"/>
        </p:nvCxnSpPr>
        <p:spPr>
          <a:xfrm flipV="1">
            <a:off x="0" y="1380670"/>
            <a:ext cx="6578936"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D5EB92D-6283-4307-A838-3D93CEE074B0}"/>
              </a:ext>
            </a:extLst>
          </p:cNvPr>
          <p:cNvSpPr txBox="1"/>
          <p:nvPr userDrawn="1"/>
        </p:nvSpPr>
        <p:spPr>
          <a:xfrm>
            <a:off x="185257" y="345425"/>
            <a:ext cx="7175996" cy="646331"/>
          </a:xfrm>
          <a:prstGeom prst="rect">
            <a:avLst/>
          </a:prstGeom>
          <a:noFill/>
        </p:spPr>
        <p:txBody>
          <a:bodyPr wrap="square" rtlCol="0">
            <a:spAutoFit/>
          </a:bodyPr>
          <a:lstStyle/>
          <a:p>
            <a:pPr algn="l"/>
            <a:r>
              <a:rPr lang="en-US" sz="3600" b="1" cap="all" baseline="0" dirty="0">
                <a:solidFill>
                  <a:srgbClr val="0070C0"/>
                </a:solidFill>
                <a:latin typeface="+mn-lt"/>
              </a:rPr>
              <a:t>Software MAINTENANCE</a:t>
            </a:r>
          </a:p>
        </p:txBody>
      </p:sp>
      <p:grpSp>
        <p:nvGrpSpPr>
          <p:cNvPr id="8" name="Group 7">
            <a:extLst>
              <a:ext uri="{FF2B5EF4-FFF2-40B4-BE49-F238E27FC236}">
                <a16:creationId xmlns:a16="http://schemas.microsoft.com/office/drawing/2014/main" id="{ABFB93FB-9F11-4AFC-BCD1-93A67BA9CA28}"/>
              </a:ext>
            </a:extLst>
          </p:cNvPr>
          <p:cNvGrpSpPr/>
          <p:nvPr userDrawn="1"/>
        </p:nvGrpSpPr>
        <p:grpSpPr>
          <a:xfrm>
            <a:off x="292403" y="5543111"/>
            <a:ext cx="545797" cy="1078155"/>
            <a:chOff x="313844" y="5489699"/>
            <a:chExt cx="1066895" cy="1078155"/>
          </a:xfrm>
          <a:solidFill>
            <a:schemeClr val="accent2">
              <a:lumMod val="60000"/>
              <a:lumOff val="40000"/>
            </a:schemeClr>
          </a:solidFill>
        </p:grpSpPr>
        <p:sp>
          <p:nvSpPr>
            <p:cNvPr id="9" name="Rectangle 8">
              <a:extLst>
                <a:ext uri="{FF2B5EF4-FFF2-40B4-BE49-F238E27FC236}">
                  <a16:creationId xmlns:a16="http://schemas.microsoft.com/office/drawing/2014/main" id="{5FDABAA5-0594-4639-BEBC-42ED697572DB}"/>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D69E411B-7B75-4E73-876B-2518053D81BF}"/>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Rectangle 10">
            <a:extLst>
              <a:ext uri="{FF2B5EF4-FFF2-40B4-BE49-F238E27FC236}">
                <a16:creationId xmlns:a16="http://schemas.microsoft.com/office/drawing/2014/main" id="{B8732D7A-0517-45A7-AE64-35251E6EAEE7}"/>
              </a:ext>
            </a:extLst>
          </p:cNvPr>
          <p:cNvSpPr/>
          <p:nvPr userDrawn="1"/>
        </p:nvSpPr>
        <p:spPr>
          <a:xfrm>
            <a:off x="484043" y="5674609"/>
            <a:ext cx="5412104" cy="769441"/>
          </a:xfrm>
          <a:prstGeom prst="rect">
            <a:avLst/>
          </a:prstGeom>
        </p:spPr>
        <p:txBody>
          <a:bodyPr wrap="square">
            <a:spAutoFit/>
          </a:bodyPr>
          <a:lstStyle/>
          <a:p>
            <a:r>
              <a:rPr lang="en-US" sz="2400" b="1" dirty="0"/>
              <a:t>Prof. 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p:txBody>
      </p:sp>
    </p:spTree>
    <p:extLst>
      <p:ext uri="{BB962C8B-B14F-4D97-AF65-F5344CB8AC3E}">
        <p14:creationId xmlns:p14="http://schemas.microsoft.com/office/powerpoint/2010/main" val="3974492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15-10-2020</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
        <p:nvSpPr>
          <p:cNvPr id="7" name="Rectangle 6">
            <a:extLst>
              <a:ext uri="{FF2B5EF4-FFF2-40B4-BE49-F238E27FC236}">
                <a16:creationId xmlns:a16="http://schemas.microsoft.com/office/drawing/2014/main" id="{EE79E3F3-4C0D-47B5-BD75-CA3B35ACC577}"/>
              </a:ext>
            </a:extLst>
          </p:cNvPr>
          <p:cNvSpPr/>
          <p:nvPr userDrawn="1"/>
        </p:nvSpPr>
        <p:spPr>
          <a:xfrm>
            <a:off x="101535" y="0"/>
            <a:ext cx="5099730" cy="589072"/>
          </a:xfrm>
          <a:prstGeom prst="rect">
            <a:avLst/>
          </a:prstGeom>
        </p:spPr>
        <p:txBody>
          <a:bodyPr wrap="square">
            <a:spAutoFit/>
          </a:bodyPr>
          <a:lstStyle/>
          <a:p>
            <a:pPr>
              <a:lnSpc>
                <a:spcPct val="150000"/>
              </a:lnSpc>
            </a:pPr>
            <a:r>
              <a:rPr lang="en-IN" sz="2400" b="1" cap="all" dirty="0">
                <a:solidFill>
                  <a:srgbClr val="0070C0"/>
                </a:solidFill>
                <a:latin typeface="+mn-lt"/>
              </a:rPr>
              <a:t>SOFTWARE Maintenance</a:t>
            </a:r>
          </a:p>
        </p:txBody>
      </p:sp>
      <p:cxnSp>
        <p:nvCxnSpPr>
          <p:cNvPr id="8" name="Straight Connector 7">
            <a:extLst>
              <a:ext uri="{FF2B5EF4-FFF2-40B4-BE49-F238E27FC236}">
                <a16:creationId xmlns:a16="http://schemas.microsoft.com/office/drawing/2014/main" id="{31AFCC0A-D7B7-4311-9E1E-EA5E151A08DE}"/>
              </a:ext>
            </a:extLst>
          </p:cNvPr>
          <p:cNvCxnSpPr>
            <a:cxnSpLocks/>
          </p:cNvCxnSpPr>
          <p:nvPr userDrawn="1"/>
        </p:nvCxnSpPr>
        <p:spPr>
          <a:xfrm>
            <a:off x="18587" y="1087663"/>
            <a:ext cx="581743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2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CF7A95-22EE-4F22-AEDA-C190D2F87D01}"/>
              </a:ext>
            </a:extLst>
          </p:cNvPr>
          <p:cNvSpPr>
            <a:spLocks noGrp="1"/>
          </p:cNvSpPr>
          <p:nvPr>
            <p:ph type="dt" sz="half" idx="10"/>
          </p:nvPr>
        </p:nvSpPr>
        <p:spPr/>
        <p:txBody>
          <a:bodyPr/>
          <a:lstStyle/>
          <a:p>
            <a:fld id="{C0697723-E498-4D64-BBB6-490ED1364AC9}" type="datetimeFigureOut">
              <a:rPr lang="en-IN" smtClean="0"/>
              <a:pPr/>
              <a:t>15-10-2020</a:t>
            </a:fld>
            <a:endParaRPr lang="en-IN"/>
          </a:p>
        </p:txBody>
      </p:sp>
      <p:sp>
        <p:nvSpPr>
          <p:cNvPr id="5" name="Footer Placeholder 4">
            <a:extLst>
              <a:ext uri="{FF2B5EF4-FFF2-40B4-BE49-F238E27FC236}">
                <a16:creationId xmlns:a16="http://schemas.microsoft.com/office/drawing/2014/main" id="{7C385F91-0601-4D65-A3E8-CFDC20A77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D0A9F0-9DDE-4015-8C5C-5C9D6B60DDA0}"/>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5BD40417-EA7A-44E7-B864-33B255CC44AB}"/>
              </a:ext>
            </a:extLst>
          </p:cNvPr>
          <p:cNvPicPr>
            <a:picLocks noChangeAspect="1"/>
          </p:cNvPicPr>
          <p:nvPr userDrawn="1"/>
        </p:nvPicPr>
        <p:blipFill>
          <a:blip r:embed="rId2"/>
          <a:stretch>
            <a:fillRect/>
          </a:stretch>
        </p:blipFill>
        <p:spPr>
          <a:xfrm>
            <a:off x="1483852" y="1785280"/>
            <a:ext cx="2371550" cy="3554276"/>
          </a:xfrm>
          <a:prstGeom prst="rect">
            <a:avLst/>
          </a:prstGeom>
        </p:spPr>
      </p:pic>
      <p:cxnSp>
        <p:nvCxnSpPr>
          <p:cNvPr id="9" name="Straight Connector 8">
            <a:extLst>
              <a:ext uri="{FF2B5EF4-FFF2-40B4-BE49-F238E27FC236}">
                <a16:creationId xmlns:a16="http://schemas.microsoft.com/office/drawing/2014/main" id="{921F9E58-0D36-495A-93F2-FFB3EB6C56D8}"/>
              </a:ext>
            </a:extLst>
          </p:cNvPr>
          <p:cNvCxnSpPr>
            <a:cxnSpLocks/>
          </p:cNvCxnSpPr>
          <p:nvPr userDrawn="1"/>
        </p:nvCxnSpPr>
        <p:spPr>
          <a:xfrm flipV="1">
            <a:off x="4587993" y="2763967"/>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01ADA6C-FA39-4BCB-9BDA-8B1783D6151E}"/>
              </a:ext>
            </a:extLst>
          </p:cNvPr>
          <p:cNvSpPr txBox="1"/>
          <p:nvPr userDrawn="1"/>
        </p:nvSpPr>
        <p:spPr>
          <a:xfrm>
            <a:off x="4493863" y="1965255"/>
            <a:ext cx="2227469" cy="584775"/>
          </a:xfrm>
          <a:prstGeom prst="rect">
            <a:avLst/>
          </a:prstGeom>
          <a:noFill/>
        </p:spPr>
        <p:txBody>
          <a:bodyPr wrap="none" rtlCol="0">
            <a:spAutoFit/>
          </a:bodyPr>
          <a:lstStyle/>
          <a:p>
            <a:r>
              <a:rPr lang="en-IN" sz="3200" b="1" dirty="0">
                <a:solidFill>
                  <a:srgbClr val="F4B350"/>
                </a:solidFill>
              </a:rPr>
              <a:t>THANK YOU</a:t>
            </a:r>
            <a:endParaRPr lang="en-IN" b="1" dirty="0">
              <a:solidFill>
                <a:srgbClr val="F4B350"/>
              </a:solidFill>
            </a:endParaRPr>
          </a:p>
        </p:txBody>
      </p:sp>
      <p:sp>
        <p:nvSpPr>
          <p:cNvPr id="13" name="Rectangle 12">
            <a:extLst>
              <a:ext uri="{FF2B5EF4-FFF2-40B4-BE49-F238E27FC236}">
                <a16:creationId xmlns:a16="http://schemas.microsoft.com/office/drawing/2014/main" id="{1D8DAB67-9FBA-4299-9B3C-18BC5435B44B}"/>
              </a:ext>
            </a:extLst>
          </p:cNvPr>
          <p:cNvSpPr/>
          <p:nvPr userDrawn="1"/>
        </p:nvSpPr>
        <p:spPr>
          <a:xfrm>
            <a:off x="4587993" y="2890391"/>
            <a:ext cx="7497214" cy="1077218"/>
          </a:xfrm>
          <a:prstGeom prst="rect">
            <a:avLst/>
          </a:prstGeom>
        </p:spPr>
        <p:txBody>
          <a:bodyPr wrap="square">
            <a:spAutoFit/>
          </a:bodyPr>
          <a:lstStyle/>
          <a:p>
            <a:r>
              <a:rPr lang="en-US" sz="2400" b="1" dirty="0"/>
              <a:t>Prof. Phalachandra H.L.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hlinkClick r:id="rId3"/>
              </a:rPr>
              <a:t>phalachandra@pes.edu</a:t>
            </a:r>
            <a:endParaRPr lang="en-US" sz="2000" u="sng" kern="1200" dirty="0">
              <a:solidFill>
                <a:srgbClr val="0070C0"/>
              </a:solidFill>
              <a:latin typeface="+mn-lt"/>
              <a:ea typeface="+mn-ea"/>
              <a:cs typeface="+mn-cs"/>
            </a:endParaRPr>
          </a:p>
        </p:txBody>
      </p:sp>
    </p:spTree>
    <p:extLst>
      <p:ext uri="{BB962C8B-B14F-4D97-AF65-F5344CB8AC3E}">
        <p14:creationId xmlns:p14="http://schemas.microsoft.com/office/powerpoint/2010/main" val="190460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7D49-DB18-4481-BBAD-3CCDB0B6E136}"/>
              </a:ext>
            </a:extLst>
          </p:cNvPr>
          <p:cNvSpPr>
            <a:spLocks noGrp="1"/>
          </p:cNvSpPr>
          <p:nvPr>
            <p:ph type="title"/>
          </p:nvPr>
        </p:nvSpPr>
        <p:spPr>
          <a:xfrm>
            <a:off x="263434" y="344087"/>
            <a:ext cx="10515600" cy="557984"/>
          </a:xfrm>
        </p:spPr>
        <p:txBody>
          <a:bodyPr>
            <a:noAutofit/>
          </a:bodyPr>
          <a:lstStyle>
            <a:lvl1pPr>
              <a:defRPr sz="3600" b="1"/>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a:xfrm>
            <a:off x="416159" y="1453541"/>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15-10-2020</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11084484" y="136525"/>
            <a:ext cx="932769" cy="1402202"/>
          </a:xfrm>
          <a:prstGeom prst="rect">
            <a:avLst/>
          </a:prstGeom>
        </p:spPr>
      </p:pic>
      <p:cxnSp>
        <p:nvCxnSpPr>
          <p:cNvPr id="8" name="Straight Connector 7">
            <a:extLst>
              <a:ext uri="{FF2B5EF4-FFF2-40B4-BE49-F238E27FC236}">
                <a16:creationId xmlns:a16="http://schemas.microsoft.com/office/drawing/2014/main" id="{85B75CDB-A1FD-4FE7-804F-9C89D5EE7854}"/>
              </a:ext>
            </a:extLst>
          </p:cNvPr>
          <p:cNvCxnSpPr>
            <a:cxnSpLocks/>
          </p:cNvCxnSpPr>
          <p:nvPr userDrawn="1"/>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E85AF-03C6-4B44-A538-43B0427D31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C33EE5-59F6-4A1A-AE1E-8765B2B76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9D6861-A242-46E3-9BF3-A0C8A8DBB4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9D4037-319B-46C2-9889-B7EE91425689}"/>
              </a:ext>
            </a:extLst>
          </p:cNvPr>
          <p:cNvSpPr>
            <a:spLocks noGrp="1"/>
          </p:cNvSpPr>
          <p:nvPr>
            <p:ph type="dt" sz="half" idx="10"/>
          </p:nvPr>
        </p:nvSpPr>
        <p:spPr/>
        <p:txBody>
          <a:bodyPr/>
          <a:lstStyle/>
          <a:p>
            <a:fld id="{C0697723-E498-4D64-BBB6-490ED1364AC9}" type="datetimeFigureOut">
              <a:rPr lang="en-IN" smtClean="0"/>
              <a:pPr/>
              <a:t>15-10-2020</a:t>
            </a:fld>
            <a:endParaRPr lang="en-IN"/>
          </a:p>
        </p:txBody>
      </p:sp>
      <p:sp>
        <p:nvSpPr>
          <p:cNvPr id="6" name="Footer Placeholder 5">
            <a:extLst>
              <a:ext uri="{FF2B5EF4-FFF2-40B4-BE49-F238E27FC236}">
                <a16:creationId xmlns:a16="http://schemas.microsoft.com/office/drawing/2014/main" id="{C1EE4E15-6B43-42E0-9689-9D809E7745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5B8A2C-7787-42C7-9053-9FAC49800765}"/>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39D39C45-4BFB-45BE-B6CC-7991848CF0AF}"/>
              </a:ext>
            </a:extLst>
          </p:cNvPr>
          <p:cNvPicPr>
            <a:picLocks noChangeAspect="1"/>
          </p:cNvPicPr>
          <p:nvPr userDrawn="1"/>
        </p:nvPicPr>
        <p:blipFill>
          <a:blip r:embed="rId2"/>
          <a:stretch>
            <a:fillRect/>
          </a:stretch>
        </p:blipFill>
        <p:spPr>
          <a:xfrm>
            <a:off x="11000401" y="185738"/>
            <a:ext cx="932769" cy="1402202"/>
          </a:xfrm>
          <a:prstGeom prst="rect">
            <a:avLst/>
          </a:prstGeom>
        </p:spPr>
      </p:pic>
    </p:spTree>
    <p:extLst>
      <p:ext uri="{BB962C8B-B14F-4D97-AF65-F5344CB8AC3E}">
        <p14:creationId xmlns:p14="http://schemas.microsoft.com/office/powerpoint/2010/main" val="4130094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7F82-17CF-402C-A83C-9BB0B0450C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6925B8-18E2-4648-9C7D-9A50568E68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ECAC91-5516-49CF-ABB2-BDCA1101D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3B518C-5424-4D17-AE61-73B5540B3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18E488-5143-4637-878A-8024B768B6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F92FE0-EADD-43E3-B191-7F6FEA9C81E6}"/>
              </a:ext>
            </a:extLst>
          </p:cNvPr>
          <p:cNvSpPr>
            <a:spLocks noGrp="1"/>
          </p:cNvSpPr>
          <p:nvPr>
            <p:ph type="dt" sz="half" idx="10"/>
          </p:nvPr>
        </p:nvSpPr>
        <p:spPr/>
        <p:txBody>
          <a:bodyPr/>
          <a:lstStyle/>
          <a:p>
            <a:fld id="{C0697723-E498-4D64-BBB6-490ED1364AC9}" type="datetimeFigureOut">
              <a:rPr lang="en-IN" smtClean="0"/>
              <a:pPr/>
              <a:t>15-10-2020</a:t>
            </a:fld>
            <a:endParaRPr lang="en-IN"/>
          </a:p>
        </p:txBody>
      </p:sp>
      <p:sp>
        <p:nvSpPr>
          <p:cNvPr id="8" name="Footer Placeholder 7">
            <a:extLst>
              <a:ext uri="{FF2B5EF4-FFF2-40B4-BE49-F238E27FC236}">
                <a16:creationId xmlns:a16="http://schemas.microsoft.com/office/drawing/2014/main" id="{FD4604E9-CD41-4846-B48F-03B22B3709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FE060F-933B-49D3-8FF3-B0DEF9DC648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046113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3CA-B572-4BA7-A189-A42C96F108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15-10-2020</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Tree>
    <p:extLst>
      <p:ext uri="{BB962C8B-B14F-4D97-AF65-F5344CB8AC3E}">
        <p14:creationId xmlns:p14="http://schemas.microsoft.com/office/powerpoint/2010/main" val="34773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34E3B9-7089-4D8E-9F92-ED9350E73E40}"/>
              </a:ext>
            </a:extLst>
          </p:cNvPr>
          <p:cNvSpPr>
            <a:spLocks noGrp="1"/>
          </p:cNvSpPr>
          <p:nvPr>
            <p:ph type="dt" sz="half" idx="10"/>
          </p:nvPr>
        </p:nvSpPr>
        <p:spPr/>
        <p:txBody>
          <a:bodyPr/>
          <a:lstStyle/>
          <a:p>
            <a:fld id="{C0697723-E498-4D64-BBB6-490ED1364AC9}" type="datetimeFigureOut">
              <a:rPr lang="en-IN" smtClean="0"/>
              <a:pPr/>
              <a:t>15-10-2020</a:t>
            </a:fld>
            <a:endParaRPr lang="en-IN"/>
          </a:p>
        </p:txBody>
      </p:sp>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spTree>
    <p:extLst>
      <p:ext uri="{BB962C8B-B14F-4D97-AF65-F5344CB8AC3E}">
        <p14:creationId xmlns:p14="http://schemas.microsoft.com/office/powerpoint/2010/main" val="4223190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49A4AD-9C61-4A2F-99E0-675E3359267C}"/>
              </a:ext>
            </a:extLst>
          </p:cNvPr>
          <p:cNvSpPr>
            <a:spLocks noGrp="1"/>
          </p:cNvSpPr>
          <p:nvPr>
            <p:ph type="title"/>
          </p:nvPr>
        </p:nvSpPr>
        <p:spPr>
          <a:xfrm>
            <a:off x="759542" y="118192"/>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A10F732A-189B-4AC1-886A-23584A50B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F3EE23-AF03-4903-9219-60875A711F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97723-E498-4D64-BBB6-490ED1364AC9}" type="datetimeFigureOut">
              <a:rPr lang="en-IN" smtClean="0"/>
              <a:pPr/>
              <a:t>15-10-2020</a:t>
            </a:fld>
            <a:endParaRPr lang="en-IN"/>
          </a:p>
        </p:txBody>
      </p:sp>
      <p:sp>
        <p:nvSpPr>
          <p:cNvPr id="5" name="Footer Placeholder 4">
            <a:extLst>
              <a:ext uri="{FF2B5EF4-FFF2-40B4-BE49-F238E27FC236}">
                <a16:creationId xmlns:a16="http://schemas.microsoft.com/office/drawing/2014/main" id="{957FC4B0-FF26-4AB9-BACD-041A24DCD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C8E684-F46A-48CC-BAD8-663F8E1173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0BA08-B69C-4752-B2CF-0C56A0BACDE6}" type="slidenum">
              <a:rPr lang="en-IN" smtClean="0"/>
              <a:pPr/>
              <a:t>‹#›</a:t>
            </a:fld>
            <a:endParaRPr lang="en-IN"/>
          </a:p>
        </p:txBody>
      </p:sp>
    </p:spTree>
    <p:extLst>
      <p:ext uri="{BB962C8B-B14F-4D97-AF65-F5344CB8AC3E}">
        <p14:creationId xmlns:p14="http://schemas.microsoft.com/office/powerpoint/2010/main" val="471109323"/>
      </p:ext>
    </p:extLst>
  </p:cSld>
  <p:clrMap bg1="lt1" tx1="dk1" bg2="lt2" tx2="dk2" accent1="accent1" accent2="accent2" accent3="accent3" accent4="accent4" accent5="accent5" accent6="accent6" hlink="hlink" folHlink="folHlink"/>
  <p:sldLayoutIdLst>
    <p:sldLayoutId id="2147483662" r:id="rId1"/>
    <p:sldLayoutId id="2147483660" r:id="rId2"/>
    <p:sldLayoutId id="2147483663" r:id="rId3"/>
    <p:sldLayoutId id="2147483661" r:id="rId4"/>
    <p:sldLayoutId id="2147483650"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8175AB9-1397-43BE-9368-1ADC6C085BC0}"/>
              </a:ext>
            </a:extLst>
          </p:cNvPr>
          <p:cNvSpPr/>
          <p:nvPr/>
        </p:nvSpPr>
        <p:spPr>
          <a:xfrm>
            <a:off x="288543" y="2306201"/>
            <a:ext cx="7497214" cy="646331"/>
          </a:xfrm>
          <a:prstGeom prst="rect">
            <a:avLst/>
          </a:prstGeom>
        </p:spPr>
        <p:txBody>
          <a:bodyPr wrap="square">
            <a:spAutoFit/>
          </a:bodyPr>
          <a:lstStyle/>
          <a:p>
            <a:r>
              <a:rPr lang="en-US" sz="3600" b="1" cap="all" dirty="0">
                <a:solidFill>
                  <a:schemeClr val="accent2"/>
                </a:solidFill>
              </a:rPr>
              <a:t>SOFTWARE MAINTENANCE</a:t>
            </a:r>
          </a:p>
        </p:txBody>
      </p:sp>
    </p:spTree>
    <p:extLst>
      <p:ext uri="{BB962C8B-B14F-4D97-AF65-F5344CB8AC3E}">
        <p14:creationId xmlns:p14="http://schemas.microsoft.com/office/powerpoint/2010/main" val="104426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2501" y="513853"/>
            <a:ext cx="10515600" cy="558800"/>
          </a:xfrm>
        </p:spPr>
        <p:txBody>
          <a:bodyPr>
            <a:normAutofit/>
          </a:bodyPr>
          <a:lstStyle/>
          <a:p>
            <a:r>
              <a:rPr lang="en-IN" sz="2400" b="1" dirty="0">
                <a:solidFill>
                  <a:schemeClr val="accent2"/>
                </a:solidFill>
                <a:latin typeface="+mn-lt"/>
              </a:rPr>
              <a:t>Key Issues in Software Maintenance : </a:t>
            </a:r>
            <a:r>
              <a:rPr lang="en-IN" sz="2400" b="1" dirty="0">
                <a:solidFill>
                  <a:srgbClr val="C00000"/>
                </a:solidFill>
                <a:latin typeface="+mn-lt"/>
              </a:rPr>
              <a:t>Technical Issues</a:t>
            </a:r>
            <a:endParaRPr lang="en-US" sz="2800" b="1" dirty="0">
              <a:solidFill>
                <a:srgbClr val="C00000"/>
              </a:solidFill>
              <a:latin typeface="+mn-lt"/>
            </a:endParaRPr>
          </a:p>
        </p:txBody>
      </p:sp>
      <p:sp>
        <p:nvSpPr>
          <p:cNvPr id="30" name="Rectangle 5">
            <a:extLst>
              <a:ext uri="{FF2B5EF4-FFF2-40B4-BE49-F238E27FC236}">
                <a16:creationId xmlns:a16="http://schemas.microsoft.com/office/drawing/2014/main" id="{E52C5A8D-12EF-4B92-88CF-21C61DB8C62A}"/>
              </a:ext>
            </a:extLst>
          </p:cNvPr>
          <p:cNvSpPr txBox="1">
            <a:spLocks noChangeArrowheads="1"/>
          </p:cNvSpPr>
          <p:nvPr/>
        </p:nvSpPr>
        <p:spPr>
          <a:xfrm>
            <a:off x="257907" y="1142992"/>
            <a:ext cx="9073663" cy="4226178"/>
          </a:xfrm>
          <a:prstGeom prst="rect">
            <a:avLst/>
          </a:prstGeom>
          <a:noFill/>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8000" indent="-288000">
              <a:lnSpc>
                <a:spcPct val="120000"/>
              </a:lnSpc>
              <a:spcBef>
                <a:spcPts val="600"/>
              </a:spcBef>
              <a:spcAft>
                <a:spcPts val="600"/>
              </a:spcAft>
            </a:pPr>
            <a:r>
              <a:rPr lang="en-US" altLang="en-US" sz="2400" dirty="0">
                <a:ea typeface="ＭＳ Ｐゴシック" panose="020B0600070205080204" pitchFamily="34" charset="-128"/>
              </a:rPr>
              <a:t>Code and Documentation Quality</a:t>
            </a:r>
          </a:p>
          <a:p>
            <a:pPr marL="288000" indent="-288000">
              <a:lnSpc>
                <a:spcPct val="120000"/>
              </a:lnSpc>
              <a:spcBef>
                <a:spcPts val="600"/>
              </a:spcBef>
              <a:spcAft>
                <a:spcPts val="600"/>
              </a:spcAft>
            </a:pPr>
            <a:r>
              <a:rPr lang="en-US" altLang="en-US" sz="2400" dirty="0">
                <a:ea typeface="ＭＳ Ｐゴシック" panose="020B0600070205080204" pitchFamily="34" charset="-128"/>
              </a:rPr>
              <a:t>Limited Understanding as potentially newer lower skilled people</a:t>
            </a:r>
          </a:p>
          <a:p>
            <a:pPr marL="288000" indent="-288000">
              <a:lnSpc>
                <a:spcPct val="120000"/>
              </a:lnSpc>
              <a:spcBef>
                <a:spcPts val="600"/>
              </a:spcBef>
              <a:spcAft>
                <a:spcPts val="600"/>
              </a:spcAft>
            </a:pPr>
            <a:r>
              <a:rPr lang="en-US" altLang="en-US" sz="2400" dirty="0">
                <a:ea typeface="ＭＳ Ｐゴシック" panose="020B0600070205080204" pitchFamily="34" charset="-128"/>
              </a:rPr>
              <a:t>Testing in terms of balance between what and how much to test for regression and the changes</a:t>
            </a:r>
          </a:p>
          <a:p>
            <a:pPr marL="288000" indent="-288000">
              <a:lnSpc>
                <a:spcPct val="120000"/>
              </a:lnSpc>
              <a:spcBef>
                <a:spcPts val="600"/>
              </a:spcBef>
              <a:spcAft>
                <a:spcPts val="600"/>
              </a:spcAft>
            </a:pPr>
            <a:r>
              <a:rPr lang="en-US" altLang="en-US" sz="2400" dirty="0">
                <a:ea typeface="ＭＳ Ｐゴシック" panose="020B0600070205080204" pitchFamily="34" charset="-128"/>
              </a:rPr>
              <a:t>Impact Analysis on whether the change is scoped &amp; understood properly</a:t>
            </a:r>
          </a:p>
          <a:p>
            <a:pPr marL="288000" indent="-288000">
              <a:lnSpc>
                <a:spcPct val="120000"/>
              </a:lnSpc>
              <a:spcBef>
                <a:spcPts val="600"/>
              </a:spcBef>
              <a:spcAft>
                <a:spcPts val="600"/>
              </a:spcAft>
            </a:pPr>
            <a:r>
              <a:rPr lang="en-US" altLang="en-US" sz="2400" dirty="0">
                <a:ea typeface="ＭＳ Ｐゴシック" panose="020B0600070205080204" pitchFamily="34" charset="-128"/>
              </a:rPr>
              <a:t>Support tools</a:t>
            </a:r>
          </a:p>
        </p:txBody>
      </p:sp>
    </p:spTree>
    <p:extLst>
      <p:ext uri="{BB962C8B-B14F-4D97-AF65-F5344CB8AC3E}">
        <p14:creationId xmlns:p14="http://schemas.microsoft.com/office/powerpoint/2010/main" val="101177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2501" y="513853"/>
            <a:ext cx="10515600" cy="558800"/>
          </a:xfrm>
        </p:spPr>
        <p:txBody>
          <a:bodyPr>
            <a:normAutofit/>
          </a:bodyPr>
          <a:lstStyle/>
          <a:p>
            <a:r>
              <a:rPr lang="en-IN" sz="2400" b="1" dirty="0">
                <a:solidFill>
                  <a:schemeClr val="accent2"/>
                </a:solidFill>
                <a:latin typeface="+mn-lt"/>
              </a:rPr>
              <a:t>Key Issues in Software Maintenance : </a:t>
            </a:r>
            <a:r>
              <a:rPr lang="en-IN" sz="2400" b="1" dirty="0">
                <a:solidFill>
                  <a:srgbClr val="C00000"/>
                </a:solidFill>
                <a:latin typeface="+mn-lt"/>
              </a:rPr>
              <a:t>Management Issues</a:t>
            </a:r>
            <a:endParaRPr lang="en-US" sz="2800" b="1" dirty="0">
              <a:solidFill>
                <a:srgbClr val="C00000"/>
              </a:solidFill>
              <a:latin typeface="+mn-lt"/>
            </a:endParaRPr>
          </a:p>
        </p:txBody>
      </p:sp>
      <p:sp>
        <p:nvSpPr>
          <p:cNvPr id="30" name="Rectangle 5">
            <a:extLst>
              <a:ext uri="{FF2B5EF4-FFF2-40B4-BE49-F238E27FC236}">
                <a16:creationId xmlns:a16="http://schemas.microsoft.com/office/drawing/2014/main" id="{E52C5A8D-12EF-4B92-88CF-21C61DB8C62A}"/>
              </a:ext>
            </a:extLst>
          </p:cNvPr>
          <p:cNvSpPr txBox="1">
            <a:spLocks noChangeArrowheads="1"/>
          </p:cNvSpPr>
          <p:nvPr/>
        </p:nvSpPr>
        <p:spPr>
          <a:xfrm>
            <a:off x="75609" y="1096099"/>
            <a:ext cx="9560760" cy="5668117"/>
          </a:xfrm>
          <a:prstGeom prst="rect">
            <a:avLst/>
          </a:prstGeom>
          <a:noFill/>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8000" indent="-288000">
              <a:lnSpc>
                <a:spcPct val="120000"/>
              </a:lnSpc>
              <a:spcBef>
                <a:spcPts val="600"/>
              </a:spcBef>
              <a:spcAft>
                <a:spcPts val="600"/>
              </a:spcAft>
            </a:pPr>
            <a:r>
              <a:rPr lang="en-US" altLang="en-US" sz="2400" dirty="0">
                <a:ea typeface="ＭＳ Ｐゴシック" panose="020B0600070205080204" pitchFamily="34" charset="-128"/>
              </a:rPr>
              <a:t>Staffing finding people with right skill levels and retaining them</a:t>
            </a:r>
          </a:p>
          <a:p>
            <a:pPr marL="288000" indent="-288000">
              <a:lnSpc>
                <a:spcPct val="120000"/>
              </a:lnSpc>
              <a:spcBef>
                <a:spcPts val="600"/>
              </a:spcBef>
              <a:spcAft>
                <a:spcPts val="600"/>
              </a:spcAft>
            </a:pPr>
            <a:r>
              <a:rPr lang="en-US" altLang="en-US" sz="2400" dirty="0">
                <a:ea typeface="ＭＳ Ｐゴシック" panose="020B0600070205080204" pitchFamily="34" charset="-128"/>
              </a:rPr>
              <a:t>Alignment with economic objectives since this in most cases do not produce as much direct </a:t>
            </a:r>
            <a:r>
              <a:rPr lang="en-US" altLang="en-US" sz="2400" dirty="0" err="1">
                <a:ea typeface="ＭＳ Ｐゴシック" panose="020B0600070205080204" pitchFamily="34" charset="-128"/>
              </a:rPr>
              <a:t>RoI</a:t>
            </a:r>
            <a:r>
              <a:rPr lang="en-US" altLang="en-US" sz="2400" dirty="0">
                <a:ea typeface="ＭＳ Ｐゴシック" panose="020B0600070205080204" pitchFamily="34" charset="-128"/>
              </a:rPr>
              <a:t>.</a:t>
            </a:r>
          </a:p>
          <a:p>
            <a:pPr marL="288000" indent="-288000">
              <a:lnSpc>
                <a:spcPct val="120000"/>
              </a:lnSpc>
              <a:spcBef>
                <a:spcPts val="600"/>
              </a:spcBef>
              <a:spcAft>
                <a:spcPts val="600"/>
              </a:spcAft>
            </a:pPr>
            <a:r>
              <a:rPr lang="en-US" altLang="en-US" sz="2400" dirty="0">
                <a:ea typeface="ＭＳ Ｐゴシック" panose="020B0600070205080204" pitchFamily="34" charset="-128"/>
              </a:rPr>
              <a:t>Organizational aspect with respect to structure who and their priority</a:t>
            </a:r>
          </a:p>
          <a:p>
            <a:pPr marL="288000" indent="-288000">
              <a:lnSpc>
                <a:spcPct val="120000"/>
              </a:lnSpc>
              <a:spcBef>
                <a:spcPts val="600"/>
              </a:spcBef>
              <a:spcAft>
                <a:spcPts val="600"/>
              </a:spcAft>
            </a:pPr>
            <a:r>
              <a:rPr lang="en-US" altLang="en-US" sz="2400" dirty="0">
                <a:ea typeface="ＭＳ Ｐゴシック" panose="020B0600070205080204" pitchFamily="34" charset="-128"/>
              </a:rPr>
              <a:t>Outsourcing </a:t>
            </a:r>
            <a:r>
              <a:rPr lang="en-GB" altLang="en-US" sz="2400" dirty="0">
                <a:ea typeface="ＭＳ Ｐゴシック" panose="020B0600070205080204" pitchFamily="34" charset="-128"/>
              </a:rPr>
              <a:t>the maintenance project to either another organization within the development company or organizations outside the development company produces challenges which include:</a:t>
            </a:r>
          </a:p>
          <a:p>
            <a:pPr marL="745200" lvl="1" indent="-288000">
              <a:lnSpc>
                <a:spcPct val="100000"/>
              </a:lnSpc>
              <a:spcBef>
                <a:spcPts val="0"/>
              </a:spcBef>
            </a:pPr>
            <a:r>
              <a:rPr lang="en-GB" altLang="en-US" dirty="0">
                <a:ea typeface="ＭＳ Ｐゴシック" panose="020B0600070205080204" pitchFamily="34" charset="-128"/>
              </a:rPr>
              <a:t>Protection of the intellectual property</a:t>
            </a:r>
          </a:p>
          <a:p>
            <a:pPr marL="745200" lvl="1" indent="-288000">
              <a:lnSpc>
                <a:spcPct val="100000"/>
              </a:lnSpc>
              <a:spcBef>
                <a:spcPts val="0"/>
              </a:spcBef>
            </a:pPr>
            <a:r>
              <a:rPr lang="en-GB" altLang="en-US" dirty="0">
                <a:ea typeface="ＭＳ Ｐゴシック" panose="020B0600070205080204" pitchFamily="34" charset="-128"/>
              </a:rPr>
              <a:t>Control over the development process and quality control</a:t>
            </a:r>
          </a:p>
          <a:p>
            <a:pPr marL="745200" lvl="1" indent="-288000">
              <a:lnSpc>
                <a:spcPct val="100000"/>
              </a:lnSpc>
              <a:spcBef>
                <a:spcPts val="0"/>
              </a:spcBef>
            </a:pPr>
            <a:r>
              <a:rPr lang="en-GB" altLang="en-US" dirty="0">
                <a:ea typeface="ＭＳ Ｐゴシック" panose="020B0600070205080204" pitchFamily="34" charset="-128"/>
              </a:rPr>
              <a:t>Learning curve for the product under maintenance</a:t>
            </a:r>
          </a:p>
          <a:p>
            <a:pPr marL="745200" lvl="1" indent="-288000">
              <a:lnSpc>
                <a:spcPct val="100000"/>
              </a:lnSpc>
              <a:spcBef>
                <a:spcPts val="0"/>
              </a:spcBef>
            </a:pPr>
            <a:r>
              <a:rPr lang="en-GB" altLang="en-US" dirty="0">
                <a:ea typeface="ＭＳ Ｐゴシック" panose="020B0600070205080204" pitchFamily="34" charset="-128"/>
              </a:rPr>
              <a:t>Scope of maintenance</a:t>
            </a:r>
          </a:p>
          <a:p>
            <a:pPr marL="745200" lvl="1" indent="-288000">
              <a:lnSpc>
                <a:spcPct val="100000"/>
              </a:lnSpc>
              <a:spcBef>
                <a:spcPts val="0"/>
              </a:spcBef>
            </a:pPr>
            <a:r>
              <a:rPr lang="en-GB" altLang="en-US" dirty="0">
                <a:ea typeface="ＭＳ Ｐゴシック" panose="020B0600070205080204" pitchFamily="34" charset="-128"/>
              </a:rPr>
              <a:t>..</a:t>
            </a:r>
          </a:p>
          <a:p>
            <a:pPr marL="288000" indent="-288000">
              <a:lnSpc>
                <a:spcPct val="120000"/>
              </a:lnSpc>
              <a:spcBef>
                <a:spcPts val="600"/>
              </a:spcBef>
              <a:spcAft>
                <a:spcPts val="600"/>
              </a:spcAft>
            </a:pPr>
            <a:endParaRPr lang="en-US" altLang="en-US" sz="2400" dirty="0">
              <a:ea typeface="ＭＳ Ｐゴシック" panose="020B0600070205080204" pitchFamily="34" charset="-128"/>
            </a:endParaRPr>
          </a:p>
        </p:txBody>
      </p:sp>
    </p:spTree>
    <p:extLst>
      <p:ext uri="{BB962C8B-B14F-4D97-AF65-F5344CB8AC3E}">
        <p14:creationId xmlns:p14="http://schemas.microsoft.com/office/powerpoint/2010/main" val="210127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2501" y="513853"/>
            <a:ext cx="10515600" cy="558800"/>
          </a:xfrm>
        </p:spPr>
        <p:txBody>
          <a:bodyPr>
            <a:normAutofit/>
          </a:bodyPr>
          <a:lstStyle/>
          <a:p>
            <a:r>
              <a:rPr lang="en-IN" sz="2400" b="1" dirty="0">
                <a:solidFill>
                  <a:schemeClr val="accent2"/>
                </a:solidFill>
                <a:latin typeface="+mn-lt"/>
              </a:rPr>
              <a:t>Key Issues in Software Maintenance </a:t>
            </a:r>
            <a:r>
              <a:rPr lang="en-IN" sz="2400" b="1" dirty="0">
                <a:solidFill>
                  <a:srgbClr val="C00000"/>
                </a:solidFill>
                <a:latin typeface="+mn-lt"/>
              </a:rPr>
              <a:t>: Maintenance Cost Estimation</a:t>
            </a:r>
            <a:endParaRPr lang="en-US" sz="2800" b="1" dirty="0">
              <a:solidFill>
                <a:srgbClr val="C00000"/>
              </a:solidFill>
              <a:latin typeface="+mn-lt"/>
            </a:endParaRPr>
          </a:p>
        </p:txBody>
      </p:sp>
      <p:sp>
        <p:nvSpPr>
          <p:cNvPr id="30" name="Rectangle 5">
            <a:extLst>
              <a:ext uri="{FF2B5EF4-FFF2-40B4-BE49-F238E27FC236}">
                <a16:creationId xmlns:a16="http://schemas.microsoft.com/office/drawing/2014/main" id="{E52C5A8D-12EF-4B92-88CF-21C61DB8C62A}"/>
              </a:ext>
            </a:extLst>
          </p:cNvPr>
          <p:cNvSpPr txBox="1">
            <a:spLocks noChangeArrowheads="1"/>
          </p:cNvSpPr>
          <p:nvPr/>
        </p:nvSpPr>
        <p:spPr>
          <a:xfrm>
            <a:off x="75609" y="1096099"/>
            <a:ext cx="9714777" cy="5668117"/>
          </a:xfrm>
          <a:prstGeom prst="rect">
            <a:avLst/>
          </a:prstGeom>
          <a:noFill/>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400"/>
              </a:spcBef>
              <a:buNone/>
            </a:pPr>
            <a:r>
              <a:rPr lang="en-US" altLang="en-US" sz="2400" dirty="0">
                <a:ea typeface="ＭＳ Ｐゴシック" panose="020B0600070205080204" pitchFamily="34" charset="-128"/>
              </a:rPr>
              <a:t>These could be in terms of the following factors</a:t>
            </a:r>
          </a:p>
          <a:p>
            <a:pPr marL="288000" indent="-288000">
              <a:lnSpc>
                <a:spcPct val="110000"/>
              </a:lnSpc>
              <a:spcBef>
                <a:spcPts val="400"/>
              </a:spcBef>
              <a:spcAft>
                <a:spcPts val="400"/>
              </a:spcAft>
              <a:buFont typeface="Wingdings" panose="05000000000000000000" pitchFamily="2" charset="2"/>
              <a:buChar char="§"/>
            </a:pPr>
            <a:r>
              <a:rPr lang="en-GB" altLang="en-US" sz="2400" b="1" dirty="0">
                <a:solidFill>
                  <a:srgbClr val="C00000"/>
                </a:solidFill>
                <a:ea typeface="ＭＳ Ｐゴシック" panose="020B0600070205080204" pitchFamily="34" charset="-128"/>
              </a:rPr>
              <a:t>Application type</a:t>
            </a:r>
            <a:r>
              <a:rPr lang="en-GB" altLang="en-US" sz="2400" dirty="0">
                <a:ea typeface="ＭＳ Ｐゴシック" panose="020B0600070205080204" pitchFamily="34" charset="-128"/>
              </a:rPr>
              <a:t>, Real-time product or products that has a very rigid data format typically costs more to maintain</a:t>
            </a:r>
          </a:p>
          <a:p>
            <a:pPr marL="288000" indent="-288000">
              <a:lnSpc>
                <a:spcPct val="110000"/>
              </a:lnSpc>
              <a:spcBef>
                <a:spcPts val="400"/>
              </a:spcBef>
              <a:spcAft>
                <a:spcPts val="400"/>
              </a:spcAft>
              <a:buFont typeface="Wingdings" panose="05000000000000000000" pitchFamily="2" charset="2"/>
              <a:buChar char="§"/>
            </a:pPr>
            <a:r>
              <a:rPr lang="en-GB" altLang="en-US" sz="2400" b="1" dirty="0">
                <a:solidFill>
                  <a:srgbClr val="C00000"/>
                </a:solidFill>
                <a:ea typeface="ＭＳ Ｐゴシック" panose="020B0600070205080204" pitchFamily="34" charset="-128"/>
              </a:rPr>
              <a:t>System novelty</a:t>
            </a:r>
            <a:r>
              <a:rPr lang="en-GB" altLang="en-US" sz="2400" dirty="0">
                <a:ea typeface="ＭＳ Ｐゴシック" panose="020B0600070205080204" pitchFamily="34" charset="-128"/>
              </a:rPr>
              <a:t>, special design and implementation (unfortunate side affect of the developers artistic capabilities), will cause program understandability harder, which results into a higher maintenance cost</a:t>
            </a:r>
          </a:p>
          <a:p>
            <a:pPr marL="288000" indent="-288000">
              <a:lnSpc>
                <a:spcPct val="110000"/>
              </a:lnSpc>
              <a:spcBef>
                <a:spcPts val="400"/>
              </a:spcBef>
              <a:spcAft>
                <a:spcPts val="400"/>
              </a:spcAft>
              <a:buFont typeface="Wingdings" panose="05000000000000000000" pitchFamily="2" charset="2"/>
              <a:buChar char="§"/>
            </a:pPr>
            <a:r>
              <a:rPr lang="en-GB" altLang="en-US" sz="2400" b="1" dirty="0">
                <a:solidFill>
                  <a:srgbClr val="C00000"/>
                </a:solidFill>
                <a:ea typeface="ＭＳ Ｐゴシック" panose="020B0600070205080204" pitchFamily="34" charset="-128"/>
              </a:rPr>
              <a:t>Staff availability </a:t>
            </a:r>
            <a:r>
              <a:rPr lang="en-GB" altLang="en-US" sz="2400" dirty="0">
                <a:ea typeface="ＭＳ Ｐゴシック" panose="020B0600070205080204" pitchFamily="34" charset="-128"/>
              </a:rPr>
              <a:t>and their availability will have an impact on the cost</a:t>
            </a:r>
          </a:p>
          <a:p>
            <a:pPr marL="288000" indent="-288000">
              <a:lnSpc>
                <a:spcPct val="110000"/>
              </a:lnSpc>
              <a:spcBef>
                <a:spcPts val="400"/>
              </a:spcBef>
              <a:spcAft>
                <a:spcPts val="400"/>
              </a:spcAft>
              <a:buFont typeface="Wingdings" panose="05000000000000000000" pitchFamily="2" charset="2"/>
              <a:buChar char="§"/>
            </a:pPr>
            <a:r>
              <a:rPr lang="en-GB" altLang="en-US" sz="2400" b="1" dirty="0">
                <a:solidFill>
                  <a:srgbClr val="C00000"/>
                </a:solidFill>
                <a:ea typeface="ＭＳ Ｐゴシック" panose="020B0600070205080204" pitchFamily="34" charset="-128"/>
              </a:rPr>
              <a:t>System life span </a:t>
            </a:r>
            <a:r>
              <a:rPr lang="en-GB" altLang="en-US" sz="2400" dirty="0">
                <a:ea typeface="ＭＳ Ｐゴシック" panose="020B0600070205080204" pitchFamily="34" charset="-128"/>
              </a:rPr>
              <a:t>in terms of older products means more complexity which makes it more expensive. </a:t>
            </a:r>
          </a:p>
          <a:p>
            <a:pPr marL="288000" indent="-288000">
              <a:lnSpc>
                <a:spcPct val="110000"/>
              </a:lnSpc>
              <a:spcBef>
                <a:spcPts val="400"/>
              </a:spcBef>
              <a:spcAft>
                <a:spcPts val="400"/>
              </a:spcAft>
              <a:buFont typeface="Wingdings" panose="05000000000000000000" pitchFamily="2" charset="2"/>
              <a:buChar char="§"/>
            </a:pPr>
            <a:r>
              <a:rPr lang="en-US" sz="2400" b="1" dirty="0">
                <a:solidFill>
                  <a:srgbClr val="C00000"/>
                </a:solidFill>
                <a:ea typeface="ＭＳ Ｐゴシック" panose="020B0600070205080204" pitchFamily="34" charset="-128"/>
              </a:rPr>
              <a:t>Hardware characteristics</a:t>
            </a:r>
            <a:r>
              <a:rPr lang="en-US" sz="2400" dirty="0">
                <a:ea typeface="ＭＳ Ｐゴシック" panose="020B0600070205080204" pitchFamily="34" charset="-128"/>
              </a:rPr>
              <a:t>, unreliable hardware and different vendors make it more difficult to track the source of the problem</a:t>
            </a:r>
          </a:p>
          <a:p>
            <a:pPr marL="288000" indent="-288000">
              <a:lnSpc>
                <a:spcPct val="110000"/>
              </a:lnSpc>
              <a:spcBef>
                <a:spcPts val="400"/>
              </a:spcBef>
              <a:spcAft>
                <a:spcPts val="400"/>
              </a:spcAft>
              <a:buFont typeface="Wingdings" panose="05000000000000000000" pitchFamily="2" charset="2"/>
              <a:buChar char="§"/>
            </a:pPr>
            <a:r>
              <a:rPr lang="en-US" sz="2400" b="1" dirty="0">
                <a:solidFill>
                  <a:srgbClr val="C00000"/>
                </a:solidFill>
                <a:ea typeface="ＭＳ Ｐゴシック" panose="020B0600070205080204" pitchFamily="34" charset="-128"/>
              </a:rPr>
              <a:t>Quality of software artifacts </a:t>
            </a:r>
            <a:r>
              <a:rPr lang="en-US" sz="2400" dirty="0">
                <a:ea typeface="ＭＳ Ｐゴシック" panose="020B0600070205080204" pitchFamily="34" charset="-128"/>
              </a:rPr>
              <a:t>since poor quality means higher cost </a:t>
            </a:r>
          </a:p>
          <a:p>
            <a:pPr marL="288000" indent="-288000">
              <a:lnSpc>
                <a:spcPct val="110000"/>
              </a:lnSpc>
              <a:spcBef>
                <a:spcPts val="400"/>
              </a:spcBef>
              <a:spcAft>
                <a:spcPts val="400"/>
              </a:spcAft>
              <a:buFont typeface="Wingdings" panose="05000000000000000000" pitchFamily="2" charset="2"/>
              <a:buChar char="§"/>
            </a:pPr>
            <a:endParaRPr lang="en-US" altLang="en-US" sz="2400" dirty="0">
              <a:ea typeface="ＭＳ Ｐゴシック" panose="020B0600070205080204" pitchFamily="34" charset="-128"/>
            </a:endParaRPr>
          </a:p>
        </p:txBody>
      </p:sp>
    </p:spTree>
    <p:extLst>
      <p:ext uri="{BB962C8B-B14F-4D97-AF65-F5344CB8AC3E}">
        <p14:creationId xmlns:p14="http://schemas.microsoft.com/office/powerpoint/2010/main" val="3043185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2501" y="513853"/>
            <a:ext cx="10515600" cy="558800"/>
          </a:xfrm>
        </p:spPr>
        <p:txBody>
          <a:bodyPr>
            <a:normAutofit/>
          </a:bodyPr>
          <a:lstStyle/>
          <a:p>
            <a:r>
              <a:rPr lang="en-IN" sz="2400" b="1" dirty="0">
                <a:solidFill>
                  <a:schemeClr val="accent2"/>
                </a:solidFill>
                <a:latin typeface="+mn-lt"/>
              </a:rPr>
              <a:t>Key Issues in Software Maintenance </a:t>
            </a:r>
            <a:r>
              <a:rPr lang="en-IN" sz="2400" b="1" dirty="0">
                <a:solidFill>
                  <a:srgbClr val="C00000"/>
                </a:solidFill>
                <a:latin typeface="+mn-lt"/>
              </a:rPr>
              <a:t>: Maintenance Measurements</a:t>
            </a:r>
            <a:endParaRPr lang="en-US" sz="2800" b="1" dirty="0">
              <a:solidFill>
                <a:srgbClr val="C00000"/>
              </a:solidFill>
              <a:latin typeface="+mn-lt"/>
            </a:endParaRPr>
          </a:p>
        </p:txBody>
      </p:sp>
      <p:sp>
        <p:nvSpPr>
          <p:cNvPr id="30" name="Rectangle 5">
            <a:extLst>
              <a:ext uri="{FF2B5EF4-FFF2-40B4-BE49-F238E27FC236}">
                <a16:creationId xmlns:a16="http://schemas.microsoft.com/office/drawing/2014/main" id="{E52C5A8D-12EF-4B92-88CF-21C61DB8C62A}"/>
              </a:ext>
            </a:extLst>
          </p:cNvPr>
          <p:cNvSpPr txBox="1">
            <a:spLocks noChangeArrowheads="1"/>
          </p:cNvSpPr>
          <p:nvPr/>
        </p:nvSpPr>
        <p:spPr>
          <a:xfrm>
            <a:off x="147774" y="1072653"/>
            <a:ext cx="9714777" cy="5668117"/>
          </a:xfrm>
          <a:prstGeom prst="rect">
            <a:avLst/>
          </a:prstGeom>
          <a:noFill/>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400"/>
              </a:spcBef>
              <a:buNone/>
            </a:pPr>
            <a:r>
              <a:rPr lang="en-US" altLang="en-US" sz="2400" dirty="0">
                <a:ea typeface="ＭＳ Ｐゴシック" panose="020B0600070205080204" pitchFamily="34" charset="-128"/>
              </a:rPr>
              <a:t>Measurement can help to understand our project progress and ensure if our quality goals are reached to and are similar to our development process. These could be measures related to</a:t>
            </a:r>
          </a:p>
          <a:p>
            <a:pPr>
              <a:lnSpc>
                <a:spcPct val="120000"/>
              </a:lnSpc>
              <a:spcBef>
                <a:spcPts val="400"/>
              </a:spcBef>
              <a:buFont typeface="Wingdings" panose="05000000000000000000" pitchFamily="2" charset="2"/>
              <a:buChar char="§"/>
            </a:pPr>
            <a:r>
              <a:rPr lang="en-GB" altLang="en-US" sz="2400" b="1" dirty="0">
                <a:solidFill>
                  <a:srgbClr val="0070C0"/>
                </a:solidFill>
                <a:ea typeface="ＭＳ Ｐゴシック" panose="020B0600070205080204" pitchFamily="34" charset="-128"/>
              </a:rPr>
              <a:t>Schedule and effort</a:t>
            </a:r>
            <a:r>
              <a:rPr lang="en-GB" altLang="en-US" sz="2400" dirty="0">
                <a:ea typeface="ＭＳ Ｐゴシック" panose="020B0600070205080204" pitchFamily="34" charset="-128"/>
              </a:rPr>
              <a:t> </a:t>
            </a:r>
          </a:p>
          <a:p>
            <a:pPr>
              <a:lnSpc>
                <a:spcPct val="120000"/>
              </a:lnSpc>
              <a:spcBef>
                <a:spcPts val="400"/>
              </a:spcBef>
              <a:buFont typeface="Wingdings" panose="05000000000000000000" pitchFamily="2" charset="2"/>
              <a:buChar char="§"/>
            </a:pPr>
            <a:r>
              <a:rPr lang="en-GB" altLang="en-US" sz="2400" b="1" dirty="0">
                <a:solidFill>
                  <a:srgbClr val="0070C0"/>
                </a:solidFill>
                <a:ea typeface="ＭＳ Ｐゴシック" panose="020B0600070205080204" pitchFamily="34" charset="-128"/>
              </a:rPr>
              <a:t>Maintainability </a:t>
            </a:r>
            <a:r>
              <a:rPr lang="en-GB" altLang="en-US" sz="2400" dirty="0">
                <a:ea typeface="ＭＳ Ｐゴシック" panose="020B0600070205080204" pitchFamily="34" charset="-128"/>
              </a:rPr>
              <a:t>like the time needed to analyse the problem, time needed to make the change and time needed to verify the changes</a:t>
            </a:r>
          </a:p>
          <a:p>
            <a:pPr>
              <a:lnSpc>
                <a:spcPct val="120000"/>
              </a:lnSpc>
              <a:spcBef>
                <a:spcPts val="400"/>
              </a:spcBef>
              <a:buFont typeface="Wingdings" panose="05000000000000000000" pitchFamily="2" charset="2"/>
              <a:buChar char="§"/>
            </a:pPr>
            <a:r>
              <a:rPr lang="en-GB" altLang="en-US" sz="2400" b="1" dirty="0">
                <a:solidFill>
                  <a:srgbClr val="0070C0"/>
                </a:solidFill>
                <a:ea typeface="ＭＳ Ｐゴシック" panose="020B0600070205080204" pitchFamily="34" charset="-128"/>
              </a:rPr>
              <a:t>Quality</a:t>
            </a:r>
            <a:r>
              <a:rPr lang="en-GB" altLang="en-US" sz="2400" dirty="0">
                <a:ea typeface="ＭＳ Ｐゴシック" panose="020B0600070205080204" pitchFamily="34" charset="-128"/>
              </a:rPr>
              <a:t> which could be in terms of increase/decrease in program complexity, number of unresolved problems, percentage of changes that produce new faults</a:t>
            </a:r>
          </a:p>
          <a:p>
            <a:pPr>
              <a:lnSpc>
                <a:spcPct val="120000"/>
              </a:lnSpc>
              <a:spcBef>
                <a:spcPts val="400"/>
              </a:spcBef>
              <a:buFont typeface="Wingdings" panose="05000000000000000000" pitchFamily="2" charset="2"/>
              <a:buChar char="§"/>
            </a:pPr>
            <a:r>
              <a:rPr lang="en-GB" altLang="en-US" sz="2400" b="1" dirty="0">
                <a:solidFill>
                  <a:srgbClr val="0070C0"/>
                </a:solidFill>
                <a:ea typeface="ＭＳ Ｐゴシック" panose="020B0600070205080204" pitchFamily="34" charset="-128"/>
              </a:rPr>
              <a:t>Internal to the product </a:t>
            </a:r>
            <a:r>
              <a:rPr lang="en-GB" altLang="en-US" sz="2400" dirty="0">
                <a:ea typeface="ＭＳ Ｐゴシック" panose="020B0600070205080204" pitchFamily="34" charset="-128"/>
              </a:rPr>
              <a:t>in terms of control for complexity, number of inputs/outputs in the program, number of modules in the program</a:t>
            </a:r>
          </a:p>
          <a:p>
            <a:pPr marL="0" indent="0">
              <a:lnSpc>
                <a:spcPct val="120000"/>
              </a:lnSpc>
              <a:spcBef>
                <a:spcPts val="400"/>
              </a:spcBef>
              <a:buNone/>
            </a:pPr>
            <a:endParaRPr lang="en-US" altLang="en-US" sz="2400" dirty="0">
              <a:ea typeface="ＭＳ Ｐゴシック" panose="020B0600070205080204" pitchFamily="34" charset="-128"/>
            </a:endParaRPr>
          </a:p>
        </p:txBody>
      </p:sp>
    </p:spTree>
    <p:extLst>
      <p:ext uri="{BB962C8B-B14F-4D97-AF65-F5344CB8AC3E}">
        <p14:creationId xmlns:p14="http://schemas.microsoft.com/office/powerpoint/2010/main" val="295770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6DD8DCC0-549E-48DB-8CCA-E3FF8FBDEBF0}"/>
              </a:ext>
            </a:extLst>
          </p:cNvPr>
          <p:cNvGrpSpPr/>
          <p:nvPr/>
        </p:nvGrpSpPr>
        <p:grpSpPr>
          <a:xfrm>
            <a:off x="313844" y="349466"/>
            <a:ext cx="11518407" cy="6218388"/>
            <a:chOff x="313844" y="349466"/>
            <a:chExt cx="11518407" cy="6218388"/>
          </a:xfrm>
          <a:solidFill>
            <a:schemeClr val="accent2">
              <a:lumMod val="60000"/>
              <a:lumOff val="40000"/>
            </a:schemeClr>
          </a:solidFill>
        </p:grpSpPr>
        <p:sp>
          <p:nvSpPr>
            <p:cNvPr id="24" name="Rectangle 23">
              <a:extLst>
                <a:ext uri="{FF2B5EF4-FFF2-40B4-BE49-F238E27FC236}">
                  <a16:creationId xmlns:a16="http://schemas.microsoft.com/office/drawing/2014/main" id="{B895392A-2454-40A6-9F7C-BC20D3A463EB}"/>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DC7604FF-DE88-44B6-A0D9-723028500B8B}"/>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35F4DC18-13F2-43D2-9B15-157998AF1875}"/>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34375A76-1BF8-4628-B0FE-78E1BEB569B2}"/>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984292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561ED70-08E5-4039-A948-9AC3C42D8538}"/>
              </a:ext>
            </a:extLst>
          </p:cNvPr>
          <p:cNvSpPr/>
          <p:nvPr/>
        </p:nvSpPr>
        <p:spPr>
          <a:xfrm>
            <a:off x="176246" y="1536180"/>
            <a:ext cx="9388167" cy="646331"/>
          </a:xfrm>
          <a:prstGeom prst="rect">
            <a:avLst/>
          </a:prstGeom>
        </p:spPr>
        <p:txBody>
          <a:bodyPr wrap="square">
            <a:spAutoFit/>
          </a:bodyPr>
          <a:lstStyle/>
          <a:p>
            <a:r>
              <a:rPr lang="en-US" sz="3600" b="1" dirty="0">
                <a:solidFill>
                  <a:schemeClr val="accent2"/>
                </a:solidFill>
              </a:rPr>
              <a:t>Software Maintenance Introduction</a:t>
            </a:r>
          </a:p>
        </p:txBody>
      </p:sp>
      <p:pic>
        <p:nvPicPr>
          <p:cNvPr id="3" name="Picture 2">
            <a:extLst>
              <a:ext uri="{FF2B5EF4-FFF2-40B4-BE49-F238E27FC236}">
                <a16:creationId xmlns:a16="http://schemas.microsoft.com/office/drawing/2014/main" id="{ED47FB8A-8DD4-4AB8-AE9B-EA889BCFDC00}"/>
              </a:ext>
            </a:extLst>
          </p:cNvPr>
          <p:cNvPicPr>
            <a:picLocks noChangeAspect="1"/>
          </p:cNvPicPr>
          <p:nvPr/>
        </p:nvPicPr>
        <p:blipFill>
          <a:blip r:embed="rId2"/>
          <a:stretch>
            <a:fillRect/>
          </a:stretch>
        </p:blipFill>
        <p:spPr>
          <a:xfrm>
            <a:off x="1038634" y="2302445"/>
            <a:ext cx="4402045" cy="3019375"/>
          </a:xfrm>
          <a:prstGeom prst="rect">
            <a:avLst/>
          </a:prstGeom>
        </p:spPr>
      </p:pic>
    </p:spTree>
    <p:extLst>
      <p:ext uri="{BB962C8B-B14F-4D97-AF65-F5344CB8AC3E}">
        <p14:creationId xmlns:p14="http://schemas.microsoft.com/office/powerpoint/2010/main" val="3458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Introduction : </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9" name="TextBox 8">
            <a:extLst>
              <a:ext uri="{FF2B5EF4-FFF2-40B4-BE49-F238E27FC236}">
                <a16:creationId xmlns:a16="http://schemas.microsoft.com/office/drawing/2014/main" id="{D3B9CEBC-277C-49F6-A3F3-F7FC658968DB}"/>
              </a:ext>
            </a:extLst>
          </p:cNvPr>
          <p:cNvSpPr txBox="1"/>
          <p:nvPr/>
        </p:nvSpPr>
        <p:spPr>
          <a:xfrm>
            <a:off x="0" y="1003454"/>
            <a:ext cx="9983023" cy="6034472"/>
          </a:xfrm>
          <a:prstGeom prst="rect">
            <a:avLst/>
          </a:prstGeom>
          <a:noFill/>
        </p:spPr>
        <p:txBody>
          <a:bodyPr wrap="square">
            <a:spAutoFit/>
          </a:bodyPr>
          <a:lstStyle/>
          <a:p>
            <a:pPr marL="342900" indent="-342900">
              <a:lnSpc>
                <a:spcPct val="110000"/>
              </a:lnSpc>
              <a:spcBef>
                <a:spcPts val="400"/>
              </a:spcBef>
              <a:spcAft>
                <a:spcPts val="400"/>
              </a:spcAft>
              <a:buFont typeface="Wingdings" panose="05000000000000000000" pitchFamily="2" charset="2"/>
              <a:buChar char="§"/>
            </a:pPr>
            <a:r>
              <a:rPr lang="en-GB" altLang="en-US" sz="2400" dirty="0">
                <a:ea typeface="ＭＳ Ｐゴシック" panose="020B0600070205080204" pitchFamily="34" charset="-128"/>
              </a:rPr>
              <a:t>Software today are large, complex and they are built to last for a long time.</a:t>
            </a:r>
          </a:p>
          <a:p>
            <a:pPr marL="342900" indent="-342900">
              <a:lnSpc>
                <a:spcPct val="110000"/>
              </a:lnSpc>
              <a:spcBef>
                <a:spcPts val="400"/>
              </a:spcBef>
              <a:spcAft>
                <a:spcPts val="400"/>
              </a:spcAft>
              <a:buFont typeface="Wingdings" panose="05000000000000000000" pitchFamily="2" charset="2"/>
              <a:buChar char="§"/>
            </a:pPr>
            <a:r>
              <a:rPr lang="en-GB" altLang="en-US" sz="2400" dirty="0">
                <a:ea typeface="ＭＳ Ｐゴシック" panose="020B0600070205080204" pitchFamily="34" charset="-128"/>
              </a:rPr>
              <a:t>Typically, the software delivered to the public will go through a large number of modification &amp; enhancements as a result of:</a:t>
            </a:r>
          </a:p>
          <a:p>
            <a:pPr marL="800100" lvl="1" indent="-342900">
              <a:spcBef>
                <a:spcPts val="400"/>
              </a:spcBef>
              <a:buFont typeface="Wingdings" panose="05000000000000000000" pitchFamily="2" charset="2"/>
              <a:buChar char="§"/>
            </a:pPr>
            <a:r>
              <a:rPr lang="en-GB" altLang="en-US" sz="2400" dirty="0">
                <a:ea typeface="ＭＳ Ｐゴシック" panose="020B0600070205080204" pitchFamily="34" charset="-128"/>
              </a:rPr>
              <a:t>Fixing defects reported from the field</a:t>
            </a:r>
          </a:p>
          <a:p>
            <a:pPr marL="800100" lvl="1" indent="-342900">
              <a:spcBef>
                <a:spcPts val="400"/>
              </a:spcBef>
              <a:buFont typeface="Wingdings" panose="05000000000000000000" pitchFamily="2" charset="2"/>
              <a:buChar char="§"/>
            </a:pPr>
            <a:r>
              <a:rPr lang="en-GB" altLang="en-US" sz="2400" dirty="0">
                <a:ea typeface="ＭＳ Ｐゴシック" panose="020B0600070205080204" pitchFamily="34" charset="-128"/>
              </a:rPr>
              <a:t>Correcting requirement and design errors</a:t>
            </a:r>
          </a:p>
          <a:p>
            <a:pPr marL="800100" lvl="1" indent="-342900">
              <a:spcBef>
                <a:spcPts val="400"/>
              </a:spcBef>
              <a:buFont typeface="Wingdings" panose="05000000000000000000" pitchFamily="2" charset="2"/>
              <a:buChar char="§"/>
            </a:pPr>
            <a:r>
              <a:rPr lang="en-GB" altLang="en-US" sz="2400" dirty="0">
                <a:ea typeface="ＭＳ Ｐゴシック" panose="020B0600070205080204" pitchFamily="34" charset="-128"/>
              </a:rPr>
              <a:t>Implementing enhancements</a:t>
            </a:r>
          </a:p>
          <a:p>
            <a:pPr marL="800100" lvl="1" indent="-342900">
              <a:spcBef>
                <a:spcPts val="400"/>
              </a:spcBef>
              <a:buFont typeface="Wingdings" panose="05000000000000000000" pitchFamily="2" charset="2"/>
              <a:buChar char="§"/>
            </a:pPr>
            <a:r>
              <a:rPr lang="en-GB" altLang="en-US" sz="2400" dirty="0">
                <a:ea typeface="ＭＳ Ｐゴシック" panose="020B0600070205080204" pitchFamily="34" charset="-128"/>
              </a:rPr>
              <a:t>Improving performance</a:t>
            </a:r>
          </a:p>
          <a:p>
            <a:pPr marL="800100" lvl="1" indent="-342900">
              <a:spcBef>
                <a:spcPts val="400"/>
              </a:spcBef>
              <a:buFont typeface="Wingdings" panose="05000000000000000000" pitchFamily="2" charset="2"/>
              <a:buChar char="§"/>
            </a:pPr>
            <a:r>
              <a:rPr lang="en-GB" altLang="en-US" sz="2400" dirty="0">
                <a:ea typeface="ＭＳ Ｐゴシック" panose="020B0600070205080204" pitchFamily="34" charset="-128"/>
              </a:rPr>
              <a:t>Adapting the system in response to the environmental changes such as:</a:t>
            </a:r>
          </a:p>
          <a:p>
            <a:pPr marL="1257300" lvl="2" indent="-342900">
              <a:lnSpc>
                <a:spcPct val="110000"/>
              </a:lnSpc>
              <a:buFont typeface="Wingdings" panose="05000000000000000000" pitchFamily="2" charset="2"/>
              <a:buChar char="§"/>
            </a:pPr>
            <a:r>
              <a:rPr lang="en-GB" altLang="en-US" sz="2400" dirty="0">
                <a:ea typeface="ＭＳ Ｐゴシック" panose="020B0600070205080204" pitchFamily="34" charset="-128"/>
              </a:rPr>
              <a:t>Hardware changes</a:t>
            </a:r>
          </a:p>
          <a:p>
            <a:pPr marL="1257300" lvl="2" indent="-342900">
              <a:lnSpc>
                <a:spcPct val="110000"/>
              </a:lnSpc>
              <a:buFont typeface="Wingdings" panose="05000000000000000000" pitchFamily="2" charset="2"/>
              <a:buChar char="§"/>
            </a:pPr>
            <a:r>
              <a:rPr lang="en-GB" altLang="en-US" sz="2400" dirty="0">
                <a:ea typeface="ＭＳ Ｐゴシック" panose="020B0600070205080204" pitchFamily="34" charset="-128"/>
              </a:rPr>
              <a:t>Software changes within programs that it interface with</a:t>
            </a:r>
          </a:p>
          <a:p>
            <a:pPr marL="1257300" lvl="2" indent="-342900">
              <a:lnSpc>
                <a:spcPct val="110000"/>
              </a:lnSpc>
              <a:buFont typeface="Wingdings" panose="05000000000000000000" pitchFamily="2" charset="2"/>
              <a:buChar char="§"/>
            </a:pPr>
            <a:r>
              <a:rPr lang="en-GB" altLang="en-US" sz="2400" dirty="0">
                <a:ea typeface="ＭＳ Ｐゴシック" panose="020B0600070205080204" pitchFamily="34" charset="-128"/>
              </a:rPr>
              <a:t>Network/telecommunication changes</a:t>
            </a:r>
          </a:p>
          <a:p>
            <a:pPr marL="1257300" lvl="2" indent="-342900">
              <a:lnSpc>
                <a:spcPct val="110000"/>
              </a:lnSpc>
              <a:buFont typeface="Wingdings" panose="05000000000000000000" pitchFamily="2" charset="2"/>
              <a:buChar char="§"/>
            </a:pPr>
            <a:r>
              <a:rPr lang="en-GB" altLang="en-US" sz="2400" dirty="0">
                <a:ea typeface="ＭＳ Ｐゴシック" panose="020B0600070205080204" pitchFamily="34" charset="-128"/>
              </a:rPr>
              <a:t>Changes in standards (government, industry)</a:t>
            </a:r>
          </a:p>
          <a:p>
            <a:pPr marL="800100" lvl="1" indent="-342900">
              <a:spcBef>
                <a:spcPts val="400"/>
              </a:spcBef>
              <a:buFont typeface="Wingdings" panose="05000000000000000000" pitchFamily="2" charset="2"/>
              <a:buChar char="§"/>
            </a:pPr>
            <a:r>
              <a:rPr lang="en-GB" altLang="en-US" sz="2400" dirty="0">
                <a:ea typeface="ＭＳ Ｐゴシック" panose="020B0600070205080204" pitchFamily="34" charset="-128"/>
              </a:rPr>
              <a:t>Retiring outdated systems</a:t>
            </a:r>
          </a:p>
          <a:p>
            <a:pPr marL="800100" lvl="1" indent="-342900">
              <a:spcBef>
                <a:spcPts val="400"/>
              </a:spcBef>
              <a:buFont typeface="Wingdings" panose="05000000000000000000" pitchFamily="2" charset="2"/>
              <a:buChar char="§"/>
            </a:pPr>
            <a:r>
              <a:rPr lang="en-GB" altLang="en-US" sz="2400" dirty="0">
                <a:ea typeface="ＭＳ Ｐゴシック" panose="020B0600070205080204" pitchFamily="34" charset="-128"/>
              </a:rPr>
              <a:t>Interfacing with other software</a:t>
            </a:r>
          </a:p>
        </p:txBody>
      </p:sp>
    </p:spTree>
    <p:extLst>
      <p:ext uri="{BB962C8B-B14F-4D97-AF65-F5344CB8AC3E}">
        <p14:creationId xmlns:p14="http://schemas.microsoft.com/office/powerpoint/2010/main" val="1057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Introduction : </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pic>
        <p:nvPicPr>
          <p:cNvPr id="2" name="Picture 1">
            <a:extLst>
              <a:ext uri="{FF2B5EF4-FFF2-40B4-BE49-F238E27FC236}">
                <a16:creationId xmlns:a16="http://schemas.microsoft.com/office/drawing/2014/main" id="{66F44388-7827-4E2E-B80F-6B334AF416E5}"/>
              </a:ext>
            </a:extLst>
          </p:cNvPr>
          <p:cNvPicPr>
            <a:picLocks noChangeAspect="1"/>
          </p:cNvPicPr>
          <p:nvPr/>
        </p:nvPicPr>
        <p:blipFill>
          <a:blip r:embed="rId2"/>
          <a:stretch>
            <a:fillRect/>
          </a:stretch>
        </p:blipFill>
        <p:spPr>
          <a:xfrm>
            <a:off x="5228222" y="1690306"/>
            <a:ext cx="4185202" cy="5082776"/>
          </a:xfrm>
          <a:prstGeom prst="rect">
            <a:avLst/>
          </a:prstGeom>
        </p:spPr>
      </p:pic>
      <p:sp>
        <p:nvSpPr>
          <p:cNvPr id="8" name="Rectangle 7">
            <a:extLst>
              <a:ext uri="{FF2B5EF4-FFF2-40B4-BE49-F238E27FC236}">
                <a16:creationId xmlns:a16="http://schemas.microsoft.com/office/drawing/2014/main" id="{F9D5F9D1-6BC9-46C8-9C10-3032A71F14D1}"/>
              </a:ext>
            </a:extLst>
          </p:cNvPr>
          <p:cNvSpPr/>
          <p:nvPr/>
        </p:nvSpPr>
        <p:spPr>
          <a:xfrm>
            <a:off x="7180809" y="5543981"/>
            <a:ext cx="1943534" cy="66796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9">
            <a:extLst>
              <a:ext uri="{FF2B5EF4-FFF2-40B4-BE49-F238E27FC236}">
                <a16:creationId xmlns:a16="http://schemas.microsoft.com/office/drawing/2014/main" id="{EBBFFD83-F101-4EF9-8739-FACD78CA5527}"/>
              </a:ext>
            </a:extLst>
          </p:cNvPr>
          <p:cNvSpPr>
            <a:spLocks noChangeArrowheads="1"/>
          </p:cNvSpPr>
          <p:nvPr/>
        </p:nvSpPr>
        <p:spPr bwMode="auto">
          <a:xfrm>
            <a:off x="5228221" y="1158230"/>
            <a:ext cx="5245793"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i="0" u="none" strike="noStrike" kern="0" cap="none" spc="0" normalizeH="0" baseline="0" noProof="0" dirty="0">
                <a:ln>
                  <a:noFill/>
                </a:ln>
                <a:solidFill>
                  <a:srgbClr val="0070C0"/>
                </a:solidFill>
                <a:effectLst/>
                <a:uLnTx/>
                <a:uFillTx/>
                <a:latin typeface="+mn-lt"/>
                <a:ea typeface="ＭＳ Ｐゴシック" panose="020B0600070205080204" pitchFamily="34" charset="-128"/>
              </a:rPr>
              <a:t>Waterfall Model of Software Life Cycle</a:t>
            </a:r>
            <a:endParaRPr kumimoji="0" lang="en-US" altLang="en-US" i="1" u="none" strike="noStrike" kern="0" cap="none" spc="0" normalizeH="0" baseline="0" noProof="0" dirty="0">
              <a:ln>
                <a:noFill/>
              </a:ln>
              <a:solidFill>
                <a:srgbClr val="0070C0"/>
              </a:solidFill>
              <a:effectLst/>
              <a:uLnTx/>
              <a:uFillTx/>
              <a:latin typeface="+mn-lt"/>
              <a:ea typeface="ＭＳ Ｐゴシック" panose="020B0600070205080204" pitchFamily="34" charset="-128"/>
            </a:endParaRPr>
          </a:p>
        </p:txBody>
      </p:sp>
      <p:sp>
        <p:nvSpPr>
          <p:cNvPr id="9" name="TextBox 8">
            <a:extLst>
              <a:ext uri="{FF2B5EF4-FFF2-40B4-BE49-F238E27FC236}">
                <a16:creationId xmlns:a16="http://schemas.microsoft.com/office/drawing/2014/main" id="{D3B9CEBC-277C-49F6-A3F3-F7FC658968DB}"/>
              </a:ext>
            </a:extLst>
          </p:cNvPr>
          <p:cNvSpPr txBox="1"/>
          <p:nvPr/>
        </p:nvSpPr>
        <p:spPr>
          <a:xfrm>
            <a:off x="58124" y="1180764"/>
            <a:ext cx="5170097" cy="3865674"/>
          </a:xfrm>
          <a:prstGeom prst="rect">
            <a:avLst/>
          </a:prstGeom>
          <a:noFill/>
        </p:spPr>
        <p:txBody>
          <a:bodyPr wrap="square">
            <a:spAutoFit/>
          </a:bodyPr>
          <a:lstStyle/>
          <a:p>
            <a:pPr marL="342900" indent="-342900">
              <a:lnSpc>
                <a:spcPct val="110000"/>
              </a:lnSpc>
              <a:spcBef>
                <a:spcPts val="400"/>
              </a:spcBef>
              <a:spcAft>
                <a:spcPts val="400"/>
              </a:spcAft>
              <a:buFont typeface="Wingdings" panose="05000000000000000000" pitchFamily="2" charset="2"/>
              <a:buChar char="§"/>
            </a:pPr>
            <a:r>
              <a:rPr lang="en-US" altLang="en-US" sz="2400" dirty="0">
                <a:ea typeface="ＭＳ Ｐゴシック" panose="020B0600070205080204" pitchFamily="34" charset="-128"/>
              </a:rPr>
              <a:t>As discussed in Unit 1, a software system as part of a SDLC progresses through a series of phases as seen</a:t>
            </a:r>
          </a:p>
          <a:p>
            <a:pPr marL="342900" indent="-342900">
              <a:lnSpc>
                <a:spcPct val="110000"/>
              </a:lnSpc>
              <a:spcBef>
                <a:spcPts val="400"/>
              </a:spcBef>
              <a:spcAft>
                <a:spcPts val="400"/>
              </a:spcAft>
              <a:buFont typeface="Wingdings" panose="05000000000000000000" pitchFamily="2" charset="2"/>
              <a:buChar char="§"/>
            </a:pPr>
            <a:r>
              <a:rPr lang="en-US" altLang="en-US" sz="2400" dirty="0">
                <a:ea typeface="ＭＳ Ｐゴシック" panose="020B0600070205080204" pitchFamily="34" charset="-128"/>
              </a:rPr>
              <a:t>Maintenance is typically the largest portion of the total life cycle as products are used for a long period of time and this also includes retirement or discontinuance.</a:t>
            </a:r>
          </a:p>
          <a:p>
            <a:pPr marL="342900" indent="-342900">
              <a:buFont typeface="Wingdings" panose="05000000000000000000" pitchFamily="2" charset="2"/>
              <a:buChar char="§"/>
            </a:pPr>
            <a:endParaRPr lang="en-US" altLang="en-US" sz="2400" dirty="0">
              <a:ea typeface="ＭＳ Ｐゴシック" panose="020B0600070205080204" pitchFamily="34" charset="-128"/>
            </a:endParaRPr>
          </a:p>
        </p:txBody>
      </p:sp>
    </p:spTree>
    <p:extLst>
      <p:ext uri="{BB962C8B-B14F-4D97-AF65-F5344CB8AC3E}">
        <p14:creationId xmlns:p14="http://schemas.microsoft.com/office/powerpoint/2010/main" val="25468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Introduction : Formal Definition of Terminology</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9" name="TextBox 8">
            <a:extLst>
              <a:ext uri="{FF2B5EF4-FFF2-40B4-BE49-F238E27FC236}">
                <a16:creationId xmlns:a16="http://schemas.microsoft.com/office/drawing/2014/main" id="{D3B9CEBC-277C-49F6-A3F3-F7FC658968DB}"/>
              </a:ext>
            </a:extLst>
          </p:cNvPr>
          <p:cNvSpPr txBox="1"/>
          <p:nvPr/>
        </p:nvSpPr>
        <p:spPr>
          <a:xfrm>
            <a:off x="58123" y="1180764"/>
            <a:ext cx="9432717" cy="5430397"/>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0" noProof="0" dirty="0">
                <a:ln>
                  <a:noFill/>
                </a:ln>
                <a:solidFill>
                  <a:schemeClr val="tx1"/>
                </a:solidFill>
                <a:effectLst/>
                <a:uLnTx/>
                <a:uFillTx/>
                <a:latin typeface="Calibri" panose="020F0502020204030204" pitchFamily="34" charset="0"/>
                <a:ea typeface="ＭＳ Ｐゴシック" panose="020B0600070205080204" pitchFamily="34" charset="-128"/>
              </a:rPr>
              <a:t>‘Maintenance’ –</a:t>
            </a:r>
            <a:r>
              <a:rPr kumimoji="0" lang="en-US" altLang="en-US" sz="2400" i="0" u="none" strike="noStrike" kern="0" cap="none" spc="0" normalizeH="0" baseline="0" noProof="0" dirty="0">
                <a:ln>
                  <a:noFill/>
                </a:ln>
                <a:solidFill>
                  <a:schemeClr val="tx1"/>
                </a:solidFill>
                <a:effectLst/>
                <a:uLnTx/>
                <a:uFillTx/>
                <a:latin typeface="Calibri" panose="020F0502020204030204" pitchFamily="34" charset="0"/>
                <a:ea typeface="ＭＳ Ｐゴシック" panose="020B0600070205080204" pitchFamily="34" charset="-128"/>
              </a:rPr>
              <a:t> is the sustaining process of modifying a software system or component after delivery to correct faults, improve performance or other attributes, or adapt to a changed environment [IEEE Std. 610.12-1990]</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en-US" sz="1200" b="1" i="0" u="none" strike="noStrike" kern="0" cap="none" spc="0" normalizeH="0" baseline="0" noProof="0" dirty="0">
              <a:ln>
                <a:noFill/>
              </a:ln>
              <a:solidFill>
                <a:schemeClr val="tx1"/>
              </a:solidFill>
              <a:effectLst/>
              <a:uLnTx/>
              <a:uFillTx/>
              <a:latin typeface="Calibri" panose="020F0502020204030204" pitchFamily="34" charset="0"/>
              <a:ea typeface="ＭＳ Ｐゴシック" panose="020B0600070205080204" pitchFamily="34" charset="-128"/>
            </a:endParaRPr>
          </a:p>
          <a:p>
            <a:r>
              <a:rPr lang="en-US" altLang="en-US" sz="2400" b="1" dirty="0">
                <a:solidFill>
                  <a:srgbClr val="0070C0"/>
                </a:solidFill>
                <a:ea typeface="ＭＳ Ｐゴシック" panose="020B0600070205080204" pitchFamily="34" charset="-128"/>
              </a:rPr>
              <a:t>Other definitions of maintenance: </a:t>
            </a:r>
          </a:p>
          <a:p>
            <a:endParaRPr lang="en-US" altLang="en-US" sz="1600" b="1" dirty="0">
              <a:solidFill>
                <a:srgbClr val="0070C0"/>
              </a:solidFill>
              <a:ea typeface="ＭＳ Ｐゴシック" panose="020B0600070205080204" pitchFamily="34" charset="-128"/>
            </a:endParaRPr>
          </a:p>
          <a:p>
            <a:pPr>
              <a:lnSpc>
                <a:spcPct val="120000"/>
              </a:lnSpc>
            </a:pPr>
            <a:r>
              <a:rPr lang="en-US" altLang="en-US" sz="2400" dirty="0">
                <a:ea typeface="ＭＳ Ｐゴシック" panose="020B0600070205080204" pitchFamily="34" charset="-128"/>
              </a:rPr>
              <a:t>“the totality of activities required to provide cost-effective support to software” [</a:t>
            </a:r>
            <a:r>
              <a:rPr lang="en-US" altLang="en-US" sz="2400" dirty="0" err="1">
                <a:ea typeface="ＭＳ Ｐゴシック" panose="020B0600070205080204" pitchFamily="34" charset="-128"/>
              </a:rPr>
              <a:t>SWEBOK</a:t>
            </a:r>
            <a:r>
              <a:rPr lang="en-US" altLang="en-US" sz="2400" dirty="0">
                <a:ea typeface="ＭＳ Ｐゴシック" panose="020B0600070205080204" pitchFamily="34" charset="-128"/>
              </a:rPr>
              <a:t>]</a:t>
            </a:r>
          </a:p>
          <a:p>
            <a:endParaRPr lang="en-US" altLang="en-US" sz="2400" dirty="0">
              <a:ea typeface="ＭＳ Ｐゴシック" panose="020B0600070205080204" pitchFamily="34" charset="-128"/>
            </a:endParaRPr>
          </a:p>
          <a:p>
            <a:pPr>
              <a:lnSpc>
                <a:spcPct val="120000"/>
              </a:lnSpc>
            </a:pPr>
            <a:r>
              <a:rPr lang="en-GB" altLang="en-US" sz="2400" dirty="0">
                <a:ea typeface="ＭＳ Ｐゴシック" panose="020B0600070205080204" pitchFamily="34" charset="-128"/>
              </a:rPr>
              <a:t>Software maintenance is defined as the modification of a software product after delivery to correct faults, to improve performance or other attributes, or to adapt the product to a modified environment</a:t>
            </a:r>
            <a:br>
              <a:rPr lang="en-GB" altLang="en-US" sz="2400" dirty="0">
                <a:ea typeface="ＭＳ Ｐゴシック" panose="020B0600070205080204" pitchFamily="34" charset="-128"/>
              </a:rPr>
            </a:br>
            <a:r>
              <a:rPr lang="en-GB" altLang="en-US" sz="2400" dirty="0">
                <a:ea typeface="ＭＳ Ｐゴシック" panose="020B0600070205080204" pitchFamily="34" charset="-128"/>
              </a:rPr>
              <a:t>[IEEE 12119</a:t>
            </a:r>
            <a:endParaRPr lang="en-US" altLang="en-US" sz="2400" dirty="0">
              <a:ea typeface="ＭＳ Ｐゴシック" panose="020B0600070205080204" pitchFamily="34" charset="-128"/>
            </a:endParaRPr>
          </a:p>
        </p:txBody>
      </p:sp>
    </p:spTree>
    <p:extLst>
      <p:ext uri="{BB962C8B-B14F-4D97-AF65-F5344CB8AC3E}">
        <p14:creationId xmlns:p14="http://schemas.microsoft.com/office/powerpoint/2010/main" val="3923110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Why and </a:t>
            </a:r>
            <a:r>
              <a:rPr lang="en-IN" sz="2400" b="1">
                <a:solidFill>
                  <a:schemeClr val="accent2"/>
                </a:solidFill>
                <a:latin typeface="+mn-lt"/>
              </a:rPr>
              <a:t>who maintains </a:t>
            </a:r>
            <a:r>
              <a:rPr lang="en-IN" sz="2400" b="1" dirty="0">
                <a:solidFill>
                  <a:schemeClr val="accent2"/>
                </a:solidFill>
                <a:latin typeface="+mn-lt"/>
              </a:rPr>
              <a:t>Software</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9" name="TextBox 8">
            <a:extLst>
              <a:ext uri="{FF2B5EF4-FFF2-40B4-BE49-F238E27FC236}">
                <a16:creationId xmlns:a16="http://schemas.microsoft.com/office/drawing/2014/main" id="{D3B9CEBC-277C-49F6-A3F3-F7FC658968DB}"/>
              </a:ext>
            </a:extLst>
          </p:cNvPr>
          <p:cNvSpPr txBox="1"/>
          <p:nvPr/>
        </p:nvSpPr>
        <p:spPr>
          <a:xfrm>
            <a:off x="58123" y="1180764"/>
            <a:ext cx="9432717" cy="3783793"/>
          </a:xfrm>
          <a:prstGeom prst="rect">
            <a:avLst/>
          </a:prstGeom>
          <a:noFill/>
        </p:spPr>
        <p:txBody>
          <a:bodyPr wrap="square">
            <a:spAutoFit/>
          </a:bodyPr>
          <a:lstStyle/>
          <a:p>
            <a:pPr marL="342900" indent="-342900">
              <a:lnSpc>
                <a:spcPct val="110000"/>
              </a:lnSpc>
              <a:spcBef>
                <a:spcPts val="600"/>
              </a:spcBef>
              <a:spcAft>
                <a:spcPts val="600"/>
              </a:spcAft>
              <a:buFont typeface="Wingdings" panose="05000000000000000000" pitchFamily="2" charset="2"/>
              <a:buChar char="§"/>
            </a:pPr>
            <a:r>
              <a:rPr lang="en-US" sz="2400" dirty="0"/>
              <a:t>To ensure that  a  software product continues to satisfy its users needs.</a:t>
            </a:r>
          </a:p>
          <a:p>
            <a:pPr marL="342900" indent="-342900">
              <a:lnSpc>
                <a:spcPct val="110000"/>
              </a:lnSpc>
              <a:spcBef>
                <a:spcPts val="600"/>
              </a:spcBef>
              <a:spcAft>
                <a:spcPts val="600"/>
              </a:spcAft>
              <a:buFont typeface="Wingdings" panose="05000000000000000000" pitchFamily="2" charset="2"/>
              <a:buChar char="§"/>
            </a:pPr>
            <a:r>
              <a:rPr lang="en-US" altLang="en-US" sz="2400" dirty="0">
                <a:ea typeface="ＭＳ Ｐゴシック" panose="020B0600070205080204" pitchFamily="34" charset="-128"/>
              </a:rPr>
              <a:t>Commitment to customers to support software systems which they have invested into</a:t>
            </a:r>
          </a:p>
          <a:p>
            <a:pPr marL="342900" indent="-342900">
              <a:lnSpc>
                <a:spcPct val="110000"/>
              </a:lnSpc>
              <a:spcBef>
                <a:spcPts val="600"/>
              </a:spcBef>
              <a:spcAft>
                <a:spcPts val="600"/>
              </a:spcAft>
              <a:buFont typeface="Wingdings" panose="05000000000000000000" pitchFamily="2" charset="2"/>
              <a:buChar char="§"/>
            </a:pPr>
            <a:r>
              <a:rPr lang="en-US" altLang="en-US" sz="2400" b="1" dirty="0">
                <a:solidFill>
                  <a:srgbClr val="0070C0"/>
                </a:solidFill>
                <a:ea typeface="ＭＳ Ｐゴシック" panose="020B0600070205080204" pitchFamily="34" charset="-128"/>
              </a:rPr>
              <a:t>Maintainer</a:t>
            </a:r>
            <a:r>
              <a:rPr lang="en-US" altLang="en-US" sz="2400" dirty="0">
                <a:ea typeface="ＭＳ Ｐゴシック" panose="020B0600070205080204" pitchFamily="34" charset="-128"/>
              </a:rPr>
              <a:t> could be an organization or a person responsible for carrying out maintenance activities. E.g. Lot of product organizations outsource maintenance to other service organizations like TCS, Wipro, Infosys etc. Engineers who are assigned to maintain. </a:t>
            </a:r>
          </a:p>
          <a:p>
            <a:pPr marL="342900" indent="-342900">
              <a:lnSpc>
                <a:spcPct val="110000"/>
              </a:lnSpc>
              <a:spcBef>
                <a:spcPts val="600"/>
              </a:spcBef>
              <a:spcAft>
                <a:spcPts val="600"/>
              </a:spcAft>
              <a:buFont typeface="Wingdings" panose="05000000000000000000" pitchFamily="2" charset="2"/>
              <a:buChar char="§"/>
            </a:pPr>
            <a:endParaRPr lang="en-US" altLang="en-US" sz="2400" dirty="0">
              <a:ea typeface="ＭＳ Ｐゴシック" panose="020B0600070205080204" pitchFamily="34" charset="-128"/>
            </a:endParaRPr>
          </a:p>
        </p:txBody>
      </p:sp>
    </p:spTree>
    <p:extLst>
      <p:ext uri="{BB962C8B-B14F-4D97-AF65-F5344CB8AC3E}">
        <p14:creationId xmlns:p14="http://schemas.microsoft.com/office/powerpoint/2010/main" val="1718082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Maintenance Activities expected and Actions which can help towards it</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6" name="TextBox 5">
            <a:extLst>
              <a:ext uri="{FF2B5EF4-FFF2-40B4-BE49-F238E27FC236}">
                <a16:creationId xmlns:a16="http://schemas.microsoft.com/office/drawing/2014/main" id="{E2A3213A-E332-458D-B266-61ECA192B147}"/>
              </a:ext>
            </a:extLst>
          </p:cNvPr>
          <p:cNvSpPr txBox="1"/>
          <p:nvPr/>
        </p:nvSpPr>
        <p:spPr>
          <a:xfrm>
            <a:off x="198567" y="1087818"/>
            <a:ext cx="10026869" cy="5685263"/>
          </a:xfrm>
          <a:prstGeom prst="rect">
            <a:avLst/>
          </a:prstGeom>
          <a:noFill/>
        </p:spPr>
        <p:txBody>
          <a:bodyPr wrap="square" numCol="1">
            <a:noAutofit/>
          </a:bodyPr>
          <a:lstStyle/>
          <a:p>
            <a:pPr marL="0" lvl="1">
              <a:lnSpc>
                <a:spcPct val="110000"/>
              </a:lnSpc>
            </a:pPr>
            <a:r>
              <a:rPr lang="en-US" altLang="en-US" sz="2400" b="1" dirty="0">
                <a:solidFill>
                  <a:srgbClr val="C00000"/>
                </a:solidFill>
                <a:ea typeface="ＭＳ Ｐゴシック" panose="020B0600070205080204" pitchFamily="34" charset="-128"/>
              </a:rPr>
              <a:t>Activities  Expected</a:t>
            </a:r>
          </a:p>
          <a:p>
            <a:pPr marL="365760" lvl="1" indent="-274320">
              <a:lnSpc>
                <a:spcPct val="110000"/>
              </a:lnSpc>
              <a:buFont typeface="Wingdings" panose="05000000000000000000" pitchFamily="2" charset="2"/>
              <a:buChar char="§"/>
            </a:pPr>
            <a:r>
              <a:rPr lang="en-US" altLang="en-US" sz="2400" dirty="0">
                <a:ea typeface="ＭＳ Ｐゴシック" panose="020B0600070205080204" pitchFamily="34" charset="-128"/>
              </a:rPr>
              <a:t>Maintaining control over the software’s day to day functions</a:t>
            </a:r>
          </a:p>
          <a:p>
            <a:pPr marL="365760" lvl="1" indent="-274320">
              <a:lnSpc>
                <a:spcPct val="110000"/>
              </a:lnSpc>
              <a:buFont typeface="Wingdings" panose="05000000000000000000" pitchFamily="2" charset="2"/>
              <a:buChar char="§"/>
            </a:pPr>
            <a:r>
              <a:rPr lang="en-US" altLang="en-US" sz="2400" dirty="0">
                <a:ea typeface="ＭＳ Ｐゴシック" panose="020B0600070205080204" pitchFamily="34" charset="-128"/>
              </a:rPr>
              <a:t>Maintaining control over software modifications</a:t>
            </a:r>
          </a:p>
          <a:p>
            <a:pPr marL="365760" lvl="1" indent="-274320">
              <a:lnSpc>
                <a:spcPct val="110000"/>
              </a:lnSpc>
              <a:buFont typeface="Wingdings" panose="05000000000000000000" pitchFamily="2" charset="2"/>
              <a:buChar char="§"/>
            </a:pPr>
            <a:r>
              <a:rPr lang="en-US" altLang="en-US" sz="2400" dirty="0">
                <a:ea typeface="ＭＳ Ｐゴシック" panose="020B0600070205080204" pitchFamily="34" charset="-128"/>
              </a:rPr>
              <a:t>Perfecting existing functions</a:t>
            </a:r>
          </a:p>
          <a:p>
            <a:pPr marL="365760" lvl="1" indent="-274320">
              <a:lnSpc>
                <a:spcPct val="110000"/>
              </a:lnSpc>
              <a:buFont typeface="Wingdings" panose="05000000000000000000" pitchFamily="2" charset="2"/>
              <a:buChar char="§"/>
            </a:pPr>
            <a:r>
              <a:rPr lang="en-US" altLang="en-US" sz="2400" dirty="0">
                <a:ea typeface="ＭＳ Ｐゴシック" panose="020B0600070205080204" pitchFamily="34" charset="-128"/>
              </a:rPr>
              <a:t>Preventing software performance from degrading to unacceptable levels</a:t>
            </a:r>
          </a:p>
          <a:p>
            <a:pPr marL="0" lvl="1">
              <a:lnSpc>
                <a:spcPct val="110000"/>
              </a:lnSpc>
            </a:pPr>
            <a:r>
              <a:rPr lang="en-US" altLang="en-US" sz="2400" b="1" dirty="0">
                <a:solidFill>
                  <a:srgbClr val="C00000"/>
                </a:solidFill>
                <a:ea typeface="ＭＳ Ｐゴシック" panose="020B0600070205080204" pitchFamily="34" charset="-128"/>
              </a:rPr>
              <a:t>Actions which will support it</a:t>
            </a:r>
          </a:p>
          <a:p>
            <a:pPr marL="365760" lvl="1" indent="-274320">
              <a:lnSpc>
                <a:spcPct val="110000"/>
              </a:lnSpc>
              <a:buFont typeface="Wingdings" panose="05000000000000000000" pitchFamily="2" charset="2"/>
              <a:buChar char="§"/>
            </a:pPr>
            <a:r>
              <a:rPr lang="en-US" altLang="en-US" sz="2400" dirty="0">
                <a:ea typeface="ＭＳ Ｐゴシック" panose="020B0600070205080204" pitchFamily="34" charset="-128"/>
              </a:rPr>
              <a:t>Understanding the product, module which needs to be maintained by studying the architecture, design, code, test cases and documentation</a:t>
            </a:r>
          </a:p>
          <a:p>
            <a:pPr marL="365760" lvl="1" indent="-274320">
              <a:lnSpc>
                <a:spcPct val="110000"/>
              </a:lnSpc>
              <a:buFont typeface="Wingdings" panose="05000000000000000000" pitchFamily="2" charset="2"/>
              <a:buChar char="§"/>
            </a:pPr>
            <a:r>
              <a:rPr lang="en-US" altLang="en-US" sz="2400" dirty="0">
                <a:ea typeface="ＭＳ Ｐゴシック" panose="020B0600070205080204" pitchFamily="34" charset="-128"/>
              </a:rPr>
              <a:t>Discussion with architects and developers</a:t>
            </a:r>
          </a:p>
          <a:p>
            <a:pPr marL="365760" lvl="1" indent="-274320">
              <a:lnSpc>
                <a:spcPct val="110000"/>
              </a:lnSpc>
              <a:buFont typeface="Wingdings" panose="05000000000000000000" pitchFamily="2" charset="2"/>
              <a:buChar char="§"/>
            </a:pPr>
            <a:r>
              <a:rPr lang="en-US" altLang="en-US" sz="2400" dirty="0">
                <a:ea typeface="ＭＳ Ｐゴシック" panose="020B0600070205080204" pitchFamily="34" charset="-128"/>
              </a:rPr>
              <a:t>Enhance documentation, Create branches, instrumentation and debug code</a:t>
            </a:r>
          </a:p>
          <a:p>
            <a:pPr marL="365760" lvl="1" indent="-274320">
              <a:lnSpc>
                <a:spcPct val="110000"/>
              </a:lnSpc>
              <a:buFont typeface="Wingdings" panose="05000000000000000000" pitchFamily="2" charset="2"/>
              <a:buChar char="§"/>
            </a:pPr>
            <a:r>
              <a:rPr lang="en-US" sz="2400" dirty="0">
                <a:ea typeface="ＭＳ Ｐゴシック" panose="020B0600070205080204" pitchFamily="34" charset="-128"/>
              </a:rPr>
              <a:t>Look at present and the change request at hand, to identify how to satisfy the task at hand</a:t>
            </a:r>
          </a:p>
          <a:p>
            <a:pPr marL="365760" lvl="1" indent="-274320">
              <a:lnSpc>
                <a:spcPct val="110000"/>
              </a:lnSpc>
              <a:buFont typeface="Wingdings" panose="05000000000000000000" pitchFamily="2" charset="2"/>
              <a:buChar char="§"/>
            </a:pPr>
            <a:r>
              <a:rPr lang="en-US" sz="2400" dirty="0">
                <a:ea typeface="ＭＳ Ｐゴシック" panose="020B0600070205080204" pitchFamily="34" charset="-128"/>
              </a:rPr>
              <a:t>Look at future and analyze the consequences of its solution as to how it affects any other future maintenance activities</a:t>
            </a:r>
          </a:p>
          <a:p>
            <a:pPr marL="365760" lvl="1" indent="-274320">
              <a:lnSpc>
                <a:spcPct val="110000"/>
              </a:lnSpc>
              <a:buFont typeface="Wingdings" panose="05000000000000000000" pitchFamily="2" charset="2"/>
              <a:buChar char="§"/>
            </a:pPr>
            <a:endParaRPr lang="en-US" altLang="en-US" sz="2400" dirty="0">
              <a:ea typeface="ＭＳ Ｐゴシック" panose="020B0600070205080204" pitchFamily="34" charset="-128"/>
            </a:endParaRPr>
          </a:p>
        </p:txBody>
      </p:sp>
    </p:spTree>
    <p:extLst>
      <p:ext uri="{BB962C8B-B14F-4D97-AF65-F5344CB8AC3E}">
        <p14:creationId xmlns:p14="http://schemas.microsoft.com/office/powerpoint/2010/main" val="1484764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Maintenance Costs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9" name="TextBox 8">
            <a:extLst>
              <a:ext uri="{FF2B5EF4-FFF2-40B4-BE49-F238E27FC236}">
                <a16:creationId xmlns:a16="http://schemas.microsoft.com/office/drawing/2014/main" id="{D3B9CEBC-277C-49F6-A3F3-F7FC658968DB}"/>
              </a:ext>
            </a:extLst>
          </p:cNvPr>
          <p:cNvSpPr txBox="1"/>
          <p:nvPr/>
        </p:nvSpPr>
        <p:spPr>
          <a:xfrm>
            <a:off x="58123" y="1024399"/>
            <a:ext cx="9432717" cy="5759718"/>
          </a:xfrm>
          <a:prstGeom prst="rect">
            <a:avLst/>
          </a:prstGeom>
          <a:noFill/>
        </p:spPr>
        <p:txBody>
          <a:bodyPr wrap="square">
            <a:spAutoFit/>
          </a:bodyPr>
          <a:lstStyle/>
          <a:p>
            <a:pPr marL="342900" indent="-342900">
              <a:lnSpc>
                <a:spcPct val="110000"/>
              </a:lnSpc>
              <a:buFont typeface="Wingdings" panose="05000000000000000000" pitchFamily="2" charset="2"/>
              <a:buChar char="§"/>
            </a:pPr>
            <a:r>
              <a:rPr lang="en-GB" altLang="en-US" sz="2400" dirty="0">
                <a:ea typeface="ＭＳ Ｐゴシック" panose="020B0600070205080204" pitchFamily="34" charset="-128"/>
              </a:rPr>
              <a:t>Maintenance consumes a major share of software lifecycle financial resources</a:t>
            </a:r>
          </a:p>
          <a:p>
            <a:pPr marL="342900" indent="-342900">
              <a:lnSpc>
                <a:spcPct val="110000"/>
              </a:lnSpc>
              <a:buFont typeface="Wingdings" panose="05000000000000000000" pitchFamily="2" charset="2"/>
              <a:buChar char="§"/>
            </a:pPr>
            <a:r>
              <a:rPr lang="en-GB" altLang="en-US" sz="2400" dirty="0">
                <a:ea typeface="ＭＳ Ｐゴシック" panose="020B0600070205080204" pitchFamily="34" charset="-128"/>
              </a:rPr>
              <a:t>Typically ~70% of the total effort spent on the product would be on Maintenance and the rest 30% on Development. The total costs involved would also follow this.</a:t>
            </a:r>
          </a:p>
          <a:p>
            <a:pPr marL="342900" indent="-342900">
              <a:lnSpc>
                <a:spcPct val="110000"/>
              </a:lnSpc>
              <a:buFont typeface="Wingdings" panose="05000000000000000000" pitchFamily="2" charset="2"/>
              <a:buChar char="§"/>
            </a:pPr>
            <a:r>
              <a:rPr lang="en-GB" altLang="en-US" sz="2400" dirty="0">
                <a:ea typeface="ＭＳ Ｐゴシック" panose="020B0600070205080204" pitchFamily="34" charset="-128"/>
              </a:rPr>
              <a:t>Some of the technical and non-technical factors affecting software maintenance costs are:</a:t>
            </a:r>
          </a:p>
          <a:p>
            <a:pPr marL="800100" lvl="1" indent="-342900">
              <a:lnSpc>
                <a:spcPct val="110000"/>
              </a:lnSpc>
              <a:buFont typeface="Wingdings" panose="05000000000000000000" pitchFamily="2" charset="2"/>
              <a:buChar char="§"/>
            </a:pPr>
            <a:r>
              <a:rPr lang="en-GB" altLang="en-US" sz="2400" dirty="0">
                <a:ea typeface="ＭＳ Ｐゴシック" panose="020B0600070205080204" pitchFamily="34" charset="-128"/>
              </a:rPr>
              <a:t>Application type.</a:t>
            </a:r>
          </a:p>
          <a:p>
            <a:pPr marL="800100" lvl="1" indent="-342900">
              <a:lnSpc>
                <a:spcPct val="110000"/>
              </a:lnSpc>
              <a:buFont typeface="Wingdings" panose="05000000000000000000" pitchFamily="2" charset="2"/>
              <a:buChar char="§"/>
            </a:pPr>
            <a:r>
              <a:rPr lang="en-GB" altLang="en-US" sz="2400" dirty="0">
                <a:ea typeface="ＭＳ Ｐゴシック" panose="020B0600070205080204" pitchFamily="34" charset="-128"/>
              </a:rPr>
              <a:t>Software novelty.</a:t>
            </a:r>
          </a:p>
          <a:p>
            <a:pPr marL="800100" lvl="1" indent="-342900">
              <a:lnSpc>
                <a:spcPct val="110000"/>
              </a:lnSpc>
              <a:buFont typeface="Wingdings" panose="05000000000000000000" pitchFamily="2" charset="2"/>
              <a:buChar char="§"/>
            </a:pPr>
            <a:r>
              <a:rPr lang="en-GB" altLang="en-US" sz="2400" dirty="0">
                <a:ea typeface="ＭＳ Ｐゴシック" panose="020B0600070205080204" pitchFamily="34" charset="-128"/>
              </a:rPr>
              <a:t>Software maintenance staff availability.</a:t>
            </a:r>
          </a:p>
          <a:p>
            <a:pPr marL="800100" lvl="1" indent="-342900">
              <a:lnSpc>
                <a:spcPct val="110000"/>
              </a:lnSpc>
              <a:buFont typeface="Wingdings" panose="05000000000000000000" pitchFamily="2" charset="2"/>
              <a:buChar char="§"/>
            </a:pPr>
            <a:r>
              <a:rPr lang="en-GB" altLang="en-US" sz="2400" dirty="0">
                <a:ea typeface="ＭＳ Ｐゴシック" panose="020B0600070205080204" pitchFamily="34" charset="-128"/>
              </a:rPr>
              <a:t>Software lifespan.</a:t>
            </a:r>
          </a:p>
          <a:p>
            <a:pPr marL="800100" lvl="1" indent="-342900">
              <a:lnSpc>
                <a:spcPct val="110000"/>
              </a:lnSpc>
              <a:buFont typeface="Wingdings" panose="05000000000000000000" pitchFamily="2" charset="2"/>
              <a:buChar char="§"/>
            </a:pPr>
            <a:r>
              <a:rPr lang="en-GB" altLang="en-US" sz="2400" dirty="0">
                <a:ea typeface="ＭＳ Ｐゴシック" panose="020B0600070205080204" pitchFamily="34" charset="-128"/>
              </a:rPr>
              <a:t>Hardware characteristics.</a:t>
            </a:r>
          </a:p>
          <a:p>
            <a:pPr marL="800100" lvl="1" indent="-342900">
              <a:lnSpc>
                <a:spcPct val="110000"/>
              </a:lnSpc>
              <a:buFont typeface="Wingdings" panose="05000000000000000000" pitchFamily="2" charset="2"/>
              <a:buChar char="§"/>
            </a:pPr>
            <a:r>
              <a:rPr lang="en-GB" altLang="en-US" sz="2400" dirty="0">
                <a:ea typeface="ＭＳ Ｐゴシック" panose="020B0600070205080204" pitchFamily="34" charset="-128"/>
              </a:rPr>
              <a:t>Quality of the software design, construction, documentation, </a:t>
            </a:r>
            <a:br>
              <a:rPr lang="en-GB" altLang="en-US" sz="2400" dirty="0">
                <a:ea typeface="ＭＳ Ｐゴシック" panose="020B0600070205080204" pitchFamily="34" charset="-128"/>
              </a:rPr>
            </a:br>
            <a:r>
              <a:rPr lang="en-GB" altLang="en-US" sz="2400" dirty="0">
                <a:ea typeface="ＭＳ Ｐゴシック" panose="020B0600070205080204" pitchFamily="34" charset="-128"/>
              </a:rPr>
              <a:t>and testing</a:t>
            </a:r>
          </a:p>
        </p:txBody>
      </p:sp>
    </p:spTree>
    <p:extLst>
      <p:ext uri="{BB962C8B-B14F-4D97-AF65-F5344CB8AC3E}">
        <p14:creationId xmlns:p14="http://schemas.microsoft.com/office/powerpoint/2010/main" val="728927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Categories of Maintenance</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6" name="Rectangle 8">
            <a:extLst>
              <a:ext uri="{FF2B5EF4-FFF2-40B4-BE49-F238E27FC236}">
                <a16:creationId xmlns:a16="http://schemas.microsoft.com/office/drawing/2014/main" id="{CFDE83F7-A138-4AA9-8EED-EE08BD363AAA}"/>
              </a:ext>
            </a:extLst>
          </p:cNvPr>
          <p:cNvSpPr>
            <a:spLocks noChangeArrowheads="1"/>
          </p:cNvSpPr>
          <p:nvPr/>
        </p:nvSpPr>
        <p:spPr bwMode="auto">
          <a:xfrm>
            <a:off x="3371184" y="2884600"/>
            <a:ext cx="1447800" cy="685800"/>
          </a:xfrm>
          <a:prstGeom prst="rect">
            <a:avLst/>
          </a:prstGeom>
          <a:solidFill>
            <a:srgbClr val="19C81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nchorCtr="1"/>
          <a:lstStyle>
            <a:lvl1pPr eaLnBrk="0" hangingPunct="0">
              <a:defRPr sz="24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pPr algn="ctr">
              <a:buClr>
                <a:schemeClr val="bg2"/>
              </a:buClr>
              <a:buSzPct val="80000"/>
            </a:pPr>
            <a:r>
              <a:rPr lang="en-US" altLang="en-US" sz="1600" dirty="0">
                <a:solidFill>
                  <a:srgbClr val="FFFFFF"/>
                </a:solidFill>
                <a:latin typeface="Calibri" panose="020F0502020204030204" pitchFamily="34" charset="0"/>
              </a:rPr>
              <a:t>Correction</a:t>
            </a:r>
          </a:p>
        </p:txBody>
      </p:sp>
      <p:sp>
        <p:nvSpPr>
          <p:cNvPr id="7" name="Rectangle 9">
            <a:extLst>
              <a:ext uri="{FF2B5EF4-FFF2-40B4-BE49-F238E27FC236}">
                <a16:creationId xmlns:a16="http://schemas.microsoft.com/office/drawing/2014/main" id="{9F2512EE-F00C-48A1-856E-E7D9AC9BA1AC}"/>
              </a:ext>
            </a:extLst>
          </p:cNvPr>
          <p:cNvSpPr>
            <a:spLocks noChangeArrowheads="1"/>
          </p:cNvSpPr>
          <p:nvPr/>
        </p:nvSpPr>
        <p:spPr bwMode="auto">
          <a:xfrm>
            <a:off x="4818984" y="2884601"/>
            <a:ext cx="1447800" cy="635000"/>
          </a:xfrm>
          <a:prstGeom prst="rect">
            <a:avLst/>
          </a:prstGeom>
          <a:solidFill>
            <a:srgbClr val="0087E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sz="24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pPr algn="ctr">
              <a:buClr>
                <a:schemeClr val="bg2"/>
              </a:buClr>
              <a:buSzPct val="80000"/>
            </a:pPr>
            <a:r>
              <a:rPr lang="en-US" altLang="en-US" sz="1600" dirty="0">
                <a:solidFill>
                  <a:srgbClr val="FFFFFF"/>
                </a:solidFill>
                <a:latin typeface="Calibri" panose="020F0502020204030204" pitchFamily="34" charset="0"/>
              </a:rPr>
              <a:t>Enhancement</a:t>
            </a:r>
          </a:p>
        </p:txBody>
      </p:sp>
      <p:sp>
        <p:nvSpPr>
          <p:cNvPr id="8" name="Rectangle 10">
            <a:extLst>
              <a:ext uri="{FF2B5EF4-FFF2-40B4-BE49-F238E27FC236}">
                <a16:creationId xmlns:a16="http://schemas.microsoft.com/office/drawing/2014/main" id="{4D8FF493-45B6-4189-8BFD-A4F74CDF674F}"/>
              </a:ext>
            </a:extLst>
          </p:cNvPr>
          <p:cNvSpPr>
            <a:spLocks noChangeArrowheads="1"/>
          </p:cNvSpPr>
          <p:nvPr/>
        </p:nvSpPr>
        <p:spPr bwMode="auto">
          <a:xfrm>
            <a:off x="1923384" y="3519601"/>
            <a:ext cx="1447800" cy="635000"/>
          </a:xfrm>
          <a:prstGeom prst="rect">
            <a:avLst/>
          </a:prstGeom>
          <a:solidFill>
            <a:srgbClr val="FE010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nchorCtr="1"/>
          <a:lstStyle>
            <a:lvl1pPr eaLnBrk="0" hangingPunct="0">
              <a:defRPr sz="24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pPr algn="ctr">
              <a:buClr>
                <a:schemeClr val="bg2"/>
              </a:buClr>
              <a:buSzPct val="80000"/>
            </a:pPr>
            <a:r>
              <a:rPr lang="en-US" altLang="en-US" sz="1600" dirty="0">
                <a:solidFill>
                  <a:srgbClr val="FFFFFF"/>
                </a:solidFill>
                <a:latin typeface="Calibri" panose="020F0502020204030204" pitchFamily="34" charset="0"/>
              </a:rPr>
              <a:t>When done Proactively</a:t>
            </a:r>
          </a:p>
        </p:txBody>
      </p:sp>
      <p:sp>
        <p:nvSpPr>
          <p:cNvPr id="10" name="Rectangle 11">
            <a:extLst>
              <a:ext uri="{FF2B5EF4-FFF2-40B4-BE49-F238E27FC236}">
                <a16:creationId xmlns:a16="http://schemas.microsoft.com/office/drawing/2014/main" id="{111CA90C-99FD-412D-8438-9861379192DE}"/>
              </a:ext>
            </a:extLst>
          </p:cNvPr>
          <p:cNvSpPr>
            <a:spLocks noChangeArrowheads="1"/>
          </p:cNvSpPr>
          <p:nvPr/>
        </p:nvSpPr>
        <p:spPr bwMode="auto">
          <a:xfrm>
            <a:off x="3371184" y="3519601"/>
            <a:ext cx="1447800" cy="635000"/>
          </a:xfrm>
          <a:prstGeom prst="rect">
            <a:avLst/>
          </a:prstGeom>
          <a:solidFill>
            <a:schemeClr val="accent1">
              <a:lumMod val="20000"/>
              <a:lumOff val="8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nchorCtr="1"/>
          <a:lstStyle>
            <a:lvl1pPr eaLnBrk="0" hangingPunct="0">
              <a:defRPr sz="24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pPr algn="ctr">
              <a:buClr>
                <a:schemeClr val="bg2"/>
              </a:buClr>
              <a:buSzPct val="80000"/>
            </a:pPr>
            <a:r>
              <a:rPr lang="en-US" altLang="en-US" sz="1600" b="0" dirty="0">
                <a:solidFill>
                  <a:srgbClr val="000000"/>
                </a:solidFill>
                <a:latin typeface="Calibri" panose="020F0502020204030204" pitchFamily="34" charset="0"/>
              </a:rPr>
              <a:t>Preventive</a:t>
            </a:r>
          </a:p>
          <a:p>
            <a:pPr algn="ctr">
              <a:buClr>
                <a:schemeClr val="bg2"/>
              </a:buClr>
              <a:buSzPct val="80000"/>
            </a:pPr>
            <a:r>
              <a:rPr lang="en-US" altLang="en-US" sz="1600" b="0" dirty="0">
                <a:solidFill>
                  <a:srgbClr val="000000"/>
                </a:solidFill>
                <a:latin typeface="Calibri" panose="020F0502020204030204" pitchFamily="34" charset="0"/>
              </a:rPr>
              <a:t>Maintenance</a:t>
            </a:r>
          </a:p>
        </p:txBody>
      </p:sp>
      <p:sp>
        <p:nvSpPr>
          <p:cNvPr id="11" name="Rectangle 12">
            <a:extLst>
              <a:ext uri="{FF2B5EF4-FFF2-40B4-BE49-F238E27FC236}">
                <a16:creationId xmlns:a16="http://schemas.microsoft.com/office/drawing/2014/main" id="{609952EC-33E6-4808-875F-21A8FFE075F8}"/>
              </a:ext>
            </a:extLst>
          </p:cNvPr>
          <p:cNvSpPr>
            <a:spLocks noChangeArrowheads="1"/>
          </p:cNvSpPr>
          <p:nvPr/>
        </p:nvSpPr>
        <p:spPr bwMode="auto">
          <a:xfrm>
            <a:off x="4818984" y="3519601"/>
            <a:ext cx="1447800" cy="635000"/>
          </a:xfrm>
          <a:prstGeom prst="rect">
            <a:avLst/>
          </a:prstGeom>
          <a:solidFill>
            <a:srgbClr val="93D1E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nchorCtr="1"/>
          <a:lstStyle>
            <a:lvl1pPr eaLnBrk="0" hangingPunct="0">
              <a:defRPr sz="24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pPr algn="ctr">
              <a:buClr>
                <a:schemeClr val="bg2"/>
              </a:buClr>
              <a:buSzPct val="80000"/>
            </a:pPr>
            <a:r>
              <a:rPr lang="en-US" altLang="en-US" sz="1600" b="0" dirty="0">
                <a:solidFill>
                  <a:srgbClr val="000000"/>
                </a:solidFill>
                <a:latin typeface="Calibri" panose="020F0502020204030204" pitchFamily="34" charset="0"/>
              </a:rPr>
              <a:t>Perfective</a:t>
            </a:r>
          </a:p>
          <a:p>
            <a:pPr algn="ctr">
              <a:buClr>
                <a:schemeClr val="bg2"/>
              </a:buClr>
              <a:buSzPct val="80000"/>
            </a:pPr>
            <a:r>
              <a:rPr lang="en-US" altLang="en-US" sz="1600" b="0" dirty="0">
                <a:solidFill>
                  <a:srgbClr val="000000"/>
                </a:solidFill>
                <a:latin typeface="Calibri" panose="020F0502020204030204" pitchFamily="34" charset="0"/>
              </a:rPr>
              <a:t>Maintenance</a:t>
            </a:r>
          </a:p>
        </p:txBody>
      </p:sp>
      <p:sp>
        <p:nvSpPr>
          <p:cNvPr id="12" name="Rectangle 13">
            <a:extLst>
              <a:ext uri="{FF2B5EF4-FFF2-40B4-BE49-F238E27FC236}">
                <a16:creationId xmlns:a16="http://schemas.microsoft.com/office/drawing/2014/main" id="{34723939-B00E-4E70-8383-2B8FC969A63F}"/>
              </a:ext>
            </a:extLst>
          </p:cNvPr>
          <p:cNvSpPr>
            <a:spLocks noChangeArrowheads="1"/>
          </p:cNvSpPr>
          <p:nvPr/>
        </p:nvSpPr>
        <p:spPr bwMode="auto">
          <a:xfrm>
            <a:off x="1923384" y="4154601"/>
            <a:ext cx="1447800" cy="635000"/>
          </a:xfrm>
          <a:prstGeom prst="rect">
            <a:avLst/>
          </a:prstGeom>
          <a:solidFill>
            <a:srgbClr val="E06F0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nchorCtr="1"/>
          <a:lstStyle>
            <a:lvl1pPr eaLnBrk="0" hangingPunct="0">
              <a:defRPr sz="24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pPr algn="ctr">
              <a:buClr>
                <a:schemeClr val="bg2"/>
              </a:buClr>
              <a:buSzPct val="80000"/>
            </a:pPr>
            <a:r>
              <a:rPr lang="en-US" altLang="en-US" sz="1600" dirty="0">
                <a:solidFill>
                  <a:srgbClr val="FFFFFF"/>
                </a:solidFill>
                <a:latin typeface="Calibri" panose="020F0502020204030204" pitchFamily="34" charset="0"/>
              </a:rPr>
              <a:t>When done Reactively</a:t>
            </a:r>
          </a:p>
        </p:txBody>
      </p:sp>
      <p:sp>
        <p:nvSpPr>
          <p:cNvPr id="13" name="Rectangle 14">
            <a:extLst>
              <a:ext uri="{FF2B5EF4-FFF2-40B4-BE49-F238E27FC236}">
                <a16:creationId xmlns:a16="http://schemas.microsoft.com/office/drawing/2014/main" id="{23F07742-329A-4B06-8F20-4A17894E26F5}"/>
              </a:ext>
            </a:extLst>
          </p:cNvPr>
          <p:cNvSpPr>
            <a:spLocks noChangeArrowheads="1"/>
          </p:cNvSpPr>
          <p:nvPr/>
        </p:nvSpPr>
        <p:spPr bwMode="auto">
          <a:xfrm>
            <a:off x="3371184" y="4154601"/>
            <a:ext cx="1447800" cy="635000"/>
          </a:xfrm>
          <a:prstGeom prst="rect">
            <a:avLst/>
          </a:prstGeom>
          <a:solidFill>
            <a:schemeClr val="accent1">
              <a:lumMod val="20000"/>
              <a:lumOff val="8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nchorCtr="1"/>
          <a:lstStyle>
            <a:lvl1pPr eaLnBrk="0" hangingPunct="0">
              <a:defRPr sz="24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pPr algn="ctr">
              <a:buClr>
                <a:schemeClr val="bg2"/>
              </a:buClr>
              <a:buSzPct val="80000"/>
            </a:pPr>
            <a:r>
              <a:rPr lang="en-US" altLang="en-US" sz="1600" b="0" dirty="0">
                <a:solidFill>
                  <a:srgbClr val="000000"/>
                </a:solidFill>
                <a:latin typeface="Calibri" panose="020F0502020204030204" pitchFamily="34" charset="0"/>
              </a:rPr>
              <a:t>Corrective</a:t>
            </a:r>
          </a:p>
          <a:p>
            <a:pPr algn="ctr">
              <a:buClr>
                <a:schemeClr val="bg2"/>
              </a:buClr>
              <a:buSzPct val="80000"/>
            </a:pPr>
            <a:r>
              <a:rPr lang="en-US" altLang="en-US" sz="1600" b="0" dirty="0">
                <a:solidFill>
                  <a:srgbClr val="000000"/>
                </a:solidFill>
                <a:latin typeface="Calibri" panose="020F0502020204030204" pitchFamily="34" charset="0"/>
              </a:rPr>
              <a:t>Maintenance</a:t>
            </a:r>
          </a:p>
        </p:txBody>
      </p:sp>
      <p:sp>
        <p:nvSpPr>
          <p:cNvPr id="14" name="Rectangle 15">
            <a:extLst>
              <a:ext uri="{FF2B5EF4-FFF2-40B4-BE49-F238E27FC236}">
                <a16:creationId xmlns:a16="http://schemas.microsoft.com/office/drawing/2014/main" id="{3B450C74-7B72-4367-A38B-7992A1F95F12}"/>
              </a:ext>
            </a:extLst>
          </p:cNvPr>
          <p:cNvSpPr>
            <a:spLocks noChangeArrowheads="1"/>
          </p:cNvSpPr>
          <p:nvPr/>
        </p:nvSpPr>
        <p:spPr bwMode="auto">
          <a:xfrm>
            <a:off x="4818984" y="4154601"/>
            <a:ext cx="1447800" cy="635000"/>
          </a:xfrm>
          <a:prstGeom prst="rect">
            <a:avLst/>
          </a:prstGeom>
          <a:solidFill>
            <a:srgbClr val="93D1E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nchorCtr="1"/>
          <a:lstStyle>
            <a:lvl1pPr eaLnBrk="0" hangingPunct="0">
              <a:defRPr sz="24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pPr algn="ctr">
              <a:buClr>
                <a:schemeClr val="bg2"/>
              </a:buClr>
              <a:buSzPct val="80000"/>
            </a:pPr>
            <a:r>
              <a:rPr lang="en-US" altLang="en-US" sz="1600" b="0" dirty="0">
                <a:solidFill>
                  <a:srgbClr val="000000"/>
                </a:solidFill>
                <a:latin typeface="Calibri" panose="020F0502020204030204" pitchFamily="34" charset="0"/>
              </a:rPr>
              <a:t>Adaptive</a:t>
            </a:r>
          </a:p>
          <a:p>
            <a:pPr algn="ctr">
              <a:buClr>
                <a:schemeClr val="bg2"/>
              </a:buClr>
              <a:buSzPct val="80000"/>
            </a:pPr>
            <a:r>
              <a:rPr lang="en-US" altLang="en-US" sz="1600" b="0" dirty="0" err="1">
                <a:solidFill>
                  <a:srgbClr val="000000"/>
                </a:solidFill>
                <a:latin typeface="Calibri" panose="020F0502020204030204" pitchFamily="34" charset="0"/>
              </a:rPr>
              <a:t>Maintainance</a:t>
            </a:r>
            <a:endParaRPr lang="en-US" altLang="en-US" sz="1600" b="0" dirty="0">
              <a:solidFill>
                <a:srgbClr val="000000"/>
              </a:solidFill>
              <a:latin typeface="Calibri" panose="020F0502020204030204" pitchFamily="34" charset="0"/>
            </a:endParaRPr>
          </a:p>
        </p:txBody>
      </p:sp>
      <p:sp>
        <p:nvSpPr>
          <p:cNvPr id="15" name="Line 16">
            <a:extLst>
              <a:ext uri="{FF2B5EF4-FFF2-40B4-BE49-F238E27FC236}">
                <a16:creationId xmlns:a16="http://schemas.microsoft.com/office/drawing/2014/main" id="{10BE21B3-56B0-41F1-AF0E-A8AB28B774B8}"/>
              </a:ext>
            </a:extLst>
          </p:cNvPr>
          <p:cNvSpPr>
            <a:spLocks noChangeShapeType="1"/>
          </p:cNvSpPr>
          <p:nvPr/>
        </p:nvSpPr>
        <p:spPr bwMode="auto">
          <a:xfrm>
            <a:off x="3371184" y="2884601"/>
            <a:ext cx="0" cy="1905000"/>
          </a:xfrm>
          <a:prstGeom prst="line">
            <a:avLst/>
          </a:prstGeom>
          <a:noFill/>
          <a:ln w="12700" algn="ctr">
            <a:solidFill>
              <a:schemeClr val="bg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 name="Line 17">
            <a:extLst>
              <a:ext uri="{FF2B5EF4-FFF2-40B4-BE49-F238E27FC236}">
                <a16:creationId xmlns:a16="http://schemas.microsoft.com/office/drawing/2014/main" id="{4AA16B4F-4431-496C-BC8E-EC4D1B4082F1}"/>
              </a:ext>
            </a:extLst>
          </p:cNvPr>
          <p:cNvSpPr>
            <a:spLocks noChangeShapeType="1"/>
          </p:cNvSpPr>
          <p:nvPr/>
        </p:nvSpPr>
        <p:spPr bwMode="auto">
          <a:xfrm>
            <a:off x="4818984" y="2884601"/>
            <a:ext cx="0" cy="1905000"/>
          </a:xfrm>
          <a:prstGeom prst="line">
            <a:avLst/>
          </a:prstGeom>
          <a:noFill/>
          <a:ln w="12700" algn="ctr">
            <a:solidFill>
              <a:schemeClr val="bg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 name="Line 19">
            <a:extLst>
              <a:ext uri="{FF2B5EF4-FFF2-40B4-BE49-F238E27FC236}">
                <a16:creationId xmlns:a16="http://schemas.microsoft.com/office/drawing/2014/main" id="{C9C1DD3F-0947-439C-ADF3-13BDAEB45CF4}"/>
              </a:ext>
            </a:extLst>
          </p:cNvPr>
          <p:cNvSpPr>
            <a:spLocks noChangeShapeType="1"/>
          </p:cNvSpPr>
          <p:nvPr/>
        </p:nvSpPr>
        <p:spPr bwMode="auto">
          <a:xfrm>
            <a:off x="1923384" y="4154601"/>
            <a:ext cx="4343400" cy="0"/>
          </a:xfrm>
          <a:prstGeom prst="line">
            <a:avLst/>
          </a:prstGeom>
          <a:noFill/>
          <a:ln w="12700" algn="ctr">
            <a:solidFill>
              <a:schemeClr val="bg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 name="Line 20">
            <a:extLst>
              <a:ext uri="{FF2B5EF4-FFF2-40B4-BE49-F238E27FC236}">
                <a16:creationId xmlns:a16="http://schemas.microsoft.com/office/drawing/2014/main" id="{BB6EABC3-0FDD-49BD-9581-C1A0CDA06434}"/>
              </a:ext>
            </a:extLst>
          </p:cNvPr>
          <p:cNvSpPr>
            <a:spLocks noChangeShapeType="1"/>
          </p:cNvSpPr>
          <p:nvPr/>
        </p:nvSpPr>
        <p:spPr bwMode="auto">
          <a:xfrm>
            <a:off x="1923384" y="2884601"/>
            <a:ext cx="0" cy="1905000"/>
          </a:xfrm>
          <a:prstGeom prst="line">
            <a:avLst/>
          </a:prstGeom>
          <a:noFill/>
          <a:ln w="12700" algn="ctr">
            <a:solidFill>
              <a:schemeClr val="bg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 name="Line 21">
            <a:extLst>
              <a:ext uri="{FF2B5EF4-FFF2-40B4-BE49-F238E27FC236}">
                <a16:creationId xmlns:a16="http://schemas.microsoft.com/office/drawing/2014/main" id="{FC957B6C-3312-451E-9EDA-0F8BD3C852FB}"/>
              </a:ext>
            </a:extLst>
          </p:cNvPr>
          <p:cNvSpPr>
            <a:spLocks noChangeShapeType="1"/>
          </p:cNvSpPr>
          <p:nvPr/>
        </p:nvSpPr>
        <p:spPr bwMode="auto">
          <a:xfrm>
            <a:off x="6266784" y="2884601"/>
            <a:ext cx="0" cy="1905000"/>
          </a:xfrm>
          <a:prstGeom prst="line">
            <a:avLst/>
          </a:prstGeom>
          <a:noFill/>
          <a:ln w="12700" algn="ctr">
            <a:solidFill>
              <a:schemeClr val="bg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0" name="Line 22">
            <a:extLst>
              <a:ext uri="{FF2B5EF4-FFF2-40B4-BE49-F238E27FC236}">
                <a16:creationId xmlns:a16="http://schemas.microsoft.com/office/drawing/2014/main" id="{090B2EC3-AAF3-43B7-ACF4-206DCCDFB261}"/>
              </a:ext>
            </a:extLst>
          </p:cNvPr>
          <p:cNvSpPr>
            <a:spLocks noChangeShapeType="1"/>
          </p:cNvSpPr>
          <p:nvPr/>
        </p:nvSpPr>
        <p:spPr bwMode="auto">
          <a:xfrm>
            <a:off x="1923384" y="2884601"/>
            <a:ext cx="4343400" cy="0"/>
          </a:xfrm>
          <a:prstGeom prst="line">
            <a:avLst/>
          </a:prstGeom>
          <a:noFill/>
          <a:ln w="12700" algn="ctr">
            <a:solidFill>
              <a:schemeClr val="bg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 name="Line 23">
            <a:extLst>
              <a:ext uri="{FF2B5EF4-FFF2-40B4-BE49-F238E27FC236}">
                <a16:creationId xmlns:a16="http://schemas.microsoft.com/office/drawing/2014/main" id="{30A60625-0E7E-457B-AE95-56D75D0A72CA}"/>
              </a:ext>
            </a:extLst>
          </p:cNvPr>
          <p:cNvSpPr>
            <a:spLocks noChangeShapeType="1"/>
          </p:cNvSpPr>
          <p:nvPr/>
        </p:nvSpPr>
        <p:spPr bwMode="auto">
          <a:xfrm>
            <a:off x="1923384" y="4789601"/>
            <a:ext cx="4343400" cy="0"/>
          </a:xfrm>
          <a:prstGeom prst="line">
            <a:avLst/>
          </a:prstGeom>
          <a:noFill/>
          <a:ln w="12700" algn="ctr">
            <a:solidFill>
              <a:schemeClr val="bg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 name="AutoShape 29">
            <a:extLst>
              <a:ext uri="{FF2B5EF4-FFF2-40B4-BE49-F238E27FC236}">
                <a16:creationId xmlns:a16="http://schemas.microsoft.com/office/drawing/2014/main" id="{517613B0-854B-4E43-881B-89BFD476FEB8}"/>
              </a:ext>
            </a:extLst>
          </p:cNvPr>
          <p:cNvSpPr>
            <a:spLocks/>
          </p:cNvSpPr>
          <p:nvPr/>
        </p:nvSpPr>
        <p:spPr bwMode="auto">
          <a:xfrm>
            <a:off x="198567" y="1741601"/>
            <a:ext cx="3276600" cy="914400"/>
          </a:xfrm>
          <a:prstGeom prst="borderCallout1">
            <a:avLst>
              <a:gd name="adj1" fmla="val 12500"/>
              <a:gd name="adj2" fmla="val 102324"/>
              <a:gd name="adj3" fmla="val 206099"/>
              <a:gd name="adj4" fmla="val 103245"/>
            </a:avLst>
          </a:prstGeom>
          <a:solidFill>
            <a:srgbClr val="00CCFF">
              <a:alpha val="20000"/>
            </a:srgbClr>
          </a:solidFill>
          <a:ln w="28575" cap="rnd">
            <a:solidFill>
              <a:schemeClr val="tx1"/>
            </a:solidFill>
            <a:prstDash val="sysDot"/>
            <a:miter lim="800000"/>
            <a:headEnd/>
            <a:tailEnd type="triangle" w="lg" len="lg"/>
          </a:ln>
        </p:spPr>
        <p:txBody>
          <a:bodyPr/>
          <a:lstStyle>
            <a:lvl1pPr eaLnBrk="0" hangingPunct="0">
              <a:defRPr sz="24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400" b="0" dirty="0">
                <a:latin typeface="Calibri" panose="020F0502020204030204" pitchFamily="34" charset="0"/>
              </a:rPr>
              <a:t>Modification of a software product after delivery to detect and correct latent faults in the software product before they become effective faults</a:t>
            </a:r>
          </a:p>
        </p:txBody>
      </p:sp>
      <p:sp>
        <p:nvSpPr>
          <p:cNvPr id="23" name="AutoShape 31">
            <a:extLst>
              <a:ext uri="{FF2B5EF4-FFF2-40B4-BE49-F238E27FC236}">
                <a16:creationId xmlns:a16="http://schemas.microsoft.com/office/drawing/2014/main" id="{0FD87B39-C8E5-4578-9172-5D03BCD30D00}"/>
              </a:ext>
            </a:extLst>
          </p:cNvPr>
          <p:cNvSpPr>
            <a:spLocks/>
          </p:cNvSpPr>
          <p:nvPr/>
        </p:nvSpPr>
        <p:spPr bwMode="auto">
          <a:xfrm>
            <a:off x="856584" y="5094401"/>
            <a:ext cx="3124200" cy="838200"/>
          </a:xfrm>
          <a:prstGeom prst="borderCallout1">
            <a:avLst>
              <a:gd name="adj1" fmla="val 86366"/>
              <a:gd name="adj2" fmla="val 102440"/>
              <a:gd name="adj3" fmla="val -48826"/>
              <a:gd name="adj4" fmla="val 102440"/>
            </a:avLst>
          </a:prstGeom>
          <a:solidFill>
            <a:srgbClr val="00CCFF">
              <a:alpha val="20000"/>
            </a:srgbClr>
          </a:solidFill>
          <a:ln w="28575" cap="rnd">
            <a:solidFill>
              <a:schemeClr val="tx1"/>
            </a:solidFill>
            <a:prstDash val="sysDot"/>
            <a:miter lim="800000"/>
            <a:headEnd type="triangle" w="lg" len="lg"/>
            <a:tailEnd/>
          </a:ln>
        </p:spPr>
        <p:txBody>
          <a:bodyPr/>
          <a:lstStyle>
            <a:lvl1pPr eaLnBrk="0" hangingPunct="0">
              <a:defRPr sz="24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b="0" dirty="0">
                <a:latin typeface="Calibri" panose="020F0502020204030204" pitchFamily="34" charset="0"/>
              </a:rPr>
              <a:t>Reactive modification of a software product performed after delivery to correct discovered problems</a:t>
            </a:r>
          </a:p>
        </p:txBody>
      </p:sp>
      <p:sp>
        <p:nvSpPr>
          <p:cNvPr id="24" name="AutoShape 36">
            <a:extLst>
              <a:ext uri="{FF2B5EF4-FFF2-40B4-BE49-F238E27FC236}">
                <a16:creationId xmlns:a16="http://schemas.microsoft.com/office/drawing/2014/main" id="{FC7FCA4A-7F51-4A1E-8383-5778BC82D158}"/>
              </a:ext>
            </a:extLst>
          </p:cNvPr>
          <p:cNvSpPr>
            <a:spLocks/>
          </p:cNvSpPr>
          <p:nvPr/>
        </p:nvSpPr>
        <p:spPr bwMode="auto">
          <a:xfrm>
            <a:off x="5580984" y="5094401"/>
            <a:ext cx="2819400" cy="990600"/>
          </a:xfrm>
          <a:prstGeom prst="borderCallout1">
            <a:avLst>
              <a:gd name="adj1" fmla="val 88463"/>
              <a:gd name="adj2" fmla="val -2704"/>
              <a:gd name="adj3" fmla="val -36968"/>
              <a:gd name="adj4" fmla="val -2322"/>
            </a:avLst>
          </a:prstGeom>
          <a:solidFill>
            <a:srgbClr val="00CCFF">
              <a:alpha val="20000"/>
            </a:srgbClr>
          </a:solidFill>
          <a:ln w="28575" cap="rnd">
            <a:solidFill>
              <a:schemeClr val="tx1"/>
            </a:solidFill>
            <a:prstDash val="sysDot"/>
            <a:miter lim="800000"/>
            <a:headEnd type="triangle" w="lg" len="lg"/>
            <a:tailEnd/>
          </a:ln>
        </p:spPr>
        <p:txBody>
          <a:bodyPr/>
          <a:lstStyle>
            <a:lvl1pPr eaLnBrk="0" hangingPunct="0">
              <a:defRPr sz="24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b="0">
                <a:latin typeface="Calibri" panose="020F0502020204030204" pitchFamily="34" charset="0"/>
              </a:rPr>
              <a:t>Modification of a software product performed after delivery to keep a software product usable in a changed or changing environment</a:t>
            </a:r>
          </a:p>
        </p:txBody>
      </p:sp>
      <p:sp>
        <p:nvSpPr>
          <p:cNvPr id="25" name="AutoShape 37">
            <a:extLst>
              <a:ext uri="{FF2B5EF4-FFF2-40B4-BE49-F238E27FC236}">
                <a16:creationId xmlns:a16="http://schemas.microsoft.com/office/drawing/2014/main" id="{B6005AC0-F666-4594-B15B-EDFA4CB8BF34}"/>
              </a:ext>
            </a:extLst>
          </p:cNvPr>
          <p:cNvSpPr>
            <a:spLocks/>
          </p:cNvSpPr>
          <p:nvPr/>
        </p:nvSpPr>
        <p:spPr bwMode="auto">
          <a:xfrm>
            <a:off x="5993956" y="1851063"/>
            <a:ext cx="2667000" cy="762000"/>
          </a:xfrm>
          <a:prstGeom prst="borderCallout1">
            <a:avLst>
              <a:gd name="adj1" fmla="val 15000"/>
              <a:gd name="adj2" fmla="val -2856"/>
              <a:gd name="adj3" fmla="val 234375"/>
              <a:gd name="adj4" fmla="val -4583"/>
            </a:avLst>
          </a:prstGeom>
          <a:solidFill>
            <a:srgbClr val="00CCFF">
              <a:alpha val="20000"/>
            </a:srgbClr>
          </a:solidFill>
          <a:ln w="28575" cap="rnd">
            <a:solidFill>
              <a:schemeClr val="tx1"/>
            </a:solidFill>
            <a:prstDash val="sysDot"/>
            <a:miter lim="800000"/>
            <a:headEnd/>
            <a:tailEnd type="triangle" w="lg" len="lg"/>
          </a:ln>
        </p:spPr>
        <p:txBody>
          <a:bodyPr/>
          <a:lstStyle>
            <a:lvl1pPr eaLnBrk="0" hangingPunct="0">
              <a:defRPr sz="24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400" b="0">
                <a:latin typeface="Calibri" panose="020F0502020204030204" pitchFamily="34" charset="0"/>
              </a:rPr>
              <a:t>Modification of a software product after delivery to improve performance or maintainability</a:t>
            </a:r>
          </a:p>
        </p:txBody>
      </p:sp>
      <p:sp>
        <p:nvSpPr>
          <p:cNvPr id="26" name="Speech Bubble: Rectangle 25">
            <a:extLst>
              <a:ext uri="{FF2B5EF4-FFF2-40B4-BE49-F238E27FC236}">
                <a16:creationId xmlns:a16="http://schemas.microsoft.com/office/drawing/2014/main" id="{8367D37F-170D-4BE4-B6F9-4F3CD372971C}"/>
              </a:ext>
            </a:extLst>
          </p:cNvPr>
          <p:cNvSpPr/>
          <p:nvPr/>
        </p:nvSpPr>
        <p:spPr>
          <a:xfrm>
            <a:off x="3557789" y="2427400"/>
            <a:ext cx="1214425" cy="273384"/>
          </a:xfrm>
          <a:prstGeom prst="wedgeRectCallout">
            <a:avLst>
              <a:gd name="adj1" fmla="val -21895"/>
              <a:gd name="adj2" fmla="val 1220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FF00"/>
                </a:solidFill>
              </a:rPr>
              <a:t>Can be for</a:t>
            </a:r>
          </a:p>
        </p:txBody>
      </p:sp>
      <p:sp>
        <p:nvSpPr>
          <p:cNvPr id="27" name="Rectangle 10">
            <a:extLst>
              <a:ext uri="{FF2B5EF4-FFF2-40B4-BE49-F238E27FC236}">
                <a16:creationId xmlns:a16="http://schemas.microsoft.com/office/drawing/2014/main" id="{DE41E196-228F-4892-A8EC-C97FE9F0E3BC}"/>
              </a:ext>
            </a:extLst>
          </p:cNvPr>
          <p:cNvSpPr>
            <a:spLocks noChangeArrowheads="1"/>
          </p:cNvSpPr>
          <p:nvPr/>
        </p:nvSpPr>
        <p:spPr bwMode="auto">
          <a:xfrm>
            <a:off x="1934141" y="2897302"/>
            <a:ext cx="1424492" cy="635000"/>
          </a:xfrm>
          <a:prstGeom prst="rect">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nchorCtr="1"/>
          <a:lstStyle>
            <a:lvl1pPr eaLnBrk="0" hangingPunct="0">
              <a:defRPr sz="24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pPr algn="ctr">
              <a:buClr>
                <a:schemeClr val="bg2"/>
              </a:buClr>
              <a:buSzPct val="80000"/>
            </a:pPr>
            <a:r>
              <a:rPr lang="en-US" altLang="en-US" sz="1600" dirty="0">
                <a:solidFill>
                  <a:srgbClr val="FFFFFF"/>
                </a:solidFill>
                <a:latin typeface="Calibri" panose="020F0502020204030204" pitchFamily="34" charset="0"/>
              </a:rPr>
              <a:t>Modification of Software</a:t>
            </a:r>
          </a:p>
        </p:txBody>
      </p:sp>
      <p:sp>
        <p:nvSpPr>
          <p:cNvPr id="28" name="TextBox 27">
            <a:extLst>
              <a:ext uri="{FF2B5EF4-FFF2-40B4-BE49-F238E27FC236}">
                <a16:creationId xmlns:a16="http://schemas.microsoft.com/office/drawing/2014/main" id="{9F01CB5D-96F4-428A-9C5F-5E590541BCD1}"/>
              </a:ext>
            </a:extLst>
          </p:cNvPr>
          <p:cNvSpPr txBox="1"/>
          <p:nvPr/>
        </p:nvSpPr>
        <p:spPr>
          <a:xfrm>
            <a:off x="603650" y="1328335"/>
            <a:ext cx="2162772" cy="400110"/>
          </a:xfrm>
          <a:prstGeom prst="rect">
            <a:avLst/>
          </a:prstGeom>
          <a:noFill/>
        </p:spPr>
        <p:txBody>
          <a:bodyPr wrap="none" rtlCol="0">
            <a:spAutoFit/>
          </a:bodyPr>
          <a:lstStyle/>
          <a:p>
            <a:r>
              <a:rPr lang="en-US" sz="2000" b="1" dirty="0"/>
              <a:t>Maintenance is </a:t>
            </a:r>
          </a:p>
        </p:txBody>
      </p:sp>
      <p:sp>
        <p:nvSpPr>
          <p:cNvPr id="29" name="Speech Bubble: Rectangle 28">
            <a:extLst>
              <a:ext uri="{FF2B5EF4-FFF2-40B4-BE49-F238E27FC236}">
                <a16:creationId xmlns:a16="http://schemas.microsoft.com/office/drawing/2014/main" id="{2890DEE5-B62E-4E5F-9ED4-E90218608BBB}"/>
              </a:ext>
            </a:extLst>
          </p:cNvPr>
          <p:cNvSpPr/>
          <p:nvPr/>
        </p:nvSpPr>
        <p:spPr>
          <a:xfrm>
            <a:off x="4827052" y="2436760"/>
            <a:ext cx="1012714" cy="273384"/>
          </a:xfrm>
          <a:prstGeom prst="wedgeRectCallout">
            <a:avLst>
              <a:gd name="adj1" fmla="val -21895"/>
              <a:gd name="adj2" fmla="val 1209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00"/>
                </a:solidFill>
              </a:rPr>
              <a:t>or for</a:t>
            </a:r>
          </a:p>
        </p:txBody>
      </p:sp>
    </p:spTree>
    <p:extLst>
      <p:ext uri="{BB962C8B-B14F-4D97-AF65-F5344CB8AC3E}">
        <p14:creationId xmlns:p14="http://schemas.microsoft.com/office/powerpoint/2010/main" val="38300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6"/>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29"/>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P spid="12" grpId="0" animBg="1"/>
      <p:bldP spid="13" grpId="0" animBg="1"/>
      <p:bldP spid="14" grpId="0" animBg="1"/>
      <p:bldP spid="22" grpId="0" animBg="1"/>
      <p:bldP spid="23" grpId="0" animBg="1"/>
      <p:bldP spid="24" grpId="0" animBg="1"/>
      <p:bldP spid="25" grpId="0" animBg="1"/>
      <p:bldP spid="26" grpId="0" animBg="1"/>
      <p:bldP spid="26" grpId="1" animBg="1"/>
      <p:bldP spid="29" grpId="0" animBg="1"/>
      <p:bldP spid="29"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4447</TotalTime>
  <Words>1026</Words>
  <Application>Microsoft Office PowerPoint</Application>
  <PresentationFormat>Widescreen</PresentationFormat>
  <Paragraphs>105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PowerPoint Presentation</vt:lpstr>
      <vt:lpstr>PowerPoint Presentation</vt:lpstr>
      <vt:lpstr>Introduction : </vt:lpstr>
      <vt:lpstr>Introduction : </vt:lpstr>
      <vt:lpstr>Introduction : Formal Definition of Terminology</vt:lpstr>
      <vt:lpstr>Why and who maintains Software</vt:lpstr>
      <vt:lpstr>Maintenance Activities expected and Actions which can help towards it</vt:lpstr>
      <vt:lpstr>Maintenance Costs</vt:lpstr>
      <vt:lpstr>Categories of Maintenance</vt:lpstr>
      <vt:lpstr>Key Issues in Software Maintenance : Technical Issues</vt:lpstr>
      <vt:lpstr>Key Issues in Software Maintenance : Management Issues</vt:lpstr>
      <vt:lpstr>Key Issues in Software Maintenance : Maintenance Cost Estimation</vt:lpstr>
      <vt:lpstr>Key Issues in Software Maintenance : Maintenance Measurements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CCBD-HLP</cp:lastModifiedBy>
  <cp:revision>343</cp:revision>
  <dcterms:created xsi:type="dcterms:W3CDTF">2019-05-30T23:14:36Z</dcterms:created>
  <dcterms:modified xsi:type="dcterms:W3CDTF">2020-10-15T08:50:47Z</dcterms:modified>
</cp:coreProperties>
</file>