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91" r:id="rId4"/>
    <p:sldId id="293" r:id="rId5"/>
    <p:sldId id="404" r:id="rId6"/>
    <p:sldId id="405" r:id="rId7"/>
    <p:sldId id="406" r:id="rId8"/>
    <p:sldId id="407" r:id="rId9"/>
    <p:sldId id="408" r:id="rId10"/>
    <p:sldId id="342" r:id="rId11"/>
    <p:sldId id="393" r:id="rId12"/>
    <p:sldId id="410" r:id="rId13"/>
    <p:sldId id="41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267"/>
    <a:srgbClr val="10B9A7"/>
    <a:srgbClr val="FDBA53"/>
    <a:srgbClr val="F4B350"/>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8" d="100"/>
          <a:sy n="68" d="100"/>
        </p:scale>
        <p:origin x="750" y="72"/>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36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5516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36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37110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366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19193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36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38177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MAINTENANCE</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Maintenance</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4" y="0"/>
            <a:ext cx="6254443" cy="589072"/>
          </a:xfrm>
          <a:prstGeom prst="rect">
            <a:avLst/>
          </a:prstGeom>
        </p:spPr>
        <p:txBody>
          <a:bodyPr wrap="square">
            <a:spAutoFit/>
          </a:bodyPr>
          <a:lstStyle/>
          <a:p>
            <a:pPr>
              <a:lnSpc>
                <a:spcPct val="150000"/>
              </a:lnSpc>
            </a:pPr>
            <a:r>
              <a:rPr lang="en-IN" sz="2400" b="1" cap="all" dirty="0">
                <a:solidFill>
                  <a:srgbClr val="0070C0"/>
                </a:solidFill>
                <a:latin typeface="+mn-lt"/>
              </a:rPr>
              <a:t>SOFTWARE Maintenance Process Activities</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60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4" r:id="rId4"/>
    <p:sldLayoutId id="2147483661" r:id="rId5"/>
    <p:sldLayoutId id="214748365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MAINTENANCE</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0"/>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defRPr/>
            </a:pPr>
            <a:fld id="{20A78F43-6632-4765-A782-D909A8360E70}" type="slidenum">
              <a:rPr lang="en-US" altLang="en-US" sz="1000" b="0" kern="0">
                <a:solidFill>
                  <a:srgbClr val="898989"/>
                </a:solidFill>
              </a:rPr>
              <a:pPr>
                <a:defRPr/>
              </a:pPr>
              <a:t>10</a:t>
            </a:fld>
            <a:endParaRPr lang="en-US" altLang="en-US" sz="1000" b="0" kern="0">
              <a:solidFill>
                <a:srgbClr val="898989"/>
              </a:solidFill>
            </a:endParaRPr>
          </a:p>
        </p:txBody>
      </p:sp>
      <p:sp>
        <p:nvSpPr>
          <p:cNvPr id="62467" name="Rectangle 2"/>
          <p:cNvSpPr>
            <a:spLocks noGrp="1" noChangeArrowheads="1"/>
          </p:cNvSpPr>
          <p:nvPr>
            <p:ph type="title" idx="4294967295"/>
          </p:nvPr>
        </p:nvSpPr>
        <p:spPr>
          <a:xfrm>
            <a:off x="70338" y="438638"/>
            <a:ext cx="7772400" cy="685800"/>
          </a:xfrm>
        </p:spPr>
        <p:txBody>
          <a:bodyPr>
            <a:normAutofit/>
          </a:bodyPr>
          <a:lstStyle/>
          <a:p>
            <a:r>
              <a:rPr lang="en-US" altLang="en-US" sz="2400" b="1" dirty="0">
                <a:ea typeface="ＭＳ Ｐゴシック" panose="020B0600070205080204" pitchFamily="34" charset="-128"/>
              </a:rPr>
              <a:t>Tips for Maintenance</a:t>
            </a:r>
          </a:p>
        </p:txBody>
      </p:sp>
      <p:sp>
        <p:nvSpPr>
          <p:cNvPr id="62469" name="Rectangle 4"/>
          <p:cNvSpPr>
            <a:spLocks noGrp="1" noChangeArrowheads="1"/>
          </p:cNvSpPr>
          <p:nvPr>
            <p:ph type="body" idx="4294967295"/>
          </p:nvPr>
        </p:nvSpPr>
        <p:spPr>
          <a:xfrm>
            <a:off x="70338" y="1124438"/>
            <a:ext cx="9847385" cy="5702300"/>
          </a:xfrm>
          <a:noFill/>
        </p:spPr>
        <p:txBody>
          <a:bodyPr numCol="2" spcCol="72000">
            <a:noAutofit/>
          </a:bodyPr>
          <a:lstStyle/>
          <a:p>
            <a:pPr>
              <a:lnSpc>
                <a:spcPct val="100000"/>
              </a:lnSpc>
              <a:spcBef>
                <a:spcPts val="300"/>
              </a:spcBef>
              <a:spcAft>
                <a:spcPts val="300"/>
              </a:spcAft>
            </a:pPr>
            <a:r>
              <a:rPr lang="en-US" altLang="en-US" sz="2400" dirty="0">
                <a:ea typeface="ＭＳ Ｐゴシック" panose="020B0600070205080204" pitchFamily="34" charset="-128"/>
              </a:rPr>
              <a:t>Reproduce the problem.... Before you start fixing it</a:t>
            </a:r>
          </a:p>
          <a:p>
            <a:pPr>
              <a:lnSpc>
                <a:spcPct val="100000"/>
              </a:lnSpc>
              <a:spcBef>
                <a:spcPts val="300"/>
              </a:spcBef>
              <a:spcAft>
                <a:spcPts val="300"/>
              </a:spcAft>
            </a:pPr>
            <a:r>
              <a:rPr lang="en-US" altLang="en-US" sz="2400" dirty="0">
                <a:ea typeface="ＭＳ Ｐゴシック" panose="020B0600070205080204" pitchFamily="34" charset="-128"/>
              </a:rPr>
              <a:t>Understand the stack traces</a:t>
            </a:r>
          </a:p>
          <a:p>
            <a:pPr>
              <a:lnSpc>
                <a:spcPct val="100000"/>
              </a:lnSpc>
              <a:spcBef>
                <a:spcPts val="300"/>
              </a:spcBef>
              <a:spcAft>
                <a:spcPts val="300"/>
              </a:spcAft>
            </a:pPr>
            <a:r>
              <a:rPr lang="en-US" altLang="en-US" sz="2400" dirty="0">
                <a:ea typeface="ＭＳ Ｐゴシック" panose="020B0600070205080204" pitchFamily="34" charset="-128"/>
              </a:rPr>
              <a:t>Check your environment variables</a:t>
            </a:r>
          </a:p>
          <a:p>
            <a:pPr>
              <a:lnSpc>
                <a:spcPct val="100000"/>
              </a:lnSpc>
              <a:spcBef>
                <a:spcPts val="300"/>
              </a:spcBef>
              <a:spcAft>
                <a:spcPts val="300"/>
              </a:spcAft>
            </a:pPr>
            <a:r>
              <a:rPr lang="en-US" altLang="en-US" sz="2400" dirty="0">
                <a:ea typeface="ＭＳ Ｐゴシック" panose="020B0600070205080204" pitchFamily="34" charset="-128"/>
              </a:rPr>
              <a:t>Write a test case that reproduces the problem .. Even better ..Convert the problem into an automated test. ...</a:t>
            </a:r>
          </a:p>
          <a:p>
            <a:pPr>
              <a:lnSpc>
                <a:spcPct val="100000"/>
              </a:lnSpc>
              <a:spcBef>
                <a:spcPts val="300"/>
              </a:spcBef>
              <a:spcAft>
                <a:spcPts val="300"/>
              </a:spcAft>
            </a:pPr>
            <a:r>
              <a:rPr lang="en-US" altLang="en-US" sz="2400" dirty="0">
                <a:ea typeface="ＭＳ Ｐゴシック" panose="020B0600070205080204" pitchFamily="34" charset="-128"/>
              </a:rPr>
              <a:t>Know your error codes</a:t>
            </a:r>
          </a:p>
          <a:p>
            <a:pPr>
              <a:lnSpc>
                <a:spcPct val="100000"/>
              </a:lnSpc>
              <a:spcBef>
                <a:spcPts val="300"/>
              </a:spcBef>
              <a:spcAft>
                <a:spcPts val="300"/>
              </a:spcAft>
            </a:pPr>
            <a:r>
              <a:rPr lang="en-US" altLang="en-US" sz="2400" dirty="0">
                <a:ea typeface="ＭＳ Ｐゴシック" panose="020B0600070205080204" pitchFamily="34" charset="-128"/>
              </a:rPr>
              <a:t>Don't assume things work the way they're meant to. ...</a:t>
            </a:r>
          </a:p>
          <a:p>
            <a:pPr>
              <a:lnSpc>
                <a:spcPct val="100000"/>
              </a:lnSpc>
              <a:spcBef>
                <a:spcPts val="300"/>
              </a:spcBef>
              <a:spcAft>
                <a:spcPts val="300"/>
              </a:spcAft>
            </a:pPr>
            <a:r>
              <a:rPr lang="en-US" altLang="en-US" sz="2400" dirty="0">
                <a:ea typeface="ＭＳ Ｐゴシック" panose="020B0600070205080204" pitchFamily="34" charset="-128"/>
              </a:rPr>
              <a:t>Be clear in your mind about correct behavior. ...</a:t>
            </a:r>
          </a:p>
          <a:p>
            <a:pPr>
              <a:lnSpc>
                <a:spcPct val="100000"/>
              </a:lnSpc>
              <a:spcBef>
                <a:spcPts val="300"/>
              </a:spcBef>
              <a:spcAft>
                <a:spcPts val="300"/>
              </a:spcAft>
            </a:pPr>
            <a:r>
              <a:rPr lang="en-US" altLang="en-US" sz="2400" dirty="0">
                <a:ea typeface="ＭＳ Ｐゴシック" panose="020B0600070205080204" pitchFamily="34" charset="-128"/>
              </a:rPr>
              <a:t>Pair program whenever possible .. Two pairs of eyes helps</a:t>
            </a:r>
          </a:p>
          <a:p>
            <a:pPr>
              <a:lnSpc>
                <a:spcPct val="100000"/>
              </a:lnSpc>
              <a:spcBef>
                <a:spcPts val="300"/>
              </a:spcBef>
              <a:spcAft>
                <a:spcPts val="300"/>
              </a:spcAft>
            </a:pPr>
            <a:r>
              <a:rPr lang="en-US" altLang="en-US" sz="2400" dirty="0">
                <a:ea typeface="ＭＳ Ｐゴシック" panose="020B0600070205080204" pitchFamily="34" charset="-128"/>
              </a:rPr>
              <a:t>Guess and check</a:t>
            </a:r>
          </a:p>
          <a:p>
            <a:pPr>
              <a:lnSpc>
                <a:spcPct val="100000"/>
              </a:lnSpc>
              <a:spcBef>
                <a:spcPts val="300"/>
              </a:spcBef>
              <a:spcAft>
                <a:spcPts val="300"/>
              </a:spcAft>
            </a:pPr>
            <a:r>
              <a:rPr lang="en-US" altLang="en-US" sz="2400" dirty="0">
                <a:ea typeface="ＭＳ Ｐゴシック" panose="020B0600070205080204" pitchFamily="34" charset="-128"/>
              </a:rPr>
              <a:t>Get your code to help you. ...</a:t>
            </a:r>
          </a:p>
          <a:p>
            <a:pPr lvl="1">
              <a:lnSpc>
                <a:spcPct val="100000"/>
              </a:lnSpc>
              <a:spcBef>
                <a:spcPts val="300"/>
              </a:spcBef>
              <a:spcAft>
                <a:spcPts val="300"/>
              </a:spcAft>
            </a:pPr>
            <a:r>
              <a:rPr lang="en-US" altLang="en-US" dirty="0">
                <a:ea typeface="ＭＳ Ｐゴシック" panose="020B0600070205080204" pitchFamily="34" charset="-128"/>
              </a:rPr>
              <a:t>Print</a:t>
            </a:r>
          </a:p>
          <a:p>
            <a:pPr lvl="1">
              <a:lnSpc>
                <a:spcPct val="100000"/>
              </a:lnSpc>
              <a:spcBef>
                <a:spcPts val="300"/>
              </a:spcBef>
              <a:spcAft>
                <a:spcPts val="300"/>
              </a:spcAft>
            </a:pPr>
            <a:r>
              <a:rPr lang="en-US" altLang="en-US" dirty="0">
                <a:ea typeface="ＭＳ Ｐゴシック" panose="020B0600070205080204" pitchFamily="34" charset="-128"/>
              </a:rPr>
              <a:t>Use logs</a:t>
            </a:r>
          </a:p>
          <a:p>
            <a:pPr lvl="1">
              <a:lnSpc>
                <a:spcPct val="100000"/>
              </a:lnSpc>
              <a:spcBef>
                <a:spcPts val="300"/>
              </a:spcBef>
              <a:spcAft>
                <a:spcPts val="300"/>
              </a:spcAft>
            </a:pPr>
            <a:r>
              <a:rPr lang="en-US" altLang="en-US" dirty="0">
                <a:ea typeface="ＭＳ Ｐゴシック" panose="020B0600070205080204" pitchFamily="34" charset="-128"/>
              </a:rPr>
              <a:t>Comment out code and check</a:t>
            </a:r>
          </a:p>
          <a:p>
            <a:pPr>
              <a:lnSpc>
                <a:spcPct val="100000"/>
              </a:lnSpc>
              <a:spcBef>
                <a:spcPts val="300"/>
              </a:spcBef>
              <a:spcAft>
                <a:spcPts val="300"/>
              </a:spcAft>
            </a:pPr>
            <a:r>
              <a:rPr lang="en-US" altLang="en-US" sz="2400" dirty="0">
                <a:ea typeface="ＭＳ Ｐゴシック" panose="020B0600070205080204" pitchFamily="34" charset="-128"/>
              </a:rPr>
              <a:t>Learn your debugger's capabilities</a:t>
            </a:r>
          </a:p>
          <a:p>
            <a:pPr>
              <a:lnSpc>
                <a:spcPct val="100000"/>
              </a:lnSpc>
              <a:spcBef>
                <a:spcPts val="300"/>
              </a:spcBef>
              <a:spcAft>
                <a:spcPts val="300"/>
              </a:spcAft>
            </a:pPr>
            <a:r>
              <a:rPr lang="en-US" altLang="en-US" sz="2400" dirty="0">
                <a:ea typeface="ＭＳ Ｐゴシック" panose="020B0600070205080204" pitchFamily="34" charset="-128"/>
              </a:rPr>
              <a:t>Take breaks to get your mind off and restart</a:t>
            </a:r>
          </a:p>
          <a:p>
            <a:pPr>
              <a:lnSpc>
                <a:spcPct val="100000"/>
              </a:lnSpc>
              <a:spcBef>
                <a:spcPts val="300"/>
              </a:spcBef>
              <a:spcAft>
                <a:spcPts val="300"/>
              </a:spcAft>
            </a:pPr>
            <a:r>
              <a:rPr lang="en-US" altLang="en-US" sz="2400" dirty="0">
                <a:ea typeface="ＭＳ Ｐゴシック" panose="020B0600070205080204" pitchFamily="34" charset="-128"/>
              </a:rPr>
              <a:t>Fix one problem at a time. ...</a:t>
            </a:r>
          </a:p>
          <a:p>
            <a:pPr>
              <a:lnSpc>
                <a:spcPct val="100000"/>
              </a:lnSpc>
              <a:spcBef>
                <a:spcPts val="300"/>
              </a:spcBef>
              <a:spcAft>
                <a:spcPts val="300"/>
              </a:spcAft>
            </a:pPr>
            <a:r>
              <a:rPr lang="en-US" altLang="en-US" sz="2400" dirty="0">
                <a:ea typeface="ＭＳ Ｐゴシック" panose="020B0600070205080204" pitchFamily="34" charset="-128"/>
              </a:rPr>
              <a:t>Test, Test and Test</a:t>
            </a:r>
          </a:p>
          <a:p>
            <a:pPr>
              <a:lnSpc>
                <a:spcPct val="100000"/>
              </a:lnSpc>
              <a:spcBef>
                <a:spcPts val="300"/>
              </a:spcBef>
              <a:spcAft>
                <a:spcPts val="300"/>
              </a:spcAft>
            </a:pPr>
            <a:r>
              <a:rPr lang="en-US" altLang="en-US" sz="2400" dirty="0">
                <a:ea typeface="ＭＳ Ｐゴシック" panose="020B0600070205080204" pitchFamily="34" charset="-128"/>
              </a:rPr>
              <a:t>Consider the bigger picture</a:t>
            </a:r>
          </a:p>
        </p:txBody>
      </p:sp>
    </p:spTree>
    <p:extLst>
      <p:ext uri="{BB962C8B-B14F-4D97-AF65-F5344CB8AC3E}">
        <p14:creationId xmlns:p14="http://schemas.microsoft.com/office/powerpoint/2010/main" val="38424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46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46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46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246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246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46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246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46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246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246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0"/>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defRPr/>
            </a:pPr>
            <a:fld id="{20A78F43-6632-4765-A782-D909A8360E70}" type="slidenum">
              <a:rPr lang="en-US" altLang="en-US" sz="1000" b="0" kern="0">
                <a:solidFill>
                  <a:srgbClr val="898989"/>
                </a:solidFill>
              </a:rPr>
              <a:pPr>
                <a:defRPr/>
              </a:pPr>
              <a:t>11</a:t>
            </a:fld>
            <a:endParaRPr lang="en-US" altLang="en-US" sz="1000" b="0" kern="0">
              <a:solidFill>
                <a:srgbClr val="898989"/>
              </a:solidFill>
            </a:endParaRPr>
          </a:p>
        </p:txBody>
      </p:sp>
      <p:sp>
        <p:nvSpPr>
          <p:cNvPr id="62467" name="Rectangle 2"/>
          <p:cNvSpPr>
            <a:spLocks noGrp="1" noChangeArrowheads="1"/>
          </p:cNvSpPr>
          <p:nvPr>
            <p:ph type="title" idx="4294967295"/>
          </p:nvPr>
        </p:nvSpPr>
        <p:spPr>
          <a:xfrm>
            <a:off x="84405" y="450850"/>
            <a:ext cx="7772400" cy="685800"/>
          </a:xfrm>
        </p:spPr>
        <p:txBody>
          <a:bodyPr>
            <a:normAutofit/>
          </a:bodyPr>
          <a:lstStyle/>
          <a:p>
            <a:r>
              <a:rPr lang="en-US" altLang="en-US" sz="2400" b="1" dirty="0">
                <a:latin typeface="+mn-lt"/>
                <a:ea typeface="ＭＳ Ｐゴシック" panose="020B0600070205080204" pitchFamily="34" charset="-128"/>
              </a:rPr>
              <a:t>Techniques or Approaches for Maintenance</a:t>
            </a:r>
          </a:p>
        </p:txBody>
      </p:sp>
      <p:sp>
        <p:nvSpPr>
          <p:cNvPr id="62469" name="Rectangle 4"/>
          <p:cNvSpPr>
            <a:spLocks noGrp="1" noChangeArrowheads="1"/>
          </p:cNvSpPr>
          <p:nvPr>
            <p:ph type="body" idx="4294967295"/>
          </p:nvPr>
        </p:nvSpPr>
        <p:spPr>
          <a:xfrm>
            <a:off x="91441" y="1429236"/>
            <a:ext cx="9826283" cy="5288084"/>
          </a:xfrm>
          <a:noFill/>
        </p:spPr>
        <p:txBody>
          <a:bodyPr>
            <a:noAutofit/>
          </a:bodyPr>
          <a:lstStyle/>
          <a:p>
            <a:pPr marL="0" indent="0">
              <a:spcBef>
                <a:spcPts val="400"/>
              </a:spcBef>
              <a:buNone/>
            </a:pPr>
            <a:r>
              <a:rPr lang="en-GB" sz="2400" dirty="0"/>
              <a:t>Reverse engineering is a passive technique that is used to understand a piece of software prior to re-engineering. </a:t>
            </a:r>
          </a:p>
          <a:p>
            <a:pPr marL="0" indent="0">
              <a:spcBef>
                <a:spcPts val="400"/>
              </a:spcBef>
              <a:buNone/>
            </a:pPr>
            <a:r>
              <a:rPr lang="en-GB" sz="2400" dirty="0">
                <a:solidFill>
                  <a:srgbClr val="0070C0"/>
                </a:solidFill>
              </a:rPr>
              <a:t>Reverse engineering is the process of recovering specification and design information about the software system from its source code</a:t>
            </a:r>
          </a:p>
          <a:p>
            <a:pPr marL="0" indent="0">
              <a:spcBef>
                <a:spcPts val="400"/>
              </a:spcBef>
              <a:buNone/>
            </a:pPr>
            <a:r>
              <a:rPr lang="en-GB" sz="2400" dirty="0"/>
              <a:t>Over time, an application may have been corrected, adapted and enhanced. As a result, the application can become complex, unstable with changes having unexpected and serious side effects and reverse engineering addresses it.</a:t>
            </a:r>
          </a:p>
          <a:p>
            <a:pPr>
              <a:spcBef>
                <a:spcPts val="400"/>
              </a:spcBef>
              <a:buFont typeface="Wingdings" panose="05000000000000000000" pitchFamily="2" charset="2"/>
              <a:buChar char="§"/>
            </a:pPr>
            <a:r>
              <a:rPr lang="en-GB" sz="2400" dirty="0"/>
              <a:t>Reverse engineering identifies the components of a software product and the interrelationships between the components. </a:t>
            </a:r>
          </a:p>
          <a:p>
            <a:pPr>
              <a:spcBef>
                <a:spcPts val="400"/>
              </a:spcBef>
              <a:buFont typeface="Wingdings" panose="05000000000000000000" pitchFamily="2" charset="2"/>
              <a:buChar char="§"/>
            </a:pPr>
            <a:r>
              <a:rPr lang="en-GB" sz="2400" dirty="0"/>
              <a:t>The purpose of reverse engineering is to create a representation of the software in a different format than the existing code or documentation. </a:t>
            </a:r>
          </a:p>
          <a:p>
            <a:pPr>
              <a:spcBef>
                <a:spcPts val="400"/>
              </a:spcBef>
              <a:buFont typeface="Wingdings" panose="05000000000000000000" pitchFamily="2" charset="2"/>
              <a:buChar char="§"/>
            </a:pPr>
            <a:r>
              <a:rPr lang="en-GB" sz="2400" dirty="0"/>
              <a:t>It does not modify the existing product, nor does it result in a new product. </a:t>
            </a:r>
          </a:p>
          <a:p>
            <a:pPr>
              <a:spcBef>
                <a:spcPts val="400"/>
              </a:spcBef>
              <a:buFont typeface="Wingdings" panose="05000000000000000000" pitchFamily="2" charset="2"/>
              <a:buChar char="§"/>
            </a:pPr>
            <a:r>
              <a:rPr lang="en-GB" sz="2400" dirty="0"/>
              <a:t>Some of the typical products created during the reverse engineering process are called graphs  and control flow graphs.</a:t>
            </a:r>
          </a:p>
        </p:txBody>
      </p:sp>
      <p:cxnSp>
        <p:nvCxnSpPr>
          <p:cNvPr id="3" name="Straight Connector 2">
            <a:extLst>
              <a:ext uri="{FF2B5EF4-FFF2-40B4-BE49-F238E27FC236}">
                <a16:creationId xmlns:a16="http://schemas.microsoft.com/office/drawing/2014/main" id="{F3C43D3A-70F9-4859-B46B-A502DD6156F0}"/>
              </a:ext>
            </a:extLst>
          </p:cNvPr>
          <p:cNvCxnSpPr>
            <a:cxnSpLocks/>
          </p:cNvCxnSpPr>
          <p:nvPr/>
        </p:nvCxnSpPr>
        <p:spPr>
          <a:xfrm>
            <a:off x="7034" y="1407244"/>
            <a:ext cx="741367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717758-7795-43B9-A2E6-F54F0E7EB5CE}"/>
              </a:ext>
            </a:extLst>
          </p:cNvPr>
          <p:cNvSpPr/>
          <p:nvPr/>
        </p:nvSpPr>
        <p:spPr>
          <a:xfrm>
            <a:off x="0" y="984738"/>
            <a:ext cx="8046720" cy="151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613CEBA-7C0E-4DF2-888E-6F17F8ECA0C9}"/>
              </a:ext>
            </a:extLst>
          </p:cNvPr>
          <p:cNvSpPr txBox="1"/>
          <p:nvPr/>
        </p:nvSpPr>
        <p:spPr>
          <a:xfrm>
            <a:off x="112541" y="945579"/>
            <a:ext cx="6140546" cy="461665"/>
          </a:xfrm>
          <a:prstGeom prst="rect">
            <a:avLst/>
          </a:prstGeom>
          <a:noFill/>
        </p:spPr>
        <p:txBody>
          <a:bodyPr wrap="square">
            <a:spAutoFit/>
          </a:bodyPr>
          <a:lstStyle/>
          <a:p>
            <a:pPr marL="0" indent="0">
              <a:spcBef>
                <a:spcPts val="400"/>
              </a:spcBef>
              <a:buNone/>
            </a:pPr>
            <a:r>
              <a:rPr lang="en-US" altLang="en-US" sz="2400" b="1" dirty="0">
                <a:solidFill>
                  <a:srgbClr val="C00000"/>
                </a:solidFill>
                <a:ea typeface="ＭＳ Ｐゴシック" panose="020B0600070205080204" pitchFamily="34" charset="-128"/>
              </a:rPr>
              <a:t>Reverse engineering</a:t>
            </a:r>
          </a:p>
        </p:txBody>
      </p:sp>
    </p:spTree>
    <p:extLst>
      <p:ext uri="{BB962C8B-B14F-4D97-AF65-F5344CB8AC3E}">
        <p14:creationId xmlns:p14="http://schemas.microsoft.com/office/powerpoint/2010/main" val="119387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0"/>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defRPr/>
            </a:pPr>
            <a:fld id="{20A78F43-6632-4765-A782-D909A8360E70}" type="slidenum">
              <a:rPr lang="en-US" altLang="en-US" sz="1000" b="0" kern="0">
                <a:solidFill>
                  <a:srgbClr val="898989"/>
                </a:solidFill>
              </a:rPr>
              <a:pPr>
                <a:defRPr/>
              </a:pPr>
              <a:t>12</a:t>
            </a:fld>
            <a:endParaRPr lang="en-US" altLang="en-US" sz="1000" b="0" kern="0">
              <a:solidFill>
                <a:srgbClr val="898989"/>
              </a:solidFill>
            </a:endParaRPr>
          </a:p>
        </p:txBody>
      </p:sp>
      <p:sp>
        <p:nvSpPr>
          <p:cNvPr id="62467" name="Rectangle 2"/>
          <p:cNvSpPr>
            <a:spLocks noGrp="1" noChangeArrowheads="1"/>
          </p:cNvSpPr>
          <p:nvPr>
            <p:ph type="title" idx="4294967295"/>
          </p:nvPr>
        </p:nvSpPr>
        <p:spPr>
          <a:xfrm>
            <a:off x="84405" y="450850"/>
            <a:ext cx="7772400" cy="685800"/>
          </a:xfrm>
        </p:spPr>
        <p:txBody>
          <a:bodyPr>
            <a:normAutofit/>
          </a:bodyPr>
          <a:lstStyle/>
          <a:p>
            <a:r>
              <a:rPr lang="en-US" altLang="en-US" sz="2400" b="1" dirty="0">
                <a:latin typeface="+mn-lt"/>
                <a:ea typeface="ＭＳ Ｐゴシック" panose="020B0600070205080204" pitchFamily="34" charset="-128"/>
              </a:rPr>
              <a:t>Techniques or Approaches for Maintenance</a:t>
            </a:r>
          </a:p>
        </p:txBody>
      </p:sp>
      <p:sp>
        <p:nvSpPr>
          <p:cNvPr id="62469" name="Rectangle 4"/>
          <p:cNvSpPr>
            <a:spLocks noGrp="1" noChangeArrowheads="1"/>
          </p:cNvSpPr>
          <p:nvPr>
            <p:ph type="body" idx="4294967295"/>
          </p:nvPr>
        </p:nvSpPr>
        <p:spPr>
          <a:xfrm>
            <a:off x="91441" y="1429236"/>
            <a:ext cx="9826283" cy="5288084"/>
          </a:xfrm>
          <a:noFill/>
        </p:spPr>
        <p:txBody>
          <a:bodyPr>
            <a:noAutofit/>
          </a:bodyPr>
          <a:lstStyle/>
          <a:p>
            <a:pPr>
              <a:spcBef>
                <a:spcPts val="400"/>
              </a:spcBef>
              <a:buFont typeface="Wingdings" panose="05000000000000000000" pitchFamily="2" charset="2"/>
              <a:buChar char="§"/>
            </a:pPr>
            <a:r>
              <a:rPr lang="en-GB" sz="2400" dirty="0"/>
              <a:t>Re-engineering is the  process of modifying the software to make it easier to understand and change</a:t>
            </a:r>
          </a:p>
          <a:p>
            <a:pPr>
              <a:spcBef>
                <a:spcPts val="400"/>
              </a:spcBef>
              <a:buFont typeface="Wingdings" panose="05000000000000000000" pitchFamily="2" charset="2"/>
              <a:buChar char="§"/>
            </a:pPr>
            <a:r>
              <a:rPr lang="en-GB" sz="2400" dirty="0"/>
              <a:t>Reengineering involves modifying existing legacy software that is aged to the point where it is no longer viable to employ standard maintenance techniques. </a:t>
            </a:r>
          </a:p>
          <a:p>
            <a:pPr>
              <a:spcBef>
                <a:spcPts val="400"/>
              </a:spcBef>
              <a:buFont typeface="Wingdings" panose="05000000000000000000" pitchFamily="2" charset="2"/>
              <a:buChar char="§"/>
            </a:pPr>
            <a:r>
              <a:rPr lang="en-GB" sz="2400" dirty="0"/>
              <a:t>Computer-aided software is utilized to understand and document the existing structure of the product. Once this has been accomplished, the legacy software can be rewritten so that it will run on a modern platform.</a:t>
            </a:r>
          </a:p>
        </p:txBody>
      </p:sp>
      <p:cxnSp>
        <p:nvCxnSpPr>
          <p:cNvPr id="3" name="Straight Connector 2">
            <a:extLst>
              <a:ext uri="{FF2B5EF4-FFF2-40B4-BE49-F238E27FC236}">
                <a16:creationId xmlns:a16="http://schemas.microsoft.com/office/drawing/2014/main" id="{F3C43D3A-70F9-4859-B46B-A502DD6156F0}"/>
              </a:ext>
            </a:extLst>
          </p:cNvPr>
          <p:cNvCxnSpPr>
            <a:cxnSpLocks/>
          </p:cNvCxnSpPr>
          <p:nvPr/>
        </p:nvCxnSpPr>
        <p:spPr>
          <a:xfrm>
            <a:off x="7034" y="1407244"/>
            <a:ext cx="741367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717758-7795-43B9-A2E6-F54F0E7EB5CE}"/>
              </a:ext>
            </a:extLst>
          </p:cNvPr>
          <p:cNvSpPr/>
          <p:nvPr/>
        </p:nvSpPr>
        <p:spPr>
          <a:xfrm>
            <a:off x="0" y="984738"/>
            <a:ext cx="8046720" cy="151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613CEBA-7C0E-4DF2-888E-6F17F8ECA0C9}"/>
              </a:ext>
            </a:extLst>
          </p:cNvPr>
          <p:cNvSpPr txBox="1"/>
          <p:nvPr/>
        </p:nvSpPr>
        <p:spPr>
          <a:xfrm>
            <a:off x="112541" y="945579"/>
            <a:ext cx="6140546" cy="461665"/>
          </a:xfrm>
          <a:prstGeom prst="rect">
            <a:avLst/>
          </a:prstGeom>
          <a:noFill/>
        </p:spPr>
        <p:txBody>
          <a:bodyPr wrap="square">
            <a:spAutoFit/>
          </a:bodyPr>
          <a:lstStyle/>
          <a:p>
            <a:pPr marL="0" indent="0">
              <a:spcBef>
                <a:spcPts val="400"/>
              </a:spcBef>
              <a:buNone/>
            </a:pPr>
            <a:r>
              <a:rPr lang="en-US" altLang="en-US" sz="2400" b="1" dirty="0">
                <a:solidFill>
                  <a:srgbClr val="C00000"/>
                </a:solidFill>
                <a:ea typeface="ＭＳ Ｐゴシック" panose="020B0600070205080204" pitchFamily="34" charset="-128"/>
              </a:rPr>
              <a:t>Re-Engineering</a:t>
            </a:r>
          </a:p>
        </p:txBody>
      </p:sp>
    </p:spTree>
    <p:extLst>
      <p:ext uri="{BB962C8B-B14F-4D97-AF65-F5344CB8AC3E}">
        <p14:creationId xmlns:p14="http://schemas.microsoft.com/office/powerpoint/2010/main" val="186901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0"/>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defRPr/>
            </a:pPr>
            <a:fld id="{20A78F43-6632-4765-A782-D909A8360E70}" type="slidenum">
              <a:rPr lang="en-US" altLang="en-US" sz="1000" b="0" kern="0">
                <a:solidFill>
                  <a:srgbClr val="898989"/>
                </a:solidFill>
              </a:rPr>
              <a:pPr>
                <a:defRPr/>
              </a:pPr>
              <a:t>13</a:t>
            </a:fld>
            <a:endParaRPr lang="en-US" altLang="en-US" sz="1000" b="0" kern="0">
              <a:solidFill>
                <a:srgbClr val="898989"/>
              </a:solidFill>
            </a:endParaRPr>
          </a:p>
        </p:txBody>
      </p:sp>
      <p:sp>
        <p:nvSpPr>
          <p:cNvPr id="62467" name="Rectangle 2"/>
          <p:cNvSpPr>
            <a:spLocks noGrp="1" noChangeArrowheads="1"/>
          </p:cNvSpPr>
          <p:nvPr>
            <p:ph type="title" idx="4294967295"/>
          </p:nvPr>
        </p:nvSpPr>
        <p:spPr>
          <a:xfrm>
            <a:off x="84405" y="450850"/>
            <a:ext cx="7772400" cy="685800"/>
          </a:xfrm>
        </p:spPr>
        <p:txBody>
          <a:bodyPr>
            <a:normAutofit/>
          </a:bodyPr>
          <a:lstStyle/>
          <a:p>
            <a:r>
              <a:rPr lang="en-US" altLang="en-US" sz="2400" b="1" dirty="0">
                <a:latin typeface="+mn-lt"/>
                <a:ea typeface="ＭＳ Ｐゴシック" panose="020B0600070205080204" pitchFamily="34" charset="-128"/>
              </a:rPr>
              <a:t>Techniques or Approaches for Maintenance</a:t>
            </a:r>
          </a:p>
        </p:txBody>
      </p:sp>
      <p:sp>
        <p:nvSpPr>
          <p:cNvPr id="62469" name="Rectangle 4"/>
          <p:cNvSpPr>
            <a:spLocks noGrp="1" noChangeArrowheads="1"/>
          </p:cNvSpPr>
          <p:nvPr>
            <p:ph type="body" idx="4294967295"/>
          </p:nvPr>
        </p:nvSpPr>
        <p:spPr>
          <a:xfrm>
            <a:off x="91441" y="1429236"/>
            <a:ext cx="9826283" cy="5288084"/>
          </a:xfrm>
          <a:noFill/>
        </p:spPr>
        <p:txBody>
          <a:bodyPr>
            <a:noAutofit/>
          </a:bodyPr>
          <a:lstStyle/>
          <a:p>
            <a:pPr>
              <a:spcBef>
                <a:spcPts val="400"/>
              </a:spcBef>
              <a:buFont typeface="Wingdings" panose="05000000000000000000" pitchFamily="2" charset="2"/>
              <a:buChar char="§"/>
            </a:pPr>
            <a:r>
              <a:rPr lang="en-GB" sz="2400" dirty="0"/>
              <a:t>Restructuring involves the transformation of unstructured code into structured code thereby making it easier to understand and change.</a:t>
            </a:r>
          </a:p>
        </p:txBody>
      </p:sp>
      <p:cxnSp>
        <p:nvCxnSpPr>
          <p:cNvPr id="3" name="Straight Connector 2">
            <a:extLst>
              <a:ext uri="{FF2B5EF4-FFF2-40B4-BE49-F238E27FC236}">
                <a16:creationId xmlns:a16="http://schemas.microsoft.com/office/drawing/2014/main" id="{F3C43D3A-70F9-4859-B46B-A502DD6156F0}"/>
              </a:ext>
            </a:extLst>
          </p:cNvPr>
          <p:cNvCxnSpPr>
            <a:cxnSpLocks/>
          </p:cNvCxnSpPr>
          <p:nvPr/>
        </p:nvCxnSpPr>
        <p:spPr>
          <a:xfrm>
            <a:off x="7034" y="1407244"/>
            <a:ext cx="741367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717758-7795-43B9-A2E6-F54F0E7EB5CE}"/>
              </a:ext>
            </a:extLst>
          </p:cNvPr>
          <p:cNvSpPr/>
          <p:nvPr/>
        </p:nvSpPr>
        <p:spPr>
          <a:xfrm>
            <a:off x="0" y="984738"/>
            <a:ext cx="8046720" cy="151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613CEBA-7C0E-4DF2-888E-6F17F8ECA0C9}"/>
              </a:ext>
            </a:extLst>
          </p:cNvPr>
          <p:cNvSpPr txBox="1"/>
          <p:nvPr/>
        </p:nvSpPr>
        <p:spPr>
          <a:xfrm>
            <a:off x="112541" y="945579"/>
            <a:ext cx="6140546" cy="461665"/>
          </a:xfrm>
          <a:prstGeom prst="rect">
            <a:avLst/>
          </a:prstGeom>
          <a:noFill/>
        </p:spPr>
        <p:txBody>
          <a:bodyPr wrap="square">
            <a:spAutoFit/>
          </a:bodyPr>
          <a:lstStyle/>
          <a:p>
            <a:pPr marL="0" indent="0">
              <a:spcBef>
                <a:spcPts val="400"/>
              </a:spcBef>
              <a:buNone/>
            </a:pPr>
            <a:r>
              <a:rPr lang="en-US" altLang="en-US" sz="2400" b="1" dirty="0">
                <a:solidFill>
                  <a:srgbClr val="C00000"/>
                </a:solidFill>
                <a:ea typeface="ＭＳ Ｐゴシック" panose="020B0600070205080204" pitchFamily="34" charset="-128"/>
              </a:rPr>
              <a:t>Re-Structuring</a:t>
            </a:r>
          </a:p>
        </p:txBody>
      </p:sp>
    </p:spTree>
    <p:extLst>
      <p:ext uri="{BB962C8B-B14F-4D97-AF65-F5344CB8AC3E}">
        <p14:creationId xmlns:p14="http://schemas.microsoft.com/office/powerpoint/2010/main" val="33001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10430794" cy="646331"/>
          </a:xfrm>
          <a:prstGeom prst="rect">
            <a:avLst/>
          </a:prstGeom>
        </p:spPr>
        <p:txBody>
          <a:bodyPr wrap="square">
            <a:spAutoFit/>
          </a:bodyPr>
          <a:lstStyle/>
          <a:p>
            <a:r>
              <a:rPr lang="en-US" sz="3600" b="1" dirty="0">
                <a:solidFill>
                  <a:schemeClr val="accent2"/>
                </a:solidFill>
              </a:rPr>
              <a:t>Software Maintenance techniques and approaches</a:t>
            </a:r>
          </a:p>
        </p:txBody>
      </p:sp>
      <p:pic>
        <p:nvPicPr>
          <p:cNvPr id="3" name="Picture 2">
            <a:extLst>
              <a:ext uri="{FF2B5EF4-FFF2-40B4-BE49-F238E27FC236}">
                <a16:creationId xmlns:a16="http://schemas.microsoft.com/office/drawing/2014/main" id="{DD3030E8-8ACF-4C88-9137-B0A7F254F3DF}"/>
              </a:ext>
            </a:extLst>
          </p:cNvPr>
          <p:cNvPicPr>
            <a:picLocks noChangeAspect="1"/>
          </p:cNvPicPr>
          <p:nvPr/>
        </p:nvPicPr>
        <p:blipFill>
          <a:blip r:embed="rId2"/>
          <a:stretch>
            <a:fillRect/>
          </a:stretch>
        </p:blipFill>
        <p:spPr>
          <a:xfrm>
            <a:off x="967740" y="2311213"/>
            <a:ext cx="4366260" cy="3010607"/>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19681" y="456836"/>
            <a:ext cx="10515600" cy="558800"/>
          </a:xfrm>
        </p:spPr>
        <p:txBody>
          <a:bodyPr>
            <a:normAutofit/>
          </a:bodyPr>
          <a:lstStyle/>
          <a:p>
            <a:r>
              <a:rPr lang="en-IN" sz="2400" b="1" dirty="0">
                <a:solidFill>
                  <a:schemeClr val="accent2"/>
                </a:solidFill>
                <a:latin typeface="+mn-lt"/>
              </a:rPr>
              <a:t>Maintenance Process Activities</a:t>
            </a:r>
            <a:endParaRPr lang="en-US" sz="2800" b="1" dirty="0">
              <a:solidFill>
                <a:schemeClr val="accent2"/>
              </a:solidFill>
              <a:latin typeface="+mn-lt"/>
            </a:endParaRPr>
          </a:p>
        </p:txBody>
      </p:sp>
      <p:sp>
        <p:nvSpPr>
          <p:cNvPr id="9" name="Rectangle 8">
            <a:extLst>
              <a:ext uri="{FF2B5EF4-FFF2-40B4-BE49-F238E27FC236}">
                <a16:creationId xmlns:a16="http://schemas.microsoft.com/office/drawing/2014/main" id="{490FA09B-2B1C-4A25-9FFA-C85520F3D2EB}"/>
              </a:ext>
            </a:extLst>
          </p:cNvPr>
          <p:cNvSpPr/>
          <p:nvPr/>
        </p:nvSpPr>
        <p:spPr>
          <a:xfrm>
            <a:off x="5" y="976635"/>
            <a:ext cx="6889531" cy="205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229A1A1-66EE-4E37-8A33-D3AEAFD0AAC6}"/>
              </a:ext>
            </a:extLst>
          </p:cNvPr>
          <p:cNvCxnSpPr/>
          <p:nvPr/>
        </p:nvCxnSpPr>
        <p:spPr>
          <a:xfrm>
            <a:off x="0" y="960044"/>
            <a:ext cx="619584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E52C5A8D-12EF-4B92-88CF-21C61DB8C62A}"/>
              </a:ext>
            </a:extLst>
          </p:cNvPr>
          <p:cNvSpPr txBox="1">
            <a:spLocks noChangeArrowheads="1"/>
          </p:cNvSpPr>
          <p:nvPr/>
        </p:nvSpPr>
        <p:spPr>
          <a:xfrm>
            <a:off x="59844" y="969162"/>
            <a:ext cx="4753696" cy="5707942"/>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rabicPeriod"/>
            </a:pPr>
            <a:r>
              <a:rPr lang="en-US" altLang="en-US" sz="2400" b="1" dirty="0">
                <a:solidFill>
                  <a:srgbClr val="0070C0"/>
                </a:solidFill>
                <a:ea typeface="ＭＳ Ｐゴシック" panose="020B0600070205080204" pitchFamily="34" charset="-128"/>
              </a:rPr>
              <a:t>Process implementation</a:t>
            </a:r>
          </a:p>
          <a:p>
            <a:pPr marL="548640" lvl="1">
              <a:spcBef>
                <a:spcPts val="400"/>
              </a:spcBef>
            </a:pPr>
            <a:r>
              <a:rPr lang="en-US" altLang="en-US" sz="2350" dirty="0">
                <a:ea typeface="ＭＳ Ｐゴシック" panose="020B0600070205080204" pitchFamily="34" charset="-128"/>
              </a:rPr>
              <a:t>Execute maintenance activities (track problem reports, respond to users etc.)</a:t>
            </a:r>
          </a:p>
          <a:p>
            <a:pPr marL="457200" lvl="1" indent="-457200">
              <a:lnSpc>
                <a:spcPct val="100000"/>
              </a:lnSpc>
              <a:spcBef>
                <a:spcPts val="0"/>
              </a:spcBef>
              <a:buFont typeface="+mj-lt"/>
              <a:buAutoNum type="arabicPeriod" startAt="2"/>
            </a:pPr>
            <a:r>
              <a:rPr lang="en-US" altLang="en-US" b="1" dirty="0">
                <a:solidFill>
                  <a:srgbClr val="0070C0"/>
                </a:solidFill>
                <a:ea typeface="ＭＳ Ｐゴシック" panose="020B0600070205080204" pitchFamily="34" charset="-128"/>
              </a:rPr>
              <a:t>Software Maintenance Lifecycle (SMLC)</a:t>
            </a:r>
          </a:p>
          <a:p>
            <a:pPr marL="548640" lvl="1">
              <a:spcBef>
                <a:spcPts val="400"/>
              </a:spcBef>
            </a:pPr>
            <a:r>
              <a:rPr lang="en-US" altLang="en-US" sz="2350" dirty="0">
                <a:ea typeface="ＭＳ Ｐゴシック" panose="020B0600070205080204" pitchFamily="34" charset="-128"/>
              </a:rPr>
              <a:t>Following the 8 Steps involved in the Software Maintenance lifecycle (SMLC) as discussed earlier. </a:t>
            </a:r>
          </a:p>
          <a:p>
            <a:pPr marL="457200" lvl="1" indent="-457200">
              <a:lnSpc>
                <a:spcPct val="100000"/>
              </a:lnSpc>
              <a:spcBef>
                <a:spcPts val="0"/>
              </a:spcBef>
              <a:buFont typeface="+mj-lt"/>
              <a:buAutoNum type="arabicPeriod" startAt="3"/>
            </a:pPr>
            <a:r>
              <a:rPr lang="en-US" altLang="en-US" b="1" dirty="0">
                <a:solidFill>
                  <a:srgbClr val="0070C0"/>
                </a:solidFill>
                <a:ea typeface="ＭＳ Ｐゴシック" panose="020B0600070205080204" pitchFamily="34" charset="-128"/>
              </a:rPr>
              <a:t>Migration</a:t>
            </a:r>
          </a:p>
          <a:p>
            <a:pPr marL="548640" lvl="1">
              <a:spcBef>
                <a:spcPts val="400"/>
              </a:spcBef>
            </a:pPr>
            <a:r>
              <a:rPr lang="en-US" altLang="en-US" sz="2350" dirty="0">
                <a:ea typeface="ＭＳ Ｐゴシック" panose="020B0600070205080204" pitchFamily="34" charset="-128"/>
              </a:rPr>
              <a:t>Develop a migration plan and execute that plan </a:t>
            </a:r>
          </a:p>
          <a:p>
            <a:pPr marL="457200" lvl="1" indent="-457200">
              <a:lnSpc>
                <a:spcPct val="100000"/>
              </a:lnSpc>
              <a:spcBef>
                <a:spcPts val="0"/>
              </a:spcBef>
              <a:buFont typeface="+mj-lt"/>
              <a:buAutoNum type="arabicPeriod" startAt="4"/>
            </a:pPr>
            <a:r>
              <a:rPr lang="en-US" altLang="en-US" b="1" dirty="0">
                <a:solidFill>
                  <a:srgbClr val="0070C0"/>
                </a:solidFill>
                <a:ea typeface="ＭＳ Ｐゴシック" panose="020B0600070205080204" pitchFamily="34" charset="-128"/>
              </a:rPr>
              <a:t>Software retirement</a:t>
            </a:r>
          </a:p>
          <a:p>
            <a:pPr marL="548640" lvl="1">
              <a:spcBef>
                <a:spcPts val="400"/>
              </a:spcBef>
            </a:pPr>
            <a:r>
              <a:rPr lang="en-US" altLang="en-US" sz="2350" dirty="0">
                <a:ea typeface="ＭＳ Ｐゴシック" panose="020B0600070205080204" pitchFamily="34" charset="-128"/>
              </a:rPr>
              <a:t>Develop a retirement plan for the system and execute that plan </a:t>
            </a:r>
          </a:p>
        </p:txBody>
      </p:sp>
      <p:pic>
        <p:nvPicPr>
          <p:cNvPr id="2" name="Picture 1">
            <a:extLst>
              <a:ext uri="{FF2B5EF4-FFF2-40B4-BE49-F238E27FC236}">
                <a16:creationId xmlns:a16="http://schemas.microsoft.com/office/drawing/2014/main" id="{FD0F1F03-3987-4BDD-A4D9-E15E3839C42C}"/>
              </a:ext>
            </a:extLst>
          </p:cNvPr>
          <p:cNvPicPr>
            <a:picLocks noChangeAspect="1"/>
          </p:cNvPicPr>
          <p:nvPr/>
        </p:nvPicPr>
        <p:blipFill>
          <a:blip r:embed="rId2"/>
          <a:stretch>
            <a:fillRect/>
          </a:stretch>
        </p:blipFill>
        <p:spPr>
          <a:xfrm>
            <a:off x="4813540" y="1182414"/>
            <a:ext cx="5025255" cy="5387462"/>
          </a:xfrm>
          <a:prstGeom prst="rect">
            <a:avLst/>
          </a:prstGeom>
        </p:spPr>
      </p:pic>
    </p:spTree>
    <p:extLst>
      <p:ext uri="{BB962C8B-B14F-4D97-AF65-F5344CB8AC3E}">
        <p14:creationId xmlns:p14="http://schemas.microsoft.com/office/powerpoint/2010/main" val="314383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205" y="528637"/>
            <a:ext cx="10515600" cy="558800"/>
          </a:xfrm>
        </p:spPr>
        <p:txBody>
          <a:bodyPr>
            <a:normAutofit/>
          </a:bodyPr>
          <a:lstStyle/>
          <a:p>
            <a:r>
              <a:rPr lang="en-IN" sz="2400" b="1" dirty="0">
                <a:solidFill>
                  <a:schemeClr val="accent2"/>
                </a:solidFill>
                <a:latin typeface="+mn-lt"/>
              </a:rPr>
              <a:t>1.  </a:t>
            </a:r>
            <a:r>
              <a:rPr lang="en-US" altLang="en-US" sz="2400" b="1" dirty="0">
                <a:latin typeface="+mn-lt"/>
                <a:ea typeface="ＭＳ Ｐゴシック" panose="020B0600070205080204" pitchFamily="34" charset="-128"/>
              </a:rPr>
              <a:t>Process implementation</a:t>
            </a:r>
            <a:endParaRPr lang="en-US" sz="24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268299"/>
            <a:ext cx="9218702" cy="3736407"/>
          </a:xfrm>
          <a:prstGeom prst="rect">
            <a:avLst/>
          </a:prstGeom>
          <a:noFill/>
        </p:spPr>
        <p:txBody>
          <a:bodyPr wrap="square" rtlCol="0">
            <a:spAutoFit/>
          </a:bodyPr>
          <a:lstStyle/>
          <a:p>
            <a:pPr marL="342900" indent="-342900">
              <a:lnSpc>
                <a:spcPct val="12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Develop, document, and execute maintenance process plans and procedures</a:t>
            </a:r>
          </a:p>
          <a:p>
            <a:pPr marL="342900" indent="-342900">
              <a:lnSpc>
                <a:spcPct val="12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Establish procedures for handling user reports and modification requests</a:t>
            </a:r>
          </a:p>
          <a:p>
            <a:pPr marL="342900" indent="-342900">
              <a:lnSpc>
                <a:spcPct val="12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Implement or establish an organizational interface with the configuration management process</a:t>
            </a:r>
          </a:p>
          <a:p>
            <a:pPr>
              <a:spcBef>
                <a:spcPts val="1800"/>
              </a:spcBef>
            </a:pPr>
            <a:endParaRPr lang="en-US" sz="2400" dirty="0"/>
          </a:p>
        </p:txBody>
      </p:sp>
    </p:spTree>
    <p:extLst>
      <p:ext uri="{BB962C8B-B14F-4D97-AF65-F5344CB8AC3E}">
        <p14:creationId xmlns:p14="http://schemas.microsoft.com/office/powerpoint/2010/main" val="8729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205" y="528637"/>
            <a:ext cx="10515600" cy="558800"/>
          </a:xfrm>
        </p:spPr>
        <p:txBody>
          <a:bodyPr>
            <a:normAutofit/>
          </a:bodyPr>
          <a:lstStyle/>
          <a:p>
            <a:r>
              <a:rPr lang="en-IN" sz="2400" b="1" dirty="0">
                <a:solidFill>
                  <a:schemeClr val="accent2"/>
                </a:solidFill>
                <a:latin typeface="+mn-lt"/>
              </a:rPr>
              <a:t>2. </a:t>
            </a:r>
            <a:r>
              <a:rPr lang="en-IN" sz="2400" b="1" dirty="0">
                <a:latin typeface="+mn-lt"/>
              </a:rPr>
              <a:t>Software Maintenance Life Cycle</a:t>
            </a:r>
            <a:endParaRPr lang="en-US" sz="24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58634" y="1110260"/>
            <a:ext cx="4767571" cy="5878532"/>
          </a:xfrm>
          <a:prstGeom prst="rect">
            <a:avLst/>
          </a:prstGeom>
          <a:noFill/>
        </p:spPr>
        <p:txBody>
          <a:bodyPr wrap="square" rtlCol="0">
            <a:spAutoFit/>
          </a:bodyPr>
          <a:lstStyle/>
          <a:p>
            <a:pPr marL="800100" lvl="1" indent="-342900">
              <a:buFont typeface="Wingdings" panose="05000000000000000000" pitchFamily="2" charset="2"/>
              <a:buChar char="§"/>
            </a:pPr>
            <a:r>
              <a:rPr lang="en-US" altLang="en-US" sz="2350" dirty="0">
                <a:ea typeface="ＭＳ Ｐゴシック" panose="020B0600070205080204" pitchFamily="34" charset="-128"/>
              </a:rPr>
              <a:t>Identify the requests for modifications or the defect</a:t>
            </a:r>
          </a:p>
          <a:p>
            <a:pPr marL="800100" lvl="1" indent="-342900">
              <a:buFont typeface="Wingdings" panose="05000000000000000000" pitchFamily="2" charset="2"/>
              <a:buChar char="§"/>
            </a:pPr>
            <a:r>
              <a:rPr lang="en-US" altLang="en-US" sz="2350" dirty="0">
                <a:ea typeface="ＭＳ Ｐゴシック" panose="020B0600070205080204" pitchFamily="34" charset="-128"/>
              </a:rPr>
              <a:t>Replicate the problem or verify its existence</a:t>
            </a:r>
          </a:p>
          <a:p>
            <a:pPr marL="800100" lvl="1" indent="-342900">
              <a:buFont typeface="Wingdings" panose="05000000000000000000" pitchFamily="2" charset="2"/>
              <a:buChar char="§"/>
            </a:pPr>
            <a:r>
              <a:rPr lang="en-US" altLang="en-US" sz="2350" dirty="0">
                <a:ea typeface="ＭＳ Ｐゴシック" panose="020B0600070205080204" pitchFamily="34" charset="-128"/>
              </a:rPr>
              <a:t>Identify all affected configuration items</a:t>
            </a:r>
          </a:p>
          <a:p>
            <a:pPr marL="800100" lvl="1" indent="-342900">
              <a:buFont typeface="Wingdings" panose="05000000000000000000" pitchFamily="2" charset="2"/>
              <a:buChar char="§"/>
            </a:pPr>
            <a:r>
              <a:rPr lang="en-US" altLang="en-US" sz="2350" dirty="0">
                <a:ea typeface="ＭＳ Ｐゴシック" panose="020B0600070205080204" pitchFamily="34" charset="-128"/>
              </a:rPr>
              <a:t>Consider modification options</a:t>
            </a:r>
          </a:p>
          <a:p>
            <a:pPr marL="800100" lvl="1" indent="-342900">
              <a:buFont typeface="Wingdings" panose="05000000000000000000" pitchFamily="2" charset="2"/>
              <a:buChar char="§"/>
            </a:pPr>
            <a:r>
              <a:rPr lang="en-US" altLang="en-US" sz="2350" dirty="0">
                <a:ea typeface="ＭＳ Ｐゴシック" panose="020B0600070205080204" pitchFamily="34" charset="-128"/>
              </a:rPr>
              <a:t>Analyze the impact of problem reports and modification requests</a:t>
            </a:r>
          </a:p>
          <a:p>
            <a:pPr marL="800100" lvl="1" indent="-342900">
              <a:buFont typeface="Wingdings" panose="05000000000000000000" pitchFamily="2" charset="2"/>
              <a:buChar char="§"/>
            </a:pPr>
            <a:r>
              <a:rPr lang="en-US" altLang="en-US" sz="2350" dirty="0">
                <a:ea typeface="ＭＳ Ｐゴシック" panose="020B0600070205080204" pitchFamily="34" charset="-128"/>
              </a:rPr>
              <a:t>Document the request, the analysis, and the suggested options</a:t>
            </a:r>
          </a:p>
          <a:p>
            <a:pPr marL="800100" lvl="1" indent="-342900">
              <a:buFont typeface="Wingdings" panose="05000000000000000000" pitchFamily="2" charset="2"/>
              <a:buChar char="§"/>
            </a:pPr>
            <a:r>
              <a:rPr lang="en-US" altLang="en-US" sz="2350" dirty="0">
                <a:ea typeface="ＭＳ Ｐゴシック" panose="020B0600070205080204" pitchFamily="34" charset="-128"/>
              </a:rPr>
              <a:t>Obtain approval for the modification selected from the options</a:t>
            </a:r>
          </a:p>
        </p:txBody>
      </p:sp>
      <p:pic>
        <p:nvPicPr>
          <p:cNvPr id="6" name="Picture 5">
            <a:extLst>
              <a:ext uri="{FF2B5EF4-FFF2-40B4-BE49-F238E27FC236}">
                <a16:creationId xmlns:a16="http://schemas.microsoft.com/office/drawing/2014/main" id="{E66751B7-30D6-42F7-8BA9-116F7AAA6271}"/>
              </a:ext>
            </a:extLst>
          </p:cNvPr>
          <p:cNvPicPr>
            <a:picLocks noChangeAspect="1"/>
          </p:cNvPicPr>
          <p:nvPr/>
        </p:nvPicPr>
        <p:blipFill>
          <a:blip r:embed="rId2"/>
          <a:stretch>
            <a:fillRect/>
          </a:stretch>
        </p:blipFill>
        <p:spPr>
          <a:xfrm>
            <a:off x="4140801" y="1060636"/>
            <a:ext cx="5473707" cy="5387462"/>
          </a:xfrm>
          <a:prstGeom prst="rect">
            <a:avLst/>
          </a:prstGeom>
        </p:spPr>
      </p:pic>
    </p:spTree>
    <p:extLst>
      <p:ext uri="{BB962C8B-B14F-4D97-AF65-F5344CB8AC3E}">
        <p14:creationId xmlns:p14="http://schemas.microsoft.com/office/powerpoint/2010/main" val="10206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205" y="528637"/>
            <a:ext cx="10515600" cy="558800"/>
          </a:xfrm>
        </p:spPr>
        <p:txBody>
          <a:bodyPr>
            <a:normAutofit/>
          </a:bodyPr>
          <a:lstStyle/>
          <a:p>
            <a:r>
              <a:rPr lang="en-IN" sz="2400" b="1" dirty="0">
                <a:solidFill>
                  <a:schemeClr val="accent2"/>
                </a:solidFill>
                <a:latin typeface="+mn-lt"/>
              </a:rPr>
              <a:t>2. </a:t>
            </a:r>
            <a:r>
              <a:rPr lang="en-IN" sz="2400" b="1" dirty="0">
                <a:latin typeface="+mn-lt"/>
              </a:rPr>
              <a:t>Software Maintenance Life Cycle (Cont.)</a:t>
            </a:r>
            <a:endParaRPr lang="en-US" sz="24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58634" y="1110260"/>
            <a:ext cx="5776565" cy="5878532"/>
          </a:xfrm>
          <a:prstGeom prst="rect">
            <a:avLst/>
          </a:prstGeom>
          <a:noFill/>
        </p:spPr>
        <p:txBody>
          <a:bodyPr wrap="square" rtlCol="0">
            <a:spAutoFit/>
          </a:bodyPr>
          <a:lstStyle/>
          <a:p>
            <a:pPr marL="800100" lvl="1" indent="-342900">
              <a:buFont typeface="Wingdings" panose="05000000000000000000" pitchFamily="2" charset="2"/>
              <a:buChar char="§"/>
            </a:pPr>
            <a:r>
              <a:rPr lang="en-US" altLang="en-US" sz="2350" dirty="0">
                <a:ea typeface="ＭＳ Ｐゴシック" panose="020B0600070205080204" pitchFamily="34" charset="-128"/>
              </a:rPr>
              <a:t>Design the change and determine and document the components that need to be modified</a:t>
            </a:r>
          </a:p>
          <a:p>
            <a:pPr marL="800100" lvl="1" indent="-342900">
              <a:buFont typeface="Wingdings" panose="05000000000000000000" pitchFamily="2" charset="2"/>
              <a:buChar char="§"/>
            </a:pPr>
            <a:r>
              <a:rPr lang="en-US" altLang="en-US" sz="2350" dirty="0">
                <a:ea typeface="ＭＳ Ｐゴシック" panose="020B0600070205080204" pitchFamily="34" charset="-128"/>
              </a:rPr>
              <a:t>Check out the items, make the changes, execute the required tests, and prepare for checking-in</a:t>
            </a:r>
          </a:p>
          <a:p>
            <a:pPr marL="800100" lvl="1" indent="-342900">
              <a:buFont typeface="Wingdings" panose="05000000000000000000" pitchFamily="2" charset="2"/>
              <a:buChar char="§"/>
            </a:pPr>
            <a:r>
              <a:rPr lang="en-US" altLang="en-US" sz="2350" dirty="0">
                <a:ea typeface="ＭＳ Ｐゴシック" panose="020B0600070205080204" pitchFamily="34" charset="-128"/>
              </a:rPr>
              <a:t>Enter the development process to make the modifications</a:t>
            </a:r>
          </a:p>
          <a:p>
            <a:pPr marL="800100" lvl="1" indent="-342900">
              <a:buFont typeface="Wingdings" panose="05000000000000000000" pitchFamily="2" charset="2"/>
              <a:buChar char="§"/>
            </a:pPr>
            <a:r>
              <a:rPr lang="en-US" altLang="en-US" sz="2350" dirty="0">
                <a:ea typeface="ＭＳ Ｐゴシック" panose="020B0600070205080204" pitchFamily="34" charset="-128"/>
              </a:rPr>
              <a:t>Conduct a review with the organization that authorized the modification</a:t>
            </a:r>
          </a:p>
          <a:p>
            <a:pPr marL="800100" lvl="1" indent="-342900">
              <a:buFont typeface="Wingdings" panose="05000000000000000000" pitchFamily="2" charset="2"/>
              <a:buChar char="§"/>
            </a:pPr>
            <a:r>
              <a:rPr lang="en-US" altLang="en-US" sz="2350" dirty="0">
                <a:ea typeface="ＭＳ Ｐゴシック" panose="020B0600070205080204" pitchFamily="34" charset="-128"/>
              </a:rPr>
              <a:t>Determine the integrity of the modified system</a:t>
            </a:r>
          </a:p>
          <a:p>
            <a:pPr marL="800100" lvl="1" indent="-342900">
              <a:buFont typeface="Wingdings" panose="05000000000000000000" pitchFamily="2" charset="2"/>
              <a:buChar char="§"/>
            </a:pPr>
            <a:r>
              <a:rPr lang="en-US" altLang="en-US" sz="2350" dirty="0">
                <a:ea typeface="ＭＳ Ｐゴシック" panose="020B0600070205080204" pitchFamily="34" charset="-128"/>
              </a:rPr>
              <a:t>Check in the approved, changed material to the CM system</a:t>
            </a:r>
          </a:p>
          <a:p>
            <a:pPr marL="800100" lvl="1" indent="-342900">
              <a:buFont typeface="Wingdings" panose="05000000000000000000" pitchFamily="2" charset="2"/>
              <a:buChar char="§"/>
            </a:pPr>
            <a:r>
              <a:rPr lang="en-US" altLang="en-US" sz="2350" dirty="0">
                <a:ea typeface="ＭＳ Ｐゴシック" panose="020B0600070205080204" pitchFamily="34" charset="-128"/>
              </a:rPr>
              <a:t>Create the patch or the delivery vehicle</a:t>
            </a:r>
          </a:p>
          <a:p>
            <a:pPr marL="800100" lvl="1" indent="-342900">
              <a:buFont typeface="Wingdings" panose="05000000000000000000" pitchFamily="2" charset="2"/>
              <a:buChar char="§"/>
            </a:pPr>
            <a:endParaRPr lang="en-US" altLang="en-US" sz="2350" dirty="0">
              <a:ea typeface="ＭＳ Ｐゴシック" panose="020B0600070205080204" pitchFamily="34" charset="-128"/>
            </a:endParaRPr>
          </a:p>
        </p:txBody>
      </p:sp>
      <p:pic>
        <p:nvPicPr>
          <p:cNvPr id="6" name="Picture 5">
            <a:extLst>
              <a:ext uri="{FF2B5EF4-FFF2-40B4-BE49-F238E27FC236}">
                <a16:creationId xmlns:a16="http://schemas.microsoft.com/office/drawing/2014/main" id="{E66751B7-30D6-42F7-8BA9-116F7AAA6271}"/>
              </a:ext>
            </a:extLst>
          </p:cNvPr>
          <p:cNvPicPr>
            <a:picLocks noChangeAspect="1"/>
          </p:cNvPicPr>
          <p:nvPr/>
        </p:nvPicPr>
        <p:blipFill>
          <a:blip r:embed="rId2"/>
          <a:stretch>
            <a:fillRect/>
          </a:stretch>
        </p:blipFill>
        <p:spPr>
          <a:xfrm>
            <a:off x="5236370" y="1052589"/>
            <a:ext cx="4372579" cy="5387462"/>
          </a:xfrm>
          <a:prstGeom prst="rect">
            <a:avLst/>
          </a:prstGeom>
        </p:spPr>
      </p:pic>
    </p:spTree>
    <p:extLst>
      <p:ext uri="{BB962C8B-B14F-4D97-AF65-F5344CB8AC3E}">
        <p14:creationId xmlns:p14="http://schemas.microsoft.com/office/powerpoint/2010/main" val="29761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205" y="528637"/>
            <a:ext cx="10515600" cy="558800"/>
          </a:xfrm>
        </p:spPr>
        <p:txBody>
          <a:bodyPr>
            <a:normAutofit/>
          </a:bodyPr>
          <a:lstStyle/>
          <a:p>
            <a:r>
              <a:rPr lang="en-IN" sz="2400" b="1" dirty="0">
                <a:solidFill>
                  <a:schemeClr val="accent2"/>
                </a:solidFill>
                <a:latin typeface="+mn-lt"/>
              </a:rPr>
              <a:t>3.  </a:t>
            </a:r>
            <a:r>
              <a:rPr lang="en-US" altLang="en-US" sz="2400" b="1" dirty="0">
                <a:latin typeface="+mn-lt"/>
                <a:ea typeface="ＭＳ Ｐゴシック" panose="020B0600070205080204" pitchFamily="34" charset="-128"/>
              </a:rPr>
              <a:t>Migration</a:t>
            </a:r>
            <a:endParaRPr lang="en-US" sz="24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087437"/>
            <a:ext cx="9859833" cy="5765874"/>
          </a:xfrm>
          <a:prstGeom prst="rect">
            <a:avLst/>
          </a:prstGeom>
          <a:noFill/>
        </p:spPr>
        <p:txBody>
          <a:bodyPr wrap="square" rtlCol="0">
            <a:spAutoFit/>
          </a:bodyPr>
          <a:lstStyle/>
          <a:p>
            <a:pPr>
              <a:lnSpc>
                <a:spcPct val="120000"/>
              </a:lnSpc>
              <a:spcBef>
                <a:spcPts val="600"/>
              </a:spcBef>
              <a:spcAft>
                <a:spcPts val="600"/>
              </a:spcAft>
            </a:pPr>
            <a:r>
              <a:rPr lang="en-US" altLang="en-US" sz="2400" dirty="0">
                <a:ea typeface="ＭＳ Ｐゴシック" panose="020B0600070205080204" pitchFamily="34" charset="-128"/>
              </a:rPr>
              <a:t>Migration to the new version of the product could be</a:t>
            </a:r>
          </a:p>
          <a:p>
            <a:pPr marL="342900" indent="-342900">
              <a:lnSpc>
                <a:spcPct val="120000"/>
              </a:lnSpc>
              <a:spcBef>
                <a:spcPts val="400"/>
              </a:spcBef>
              <a:spcAft>
                <a:spcPts val="400"/>
              </a:spcAft>
              <a:buFont typeface="Wingdings" panose="05000000000000000000" pitchFamily="2" charset="2"/>
              <a:buChar char="§"/>
            </a:pPr>
            <a:r>
              <a:rPr lang="en-US" altLang="en-US" sz="2400" dirty="0">
                <a:ea typeface="ＭＳ Ｐゴシック" panose="020B0600070205080204" pitchFamily="34" charset="-128"/>
              </a:rPr>
              <a:t>Notifying and simply replacing the product and restart</a:t>
            </a:r>
          </a:p>
          <a:p>
            <a:pPr marL="342900" indent="-342900">
              <a:lnSpc>
                <a:spcPct val="120000"/>
              </a:lnSpc>
              <a:spcBef>
                <a:spcPts val="400"/>
              </a:spcBef>
              <a:spcAft>
                <a:spcPts val="400"/>
              </a:spcAft>
              <a:buFont typeface="Wingdings" panose="05000000000000000000" pitchFamily="2" charset="2"/>
              <a:buChar char="§"/>
            </a:pPr>
            <a:r>
              <a:rPr lang="en-US" altLang="en-US" sz="2400" dirty="0">
                <a:ea typeface="ＭＳ Ｐゴシック" panose="020B0600070205080204" pitchFamily="34" charset="-128"/>
              </a:rPr>
              <a:t>Applying the patch and may need restart or no restart based on the product and the kind of patch</a:t>
            </a:r>
          </a:p>
          <a:p>
            <a:pPr marL="342900" indent="-342900">
              <a:lnSpc>
                <a:spcPct val="120000"/>
              </a:lnSpc>
              <a:spcBef>
                <a:spcPts val="400"/>
              </a:spcBef>
              <a:spcAft>
                <a:spcPts val="400"/>
              </a:spcAft>
              <a:buFont typeface="Wingdings" panose="05000000000000000000" pitchFamily="2" charset="2"/>
              <a:buChar char="§"/>
            </a:pPr>
            <a:r>
              <a:rPr lang="en-US" altLang="en-US" sz="2400" dirty="0">
                <a:ea typeface="ＭＳ Ｐゴシック" panose="020B0600070205080204" pitchFamily="34" charset="-128"/>
              </a:rPr>
              <a:t>If this is more for a complex product with impactful changes, it might need a more elaborate set of steps as below.</a:t>
            </a:r>
          </a:p>
          <a:p>
            <a:pPr marL="800100" lvl="1" indent="-342900">
              <a:lnSpc>
                <a:spcPct val="120000"/>
              </a:lnSpc>
              <a:buFont typeface="Wingdings" panose="05000000000000000000" pitchFamily="2" charset="2"/>
              <a:buChar char="§"/>
            </a:pPr>
            <a:r>
              <a:rPr lang="en-US" altLang="en-US" sz="2400" dirty="0">
                <a:ea typeface="ＭＳ Ｐゴシック" panose="020B0600070205080204" pitchFamily="34" charset="-128"/>
              </a:rPr>
              <a:t>Planning for migration including migration plans, white papers, collaterals like benefits, tools etc.</a:t>
            </a:r>
          </a:p>
          <a:p>
            <a:pPr marL="800100" lvl="1" indent="-342900">
              <a:lnSpc>
                <a:spcPct val="120000"/>
              </a:lnSpc>
              <a:buFont typeface="Wingdings" panose="05000000000000000000" pitchFamily="2" charset="2"/>
              <a:buChar char="§"/>
            </a:pPr>
            <a:r>
              <a:rPr lang="en-US" altLang="en-US" sz="2400" dirty="0">
                <a:ea typeface="ＭＳ Ｐゴシック" panose="020B0600070205080204" pitchFamily="34" charset="-128"/>
              </a:rPr>
              <a:t>Building tools, documentation and plans to support the old and the new for the same</a:t>
            </a:r>
          </a:p>
          <a:p>
            <a:pPr marL="800100" lvl="1" indent="-342900">
              <a:lnSpc>
                <a:spcPct val="120000"/>
              </a:lnSpc>
              <a:buFont typeface="Wingdings" panose="05000000000000000000" pitchFamily="2" charset="2"/>
              <a:buChar char="§"/>
            </a:pPr>
            <a:r>
              <a:rPr lang="en-US" altLang="en-US" sz="2400" dirty="0">
                <a:ea typeface="ＭＳ Ｐゴシック" panose="020B0600070205080204" pitchFamily="34" charset="-128"/>
              </a:rPr>
              <a:t>Notifying users of the timelines for migration and setting expectations on the levels of support to be expected on the old</a:t>
            </a:r>
          </a:p>
        </p:txBody>
      </p:sp>
    </p:spTree>
    <p:extLst>
      <p:ext uri="{BB962C8B-B14F-4D97-AF65-F5344CB8AC3E}">
        <p14:creationId xmlns:p14="http://schemas.microsoft.com/office/powerpoint/2010/main" val="401884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205" y="528637"/>
            <a:ext cx="10515600" cy="558800"/>
          </a:xfrm>
        </p:spPr>
        <p:txBody>
          <a:bodyPr>
            <a:normAutofit/>
          </a:bodyPr>
          <a:lstStyle/>
          <a:p>
            <a:r>
              <a:rPr lang="en-IN" sz="2400" b="1" dirty="0">
                <a:solidFill>
                  <a:schemeClr val="accent2"/>
                </a:solidFill>
                <a:latin typeface="+mn-lt"/>
              </a:rPr>
              <a:t>3.  </a:t>
            </a:r>
            <a:r>
              <a:rPr lang="en-US" altLang="en-US" sz="2400" b="1" dirty="0">
                <a:latin typeface="+mn-lt"/>
                <a:ea typeface="ＭＳ Ｐゴシック" panose="020B0600070205080204" pitchFamily="34" charset="-128"/>
              </a:rPr>
              <a:t>Migration (Cont.)</a:t>
            </a:r>
            <a:endParaRPr lang="en-US" sz="24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13090"/>
            <a:ext cx="8968880" cy="3780715"/>
          </a:xfrm>
          <a:prstGeom prst="rect">
            <a:avLst/>
          </a:prstGeom>
          <a:noFill/>
        </p:spPr>
        <p:txBody>
          <a:bodyPr wrap="square" rtlCol="0">
            <a:spAutoFit/>
          </a:bodyPr>
          <a:lstStyle/>
          <a:p>
            <a:pPr>
              <a:lnSpc>
                <a:spcPct val="120000"/>
              </a:lnSpc>
              <a:spcBef>
                <a:spcPts val="600"/>
              </a:spcBef>
              <a:spcAft>
                <a:spcPts val="600"/>
              </a:spcAft>
            </a:pPr>
            <a:r>
              <a:rPr lang="en-US" altLang="en-US" sz="2400" dirty="0">
                <a:ea typeface="ＭＳ Ｐゴシック" panose="020B0600070205080204" pitchFamily="34" charset="-128"/>
              </a:rPr>
              <a:t>Potential steps as part of migration (Cont.)</a:t>
            </a:r>
          </a:p>
          <a:p>
            <a:pPr marL="342900" indent="-342900">
              <a:lnSpc>
                <a:spcPct val="12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Execute the migration and verify the migration</a:t>
            </a:r>
          </a:p>
          <a:p>
            <a:pPr marL="342900" indent="-342900">
              <a:lnSpc>
                <a:spcPct val="12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Make available data from the older product accessible according to contract requirements</a:t>
            </a:r>
          </a:p>
          <a:p>
            <a:pPr marL="342900" indent="-342900">
              <a:lnSpc>
                <a:spcPct val="120000"/>
              </a:lnSpc>
              <a:spcBef>
                <a:spcPts val="600"/>
              </a:spcBef>
              <a:spcAft>
                <a:spcPts val="600"/>
              </a:spcAft>
              <a:buFont typeface="Wingdings" panose="05000000000000000000" pitchFamily="2" charset="2"/>
              <a:buChar char="§"/>
            </a:pPr>
            <a:r>
              <a:rPr lang="en-US" altLang="en-US" sz="2400" dirty="0">
                <a:ea typeface="ＭＳ Ｐゴシック" panose="020B0600070205080204" pitchFamily="34" charset="-128"/>
              </a:rPr>
              <a:t>Provide future support for the previous environment along with the new</a:t>
            </a:r>
          </a:p>
          <a:p>
            <a:pPr marL="342900" indent="-342900">
              <a:lnSpc>
                <a:spcPct val="120000"/>
              </a:lnSpc>
              <a:spcBef>
                <a:spcPts val="600"/>
              </a:spcBef>
              <a:spcAft>
                <a:spcPts val="600"/>
              </a:spcAft>
              <a:buFont typeface="Wingdings" panose="05000000000000000000" pitchFamily="2" charset="2"/>
              <a:buChar char="§"/>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72079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205" y="528637"/>
            <a:ext cx="10515600" cy="558800"/>
          </a:xfrm>
        </p:spPr>
        <p:txBody>
          <a:bodyPr>
            <a:normAutofit/>
          </a:bodyPr>
          <a:lstStyle/>
          <a:p>
            <a:r>
              <a:rPr lang="en-IN" sz="2400" b="1" dirty="0">
                <a:solidFill>
                  <a:schemeClr val="accent2"/>
                </a:solidFill>
                <a:latin typeface="+mn-lt"/>
              </a:rPr>
              <a:t>4.  </a:t>
            </a:r>
            <a:r>
              <a:rPr lang="en-US" altLang="en-US" sz="2400" b="1" dirty="0">
                <a:latin typeface="+mn-lt"/>
                <a:ea typeface="ＭＳ Ｐゴシック" panose="020B0600070205080204" pitchFamily="34" charset="-128"/>
              </a:rPr>
              <a:t>Software Retirement</a:t>
            </a:r>
            <a:endParaRPr lang="en-US" sz="2400" b="1" dirty="0">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6" y="1113090"/>
            <a:ext cx="9812941" cy="5308826"/>
          </a:xfrm>
          <a:prstGeom prst="rect">
            <a:avLst/>
          </a:prstGeom>
          <a:noFill/>
        </p:spPr>
        <p:txBody>
          <a:bodyPr wrap="square" rtlCol="0">
            <a:spAutoFit/>
          </a:bodyPr>
          <a:lstStyle/>
          <a:p>
            <a:pPr>
              <a:lnSpc>
                <a:spcPct val="120000"/>
              </a:lnSpc>
              <a:spcBef>
                <a:spcPts val="600"/>
              </a:spcBef>
              <a:spcAft>
                <a:spcPts val="600"/>
              </a:spcAft>
            </a:pPr>
            <a:r>
              <a:rPr lang="en-US" altLang="en-US" sz="2400" dirty="0">
                <a:ea typeface="ＭＳ Ｐゴシック" panose="020B0600070205080204" pitchFamily="34" charset="-128"/>
              </a:rPr>
              <a:t>This may have the following activities</a:t>
            </a:r>
          </a:p>
          <a:p>
            <a:pPr marL="342900"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Plan and execute retirement</a:t>
            </a:r>
          </a:p>
          <a:p>
            <a:pPr marL="342900"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Notify users of plan, timeline</a:t>
            </a:r>
          </a:p>
          <a:p>
            <a:pPr marL="342900"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Run retiring of the older version and running of the new in parallel</a:t>
            </a:r>
          </a:p>
          <a:p>
            <a:pPr marL="342900"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Make the retired data available</a:t>
            </a:r>
          </a:p>
          <a:p>
            <a:pPr marL="342900"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Dispose of superseded hardware and software</a:t>
            </a:r>
          </a:p>
          <a:p>
            <a:pPr marL="800100" lvl="1"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Hardware disposal includes sanitization or removal of sensitive data from retired storage devices and the environmentally safe disposal of equipment that may contain toxic or hazardous material</a:t>
            </a:r>
          </a:p>
          <a:p>
            <a:pPr marL="800100" lvl="1" indent="-342900">
              <a:lnSpc>
                <a:spcPct val="110000"/>
              </a:lnSpc>
              <a:spcBef>
                <a:spcPts val="300"/>
              </a:spcBef>
              <a:spcAft>
                <a:spcPts val="300"/>
              </a:spcAft>
              <a:buFont typeface="Wingdings" panose="05000000000000000000" pitchFamily="2" charset="2"/>
              <a:buChar char="§"/>
            </a:pPr>
            <a:r>
              <a:rPr lang="en-GB" altLang="en-US" sz="2400" dirty="0">
                <a:ea typeface="ＭＳ Ｐゴシック" panose="020B0600070205080204" pitchFamily="34" charset="-128"/>
              </a:rPr>
              <a:t>Software disposal may include the termination of software licenses or contracts for software services</a:t>
            </a:r>
          </a:p>
        </p:txBody>
      </p:sp>
    </p:spTree>
    <p:extLst>
      <p:ext uri="{BB962C8B-B14F-4D97-AF65-F5344CB8AC3E}">
        <p14:creationId xmlns:p14="http://schemas.microsoft.com/office/powerpoint/2010/main" val="123335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892</Words>
  <Application>Microsoft Office PowerPoint</Application>
  <PresentationFormat>Widescreen</PresentationFormat>
  <Paragraphs>93</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Maintenance Process Activities</vt:lpstr>
      <vt:lpstr>1.  Process implementation</vt:lpstr>
      <vt:lpstr>2. Software Maintenance Life Cycle</vt:lpstr>
      <vt:lpstr>2. Software Maintenance Life Cycle (Cont.)</vt:lpstr>
      <vt:lpstr>3.  Migration</vt:lpstr>
      <vt:lpstr>3.  Migration (Cont.)</vt:lpstr>
      <vt:lpstr>4.  Software Retirement</vt:lpstr>
      <vt:lpstr>Tips for Maintenance</vt:lpstr>
      <vt:lpstr>Techniques or Approaches for Maintenance</vt:lpstr>
      <vt:lpstr>Techniques or Approaches for Maintenance</vt:lpstr>
      <vt:lpstr>Techniques or Approaches for Maintenance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CCBD-HLP</cp:lastModifiedBy>
  <cp:revision>360</cp:revision>
  <dcterms:created xsi:type="dcterms:W3CDTF">2019-05-30T23:14:36Z</dcterms:created>
  <dcterms:modified xsi:type="dcterms:W3CDTF">2020-10-15T08:54:50Z</dcterms:modified>
</cp:coreProperties>
</file>