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66" r:id="rId3"/>
    <p:sldId id="275" r:id="rId4"/>
    <p:sldId id="276" r:id="rId5"/>
    <p:sldId id="277" r:id="rId6"/>
    <p:sldId id="283" r:id="rId7"/>
    <p:sldId id="280" r:id="rId8"/>
    <p:sldId id="278" r:id="rId9"/>
    <p:sldId id="279" r:id="rId10"/>
    <p:sldId id="281" r:id="rId11"/>
    <p:sldId id="282"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9A7"/>
    <a:srgbClr val="FDBA53"/>
    <a:srgbClr val="F4B350"/>
    <a:srgbClr val="DFA267"/>
    <a:srgbClr val="FED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0" autoAdjust="0"/>
    <p:restoredTop sz="95828" autoAdjust="0"/>
  </p:normalViewPr>
  <p:slideViewPr>
    <p:cSldViewPr snapToGrid="0">
      <p:cViewPr varScale="1">
        <p:scale>
          <a:sx n="65" d="100"/>
          <a:sy n="65" d="100"/>
        </p:scale>
        <p:origin x="120" y="636"/>
      </p:cViewPr>
      <p:guideLst>
        <p:guide orient="horz" pos="2160"/>
        <p:guide pos="3840"/>
      </p:guideLst>
    </p:cSldViewPr>
  </p:slid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0E3D5-C9BD-4062-996C-D5E7F7A9BA0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F2EC1E4B-6A3E-4816-B605-9ACAB0EFBECC}">
      <dgm:prSet phldrT="[Text]" custT="1"/>
      <dgm:spPr/>
      <dgm:t>
        <a:bodyPr/>
        <a:lstStyle/>
        <a:p>
          <a:r>
            <a:rPr lang="en-US" sz="2500" b="1" dirty="0"/>
            <a:t>Demonstration</a:t>
          </a:r>
        </a:p>
      </dgm:t>
    </dgm:pt>
    <dgm:pt modelId="{52E73C31-4173-4AD3-A227-A486B197CCDC}" type="parTrans" cxnId="{9E993EA8-14B5-4FB5-8A5B-0F6073599230}">
      <dgm:prSet/>
      <dgm:spPr/>
      <dgm:t>
        <a:bodyPr/>
        <a:lstStyle/>
        <a:p>
          <a:endParaRPr lang="en-US"/>
        </a:p>
      </dgm:t>
    </dgm:pt>
    <dgm:pt modelId="{B1066B61-FF84-477E-B0B3-3482895A3124}" type="sibTrans" cxnId="{9E993EA8-14B5-4FB5-8A5B-0F6073599230}">
      <dgm:prSet/>
      <dgm:spPr/>
      <dgm:t>
        <a:bodyPr/>
        <a:lstStyle/>
        <a:p>
          <a:endParaRPr lang="en-US"/>
        </a:p>
      </dgm:t>
    </dgm:pt>
    <dgm:pt modelId="{A52DC0CD-3050-488A-A8AA-ADB0308A1FA3}">
      <dgm:prSet phldrT="[Text]" custT="1"/>
      <dgm:spPr/>
      <dgm:t>
        <a:bodyPr/>
        <a:lstStyle/>
        <a:p>
          <a:pPr marL="0" lvl="0" indent="0" algn="ctr" defTabSz="1111250">
            <a:lnSpc>
              <a:spcPct val="90000"/>
            </a:lnSpc>
            <a:spcBef>
              <a:spcPct val="0"/>
            </a:spcBef>
            <a:spcAft>
              <a:spcPct val="35000"/>
            </a:spcAft>
            <a:buNone/>
          </a:pPr>
          <a:r>
            <a:rPr lang="en-US" sz="2500" b="1" kern="1200" dirty="0">
              <a:solidFill>
                <a:prstClr val="white"/>
              </a:solidFill>
              <a:latin typeface="Calibri"/>
              <a:ea typeface="+mn-ea"/>
              <a:cs typeface="+mn-cs"/>
            </a:rPr>
            <a:t>Detection</a:t>
          </a:r>
        </a:p>
      </dgm:t>
    </dgm:pt>
    <dgm:pt modelId="{D1DDDC1C-5FB5-4F5A-B697-9E0C76A4AAD4}" type="parTrans" cxnId="{65C4339F-4CBB-4CEE-B065-A900F5D1A85E}">
      <dgm:prSet/>
      <dgm:spPr/>
      <dgm:t>
        <a:bodyPr/>
        <a:lstStyle/>
        <a:p>
          <a:endParaRPr lang="en-US"/>
        </a:p>
      </dgm:t>
    </dgm:pt>
    <dgm:pt modelId="{87344120-AEE8-451A-9C31-E3774B61FB41}" type="sibTrans" cxnId="{65C4339F-4CBB-4CEE-B065-A900F5D1A85E}">
      <dgm:prSet/>
      <dgm:spPr/>
      <dgm:t>
        <a:bodyPr/>
        <a:lstStyle/>
        <a:p>
          <a:endParaRPr lang="en-US"/>
        </a:p>
      </dgm:t>
    </dgm:pt>
    <dgm:pt modelId="{E0BBC48F-9951-4530-BB71-3F303D7F521E}">
      <dgm:prSet phldrT="[Text]" custT="1"/>
      <dgm:spPr/>
      <dgm:t>
        <a:bodyPr/>
        <a:lstStyle/>
        <a:p>
          <a:pPr marL="0" lvl="0" indent="0" algn="ctr" defTabSz="1111250">
            <a:lnSpc>
              <a:spcPct val="90000"/>
            </a:lnSpc>
            <a:spcBef>
              <a:spcPct val="0"/>
            </a:spcBef>
            <a:spcAft>
              <a:spcPct val="35000"/>
            </a:spcAft>
            <a:buNone/>
          </a:pPr>
          <a:r>
            <a:rPr lang="en-US" sz="2500" b="1" kern="1200" dirty="0">
              <a:solidFill>
                <a:prstClr val="white"/>
              </a:solidFill>
              <a:latin typeface="Calibri"/>
              <a:ea typeface="+mn-ea"/>
              <a:cs typeface="+mn-cs"/>
            </a:rPr>
            <a:t>Prevention</a:t>
          </a:r>
        </a:p>
      </dgm:t>
    </dgm:pt>
    <dgm:pt modelId="{57A7338C-D469-4332-AEA3-BCAA4FE64094}" type="parTrans" cxnId="{243E75C5-A839-4772-8673-3786A8D48E44}">
      <dgm:prSet/>
      <dgm:spPr/>
      <dgm:t>
        <a:bodyPr/>
        <a:lstStyle/>
        <a:p>
          <a:endParaRPr lang="en-US"/>
        </a:p>
      </dgm:t>
    </dgm:pt>
    <dgm:pt modelId="{79BF9F73-1B51-4197-B19B-8C0C3DA5C613}" type="sibTrans" cxnId="{243E75C5-A839-4772-8673-3786A8D48E44}">
      <dgm:prSet/>
      <dgm:spPr/>
      <dgm:t>
        <a:bodyPr/>
        <a:lstStyle/>
        <a:p>
          <a:endParaRPr lang="en-US"/>
        </a:p>
      </dgm:t>
    </dgm:pt>
    <dgm:pt modelId="{D45C6576-1950-4FE1-B12E-A4DA647747CB}">
      <dgm:prSet custT="1"/>
      <dgm:spPr/>
      <dgm:t>
        <a:bodyPr bIns="0"/>
        <a:lstStyle/>
        <a:p>
          <a:pPr marL="365760" indent="-228600"/>
          <a:r>
            <a:rPr lang="en-US" sz="2000" dirty="0"/>
            <a:t>Show that the system can be used with acceptable risk</a:t>
          </a:r>
        </a:p>
      </dgm:t>
    </dgm:pt>
    <dgm:pt modelId="{F28CE294-5DFF-4BBB-A720-0DE13424022B}" type="parTrans" cxnId="{E422E66C-3856-4898-94AA-176A3E7C0509}">
      <dgm:prSet/>
      <dgm:spPr/>
      <dgm:t>
        <a:bodyPr/>
        <a:lstStyle/>
        <a:p>
          <a:endParaRPr lang="en-US"/>
        </a:p>
      </dgm:t>
    </dgm:pt>
    <dgm:pt modelId="{224B3D9E-D2D2-4F42-BD50-726E671A168C}" type="sibTrans" cxnId="{E422E66C-3856-4898-94AA-176A3E7C0509}">
      <dgm:prSet/>
      <dgm:spPr/>
      <dgm:t>
        <a:bodyPr/>
        <a:lstStyle/>
        <a:p>
          <a:endParaRPr lang="en-US"/>
        </a:p>
      </dgm:t>
    </dgm:pt>
    <dgm:pt modelId="{CF4570C0-9D5E-45EA-968E-4E1EC2A15D99}">
      <dgm:prSet custT="1"/>
      <dgm:spPr/>
      <dgm:t>
        <a:bodyPr bIns="0"/>
        <a:lstStyle/>
        <a:p>
          <a:pPr marL="365760" indent="-228600"/>
          <a:r>
            <a:rPr lang="en-US" sz="2000" dirty="0"/>
            <a:t>Demonstrate functions under special conditions</a:t>
          </a:r>
        </a:p>
      </dgm:t>
    </dgm:pt>
    <dgm:pt modelId="{86376CE2-8522-415A-9478-038A1D8BEFA0}" type="parTrans" cxnId="{2AAC89BD-F1A0-42F7-AA0C-CCAD6226DAA9}">
      <dgm:prSet/>
      <dgm:spPr/>
      <dgm:t>
        <a:bodyPr/>
        <a:lstStyle/>
        <a:p>
          <a:endParaRPr lang="en-US"/>
        </a:p>
      </dgm:t>
    </dgm:pt>
    <dgm:pt modelId="{0DB85AC1-24A6-49FF-AF83-43DD08247FDF}" type="sibTrans" cxnId="{2AAC89BD-F1A0-42F7-AA0C-CCAD6226DAA9}">
      <dgm:prSet/>
      <dgm:spPr/>
      <dgm:t>
        <a:bodyPr/>
        <a:lstStyle/>
        <a:p>
          <a:endParaRPr lang="en-US"/>
        </a:p>
      </dgm:t>
    </dgm:pt>
    <dgm:pt modelId="{3C08242A-E303-416F-A720-F76D55D165FF}">
      <dgm:prSet custT="1"/>
      <dgm:spPr/>
      <dgm:t>
        <a:bodyPr bIns="0"/>
        <a:lstStyle/>
        <a:p>
          <a:pPr marL="365760" indent="-228600"/>
          <a:r>
            <a:rPr lang="en-US" sz="2000" dirty="0"/>
            <a:t>Show the products are ready for integration or use</a:t>
          </a:r>
        </a:p>
      </dgm:t>
    </dgm:pt>
    <dgm:pt modelId="{45EB0C4F-BB61-4E3E-ACDB-BE9FA6ECD4CF}" type="parTrans" cxnId="{FF071065-8F15-4928-AD56-C3EDD7CE41A8}">
      <dgm:prSet/>
      <dgm:spPr/>
      <dgm:t>
        <a:bodyPr/>
        <a:lstStyle/>
        <a:p>
          <a:endParaRPr lang="en-US"/>
        </a:p>
      </dgm:t>
    </dgm:pt>
    <dgm:pt modelId="{21C0B4AB-D7B7-4722-B941-BEA70730D10F}" type="sibTrans" cxnId="{FF071065-8F15-4928-AD56-C3EDD7CE41A8}">
      <dgm:prSet/>
      <dgm:spPr/>
      <dgm:t>
        <a:bodyPr/>
        <a:lstStyle/>
        <a:p>
          <a:endParaRPr lang="en-US"/>
        </a:p>
      </dgm:t>
    </dgm:pt>
    <dgm:pt modelId="{0A669581-7BED-4BAB-9561-E7D4218EB541}">
      <dgm:prSet phldrT="[Text]" custT="1"/>
      <dgm:spPr/>
      <dgm:t>
        <a:bodyPr/>
        <a:lstStyle/>
        <a:p>
          <a:pPr marL="36576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a:ea typeface="+mn-ea"/>
              <a:cs typeface="+mn-cs"/>
            </a:rPr>
            <a:t>Discover defects, errors and deficiencies</a:t>
          </a:r>
        </a:p>
      </dgm:t>
    </dgm:pt>
    <dgm:pt modelId="{2D217DA9-C590-4196-BEB8-C6DBA67333E4}" type="parTrans" cxnId="{DCA31D89-1618-4260-940F-BD07EE7A501F}">
      <dgm:prSet/>
      <dgm:spPr/>
      <dgm:t>
        <a:bodyPr/>
        <a:lstStyle/>
        <a:p>
          <a:endParaRPr lang="en-US"/>
        </a:p>
      </dgm:t>
    </dgm:pt>
    <dgm:pt modelId="{FF8C2A94-2670-430D-8EC7-69B9E792E13E}" type="sibTrans" cxnId="{DCA31D89-1618-4260-940F-BD07EE7A501F}">
      <dgm:prSet/>
      <dgm:spPr/>
      <dgm:t>
        <a:bodyPr/>
        <a:lstStyle/>
        <a:p>
          <a:endParaRPr lang="en-US"/>
        </a:p>
      </dgm:t>
    </dgm:pt>
    <dgm:pt modelId="{DD19C429-9E45-4DA1-9FC8-043EBC0A2609}">
      <dgm:prSet phldrT="[Text]" custT="1"/>
      <dgm:spPr/>
      <dgm:t>
        <a:bodyPr/>
        <a:lstStyle/>
        <a:p>
          <a:pPr marL="36576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a:ea typeface="+mn-ea"/>
              <a:cs typeface="+mn-cs"/>
            </a:rPr>
            <a:t>Determine system capabilities and limitations</a:t>
          </a:r>
        </a:p>
      </dgm:t>
    </dgm:pt>
    <dgm:pt modelId="{595AB8C7-09F5-40D9-98E1-C92323097680}" type="parTrans" cxnId="{AE9A081C-04ED-453A-A2B4-4C945D8C582C}">
      <dgm:prSet/>
      <dgm:spPr/>
      <dgm:t>
        <a:bodyPr/>
        <a:lstStyle/>
        <a:p>
          <a:endParaRPr lang="en-US"/>
        </a:p>
      </dgm:t>
    </dgm:pt>
    <dgm:pt modelId="{4208E19E-36F7-436C-BCA4-0A316C4B7D73}" type="sibTrans" cxnId="{AE9A081C-04ED-453A-A2B4-4C945D8C582C}">
      <dgm:prSet/>
      <dgm:spPr/>
      <dgm:t>
        <a:bodyPr/>
        <a:lstStyle/>
        <a:p>
          <a:endParaRPr lang="en-US"/>
        </a:p>
      </dgm:t>
    </dgm:pt>
    <dgm:pt modelId="{E3FA8807-2C85-4811-B589-7E2416E70BAA}">
      <dgm:prSet phldrT="[Text]" custT="1"/>
      <dgm:spPr/>
      <dgm:t>
        <a:bodyPr/>
        <a:lstStyle/>
        <a:p>
          <a:pPr marL="36576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a:ea typeface="+mn-ea"/>
              <a:cs typeface="+mn-cs"/>
            </a:rPr>
            <a:t>Determine quality of components, work products, and the system</a:t>
          </a:r>
        </a:p>
      </dgm:t>
    </dgm:pt>
    <dgm:pt modelId="{AC6731CF-8A1C-46BD-ABB2-F1890D486454}" type="parTrans" cxnId="{5522A4CC-33D4-48ED-8C4E-DBC7891CCFF7}">
      <dgm:prSet/>
      <dgm:spPr/>
      <dgm:t>
        <a:bodyPr/>
        <a:lstStyle/>
        <a:p>
          <a:endParaRPr lang="en-US"/>
        </a:p>
      </dgm:t>
    </dgm:pt>
    <dgm:pt modelId="{96463C29-AACF-45FA-92F1-38BA7C669964}" type="sibTrans" cxnId="{5522A4CC-33D4-48ED-8C4E-DBC7891CCFF7}">
      <dgm:prSet/>
      <dgm:spPr/>
      <dgm:t>
        <a:bodyPr/>
        <a:lstStyle/>
        <a:p>
          <a:endParaRPr lang="en-US"/>
        </a:p>
      </dgm:t>
    </dgm:pt>
    <dgm:pt modelId="{DFEFACBE-374D-48DC-B700-97EC1DF5C1AD}">
      <dgm:prSet phldrT="[Text]" custT="1"/>
      <dgm:spPr/>
      <dgm:t>
        <a:bodyPr/>
        <a:lstStyle/>
        <a:p>
          <a:pPr marL="36576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a:ea typeface="+mn-ea"/>
              <a:cs typeface="+mn-cs"/>
            </a:rPr>
            <a:t>Provide information to prevent or reduce the number of errors</a:t>
          </a:r>
        </a:p>
      </dgm:t>
    </dgm:pt>
    <dgm:pt modelId="{5B514E9D-0E76-42BC-9AE1-907821DDB6F9}" type="parTrans" cxnId="{2D36E8D3-6458-4946-9E57-84FCA7221FF2}">
      <dgm:prSet/>
      <dgm:spPr/>
      <dgm:t>
        <a:bodyPr/>
        <a:lstStyle/>
        <a:p>
          <a:endParaRPr lang="en-US"/>
        </a:p>
      </dgm:t>
    </dgm:pt>
    <dgm:pt modelId="{69A3D6C0-2FC5-4F83-8DFD-9D5FDBBBD905}" type="sibTrans" cxnId="{2D36E8D3-6458-4946-9E57-84FCA7221FF2}">
      <dgm:prSet/>
      <dgm:spPr/>
      <dgm:t>
        <a:bodyPr/>
        <a:lstStyle/>
        <a:p>
          <a:endParaRPr lang="en-US"/>
        </a:p>
      </dgm:t>
    </dgm:pt>
    <dgm:pt modelId="{D8CD4A49-2991-460D-8018-10E8F6CFB417}">
      <dgm:prSet phldrT="[Text]" custT="1"/>
      <dgm:spPr/>
      <dgm:t>
        <a:bodyPr/>
        <a:lstStyle/>
        <a:p>
          <a:pPr marL="36576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a:ea typeface="+mn-ea"/>
              <a:cs typeface="+mn-cs"/>
            </a:rPr>
            <a:t>Reduce the number of early errors propagated through to later phases</a:t>
          </a:r>
        </a:p>
      </dgm:t>
    </dgm:pt>
    <dgm:pt modelId="{68AB495B-A3B2-467F-B282-BF694553A838}" type="parTrans" cxnId="{1328AF48-6F26-4F5F-9232-54A10199F825}">
      <dgm:prSet/>
      <dgm:spPr/>
      <dgm:t>
        <a:bodyPr/>
        <a:lstStyle/>
        <a:p>
          <a:endParaRPr lang="en-US"/>
        </a:p>
      </dgm:t>
    </dgm:pt>
    <dgm:pt modelId="{8D322298-7610-49EF-B5FD-3A5C7513EE6C}" type="sibTrans" cxnId="{1328AF48-6F26-4F5F-9232-54A10199F825}">
      <dgm:prSet/>
      <dgm:spPr/>
      <dgm:t>
        <a:bodyPr/>
        <a:lstStyle/>
        <a:p>
          <a:endParaRPr lang="en-US"/>
        </a:p>
      </dgm:t>
    </dgm:pt>
    <dgm:pt modelId="{64640901-EF67-4BF7-8180-9CDA466772F6}">
      <dgm:prSet phldrT="[Text]" custT="1"/>
      <dgm:spPr/>
      <dgm:t>
        <a:bodyPr/>
        <a:lstStyle/>
        <a:p>
          <a:pPr marL="36576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a:ea typeface="+mn-ea"/>
              <a:cs typeface="+mn-cs"/>
            </a:rPr>
            <a:t>Clarify system specifications and performance</a:t>
          </a:r>
        </a:p>
      </dgm:t>
    </dgm:pt>
    <dgm:pt modelId="{D660CAA8-41D5-4989-9072-6E4D60395ADA}" type="parTrans" cxnId="{03256F0B-FC43-4E6E-899E-ACEB53D9D5D0}">
      <dgm:prSet/>
      <dgm:spPr/>
      <dgm:t>
        <a:bodyPr/>
        <a:lstStyle/>
        <a:p>
          <a:endParaRPr lang="en-US"/>
        </a:p>
      </dgm:t>
    </dgm:pt>
    <dgm:pt modelId="{492D1AB3-07ED-42ED-B121-A22504944AAB}" type="sibTrans" cxnId="{03256F0B-FC43-4E6E-899E-ACEB53D9D5D0}">
      <dgm:prSet/>
      <dgm:spPr/>
      <dgm:t>
        <a:bodyPr/>
        <a:lstStyle/>
        <a:p>
          <a:endParaRPr lang="en-US"/>
        </a:p>
      </dgm:t>
    </dgm:pt>
    <dgm:pt modelId="{F5EBA7C2-6214-4949-921C-E442A0733D4A}">
      <dgm:prSet phldrT="[Text]" custT="1"/>
      <dgm:spPr/>
      <dgm:t>
        <a:bodyPr/>
        <a:lstStyle/>
        <a:p>
          <a:pPr marL="36576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a:ea typeface="+mn-ea"/>
              <a:cs typeface="+mn-cs"/>
            </a:rPr>
            <a:t>Identify ways to avoid risks and problems in the future</a:t>
          </a:r>
        </a:p>
      </dgm:t>
    </dgm:pt>
    <dgm:pt modelId="{FDF4C402-4E3F-4329-A25E-B390F5127CF2}" type="parTrans" cxnId="{23B1F83E-F7FF-4A5B-9E62-0E5FE7724D34}">
      <dgm:prSet/>
      <dgm:spPr/>
      <dgm:t>
        <a:bodyPr/>
        <a:lstStyle/>
        <a:p>
          <a:endParaRPr lang="en-US"/>
        </a:p>
      </dgm:t>
    </dgm:pt>
    <dgm:pt modelId="{D3095C98-097B-4528-B955-17C665CB6194}" type="sibTrans" cxnId="{23B1F83E-F7FF-4A5B-9E62-0E5FE7724D34}">
      <dgm:prSet/>
      <dgm:spPr/>
      <dgm:t>
        <a:bodyPr/>
        <a:lstStyle/>
        <a:p>
          <a:endParaRPr lang="en-US"/>
        </a:p>
      </dgm:t>
    </dgm:pt>
    <dgm:pt modelId="{8EAD6289-B5F1-473D-88D1-CF54FC1E5893}" type="pres">
      <dgm:prSet presAssocID="{F0B0E3D5-C9BD-4062-996C-D5E7F7A9BA07}" presName="Name0" presStyleCnt="0">
        <dgm:presLayoutVars>
          <dgm:dir/>
          <dgm:animLvl val="lvl"/>
          <dgm:resizeHandles/>
        </dgm:presLayoutVars>
      </dgm:prSet>
      <dgm:spPr/>
    </dgm:pt>
    <dgm:pt modelId="{D2F45376-76AA-4681-9CF3-591D041FC332}" type="pres">
      <dgm:prSet presAssocID="{F2EC1E4B-6A3E-4816-B605-9ACAB0EFBECC}" presName="linNode" presStyleCnt="0"/>
      <dgm:spPr/>
    </dgm:pt>
    <dgm:pt modelId="{3E67F144-6154-4EEE-983A-13D80AB4F77A}" type="pres">
      <dgm:prSet presAssocID="{F2EC1E4B-6A3E-4816-B605-9ACAB0EFBECC}" presName="parentShp" presStyleLbl="node1" presStyleIdx="0" presStyleCnt="3" custScaleX="72899">
        <dgm:presLayoutVars>
          <dgm:bulletEnabled val="1"/>
        </dgm:presLayoutVars>
      </dgm:prSet>
      <dgm:spPr/>
    </dgm:pt>
    <dgm:pt modelId="{C856FE1C-66E0-4CF1-B6D9-86AB8B111E44}" type="pres">
      <dgm:prSet presAssocID="{F2EC1E4B-6A3E-4816-B605-9ACAB0EFBECC}" presName="childShp" presStyleLbl="bgAccFollowNode1" presStyleIdx="0" presStyleCnt="3" custScaleX="128135" custScaleY="471887" custLinFactNeighborX="1518" custLinFactNeighborY="-1882">
        <dgm:presLayoutVars>
          <dgm:bulletEnabled val="1"/>
        </dgm:presLayoutVars>
      </dgm:prSet>
      <dgm:spPr/>
    </dgm:pt>
    <dgm:pt modelId="{4B46EAA7-FFAA-48ED-94DE-2EF99A8B2804}" type="pres">
      <dgm:prSet presAssocID="{B1066B61-FF84-477E-B0B3-3482895A3124}" presName="spacing" presStyleCnt="0"/>
      <dgm:spPr/>
    </dgm:pt>
    <dgm:pt modelId="{74046C00-FE45-4743-8EC8-06CEB2866344}" type="pres">
      <dgm:prSet presAssocID="{A52DC0CD-3050-488A-A8AA-ADB0308A1FA3}" presName="linNode" presStyleCnt="0"/>
      <dgm:spPr/>
    </dgm:pt>
    <dgm:pt modelId="{0FAAE390-C83F-4F75-9CAE-8F09A5189600}" type="pres">
      <dgm:prSet presAssocID="{A52DC0CD-3050-488A-A8AA-ADB0308A1FA3}" presName="parentShp" presStyleLbl="node1" presStyleIdx="1" presStyleCnt="3" custScaleX="72899">
        <dgm:presLayoutVars>
          <dgm:bulletEnabled val="1"/>
        </dgm:presLayoutVars>
      </dgm:prSet>
      <dgm:spPr/>
    </dgm:pt>
    <dgm:pt modelId="{132F23B2-211E-4E43-B025-C340CB08EBBE}" type="pres">
      <dgm:prSet presAssocID="{A52DC0CD-3050-488A-A8AA-ADB0308A1FA3}" presName="childShp" presStyleLbl="bgAccFollowNode1" presStyleIdx="1" presStyleCnt="3" custScaleX="127269" custScaleY="545702" custLinFactNeighborX="58" custLinFactNeighborY="11392">
        <dgm:presLayoutVars>
          <dgm:bulletEnabled val="1"/>
        </dgm:presLayoutVars>
      </dgm:prSet>
      <dgm:spPr/>
    </dgm:pt>
    <dgm:pt modelId="{79381351-6196-474B-AF84-3B184D6F1199}" type="pres">
      <dgm:prSet presAssocID="{87344120-AEE8-451A-9C31-E3774B61FB41}" presName="spacing" presStyleCnt="0"/>
      <dgm:spPr/>
    </dgm:pt>
    <dgm:pt modelId="{8C1BBAAB-AD3F-4DE8-BA51-D21131B25E18}" type="pres">
      <dgm:prSet presAssocID="{E0BBC48F-9951-4530-BB71-3F303D7F521E}" presName="linNode" presStyleCnt="0"/>
      <dgm:spPr/>
    </dgm:pt>
    <dgm:pt modelId="{C025712D-B8C9-40E7-A9DC-E44EF70B8802}" type="pres">
      <dgm:prSet presAssocID="{E0BBC48F-9951-4530-BB71-3F303D7F521E}" presName="parentShp" presStyleLbl="node1" presStyleIdx="2" presStyleCnt="3" custScaleX="72899">
        <dgm:presLayoutVars>
          <dgm:bulletEnabled val="1"/>
        </dgm:presLayoutVars>
      </dgm:prSet>
      <dgm:spPr/>
    </dgm:pt>
    <dgm:pt modelId="{ADB3B21C-E636-4B21-A853-BCB1DB9CB9D3}" type="pres">
      <dgm:prSet presAssocID="{E0BBC48F-9951-4530-BB71-3F303D7F521E}" presName="childShp" presStyleLbl="bgAccFollowNode1" presStyleIdx="2" presStyleCnt="3" custScaleX="128135" custScaleY="981441">
        <dgm:presLayoutVars>
          <dgm:bulletEnabled val="1"/>
        </dgm:presLayoutVars>
      </dgm:prSet>
      <dgm:spPr/>
    </dgm:pt>
  </dgm:ptLst>
  <dgm:cxnLst>
    <dgm:cxn modelId="{03256F0B-FC43-4E6E-899E-ACEB53D9D5D0}" srcId="{E0BBC48F-9951-4530-BB71-3F303D7F521E}" destId="{64640901-EF67-4BF7-8180-9CDA466772F6}" srcOrd="2" destOrd="0" parTransId="{D660CAA8-41D5-4989-9072-6E4D60395ADA}" sibTransId="{492D1AB3-07ED-42ED-B121-A22504944AAB}"/>
    <dgm:cxn modelId="{0039840B-AA41-4975-B4D4-B20482007855}" type="presOf" srcId="{D45C6576-1950-4FE1-B12E-A4DA647747CB}" destId="{C856FE1C-66E0-4CF1-B6D9-86AB8B111E44}" srcOrd="0" destOrd="0" presId="urn:microsoft.com/office/officeart/2005/8/layout/vList6"/>
    <dgm:cxn modelId="{AE9A081C-04ED-453A-A2B4-4C945D8C582C}" srcId="{A52DC0CD-3050-488A-A8AA-ADB0308A1FA3}" destId="{DD19C429-9E45-4DA1-9FC8-043EBC0A2609}" srcOrd="1" destOrd="0" parTransId="{595AB8C7-09F5-40D9-98E1-C92323097680}" sibTransId="{4208E19E-36F7-436C-BCA4-0A316C4B7D73}"/>
    <dgm:cxn modelId="{23B1F83E-F7FF-4A5B-9E62-0E5FE7724D34}" srcId="{E0BBC48F-9951-4530-BB71-3F303D7F521E}" destId="{F5EBA7C2-6214-4949-921C-E442A0733D4A}" srcOrd="3" destOrd="0" parTransId="{FDF4C402-4E3F-4329-A25E-B390F5127CF2}" sibTransId="{D3095C98-097B-4528-B955-17C665CB6194}"/>
    <dgm:cxn modelId="{25A4925C-BF5A-497B-8F7B-16D0453221AA}" type="presOf" srcId="{A52DC0CD-3050-488A-A8AA-ADB0308A1FA3}" destId="{0FAAE390-C83F-4F75-9CAE-8F09A5189600}" srcOrd="0" destOrd="0" presId="urn:microsoft.com/office/officeart/2005/8/layout/vList6"/>
    <dgm:cxn modelId="{9AD83261-4017-4758-8927-033174007053}" type="presOf" srcId="{F2EC1E4B-6A3E-4816-B605-9ACAB0EFBECC}" destId="{3E67F144-6154-4EEE-983A-13D80AB4F77A}" srcOrd="0" destOrd="0" presId="urn:microsoft.com/office/officeart/2005/8/layout/vList6"/>
    <dgm:cxn modelId="{FF071065-8F15-4928-AD56-C3EDD7CE41A8}" srcId="{F2EC1E4B-6A3E-4816-B605-9ACAB0EFBECC}" destId="{3C08242A-E303-416F-A720-F76D55D165FF}" srcOrd="2" destOrd="0" parTransId="{45EB0C4F-BB61-4E3E-ACDB-BE9FA6ECD4CF}" sibTransId="{21C0B4AB-D7B7-4722-B941-BEA70730D10F}"/>
    <dgm:cxn modelId="{4C1FA945-009B-4444-92B7-4FB20E89D235}" type="presOf" srcId="{0A669581-7BED-4BAB-9561-E7D4218EB541}" destId="{132F23B2-211E-4E43-B025-C340CB08EBBE}" srcOrd="0" destOrd="0" presId="urn:microsoft.com/office/officeart/2005/8/layout/vList6"/>
    <dgm:cxn modelId="{1328AF48-6F26-4F5F-9232-54A10199F825}" srcId="{E0BBC48F-9951-4530-BB71-3F303D7F521E}" destId="{D8CD4A49-2991-460D-8018-10E8F6CFB417}" srcOrd="1" destOrd="0" parTransId="{68AB495B-A3B2-467F-B282-BF694553A838}" sibTransId="{8D322298-7610-49EF-B5FD-3A5C7513EE6C}"/>
    <dgm:cxn modelId="{CCE9EE68-E31F-4E6C-BE5A-EB38ED8F6BF1}" type="presOf" srcId="{E3FA8807-2C85-4811-B589-7E2416E70BAA}" destId="{132F23B2-211E-4E43-B025-C340CB08EBBE}" srcOrd="0" destOrd="2" presId="urn:microsoft.com/office/officeart/2005/8/layout/vList6"/>
    <dgm:cxn modelId="{E422E66C-3856-4898-94AA-176A3E7C0509}" srcId="{F2EC1E4B-6A3E-4816-B605-9ACAB0EFBECC}" destId="{D45C6576-1950-4FE1-B12E-A4DA647747CB}" srcOrd="0" destOrd="0" parTransId="{F28CE294-5DFF-4BBB-A720-0DE13424022B}" sibTransId="{224B3D9E-D2D2-4F42-BD50-726E671A168C}"/>
    <dgm:cxn modelId="{76F92072-9D04-4F0B-8FAB-616BCEBFF212}" type="presOf" srcId="{DD19C429-9E45-4DA1-9FC8-043EBC0A2609}" destId="{132F23B2-211E-4E43-B025-C340CB08EBBE}" srcOrd="0" destOrd="1" presId="urn:microsoft.com/office/officeart/2005/8/layout/vList6"/>
    <dgm:cxn modelId="{EC49DB58-1BFB-418F-A03C-DF72164B9CE1}" type="presOf" srcId="{3C08242A-E303-416F-A720-F76D55D165FF}" destId="{C856FE1C-66E0-4CF1-B6D9-86AB8B111E44}" srcOrd="0" destOrd="2" presId="urn:microsoft.com/office/officeart/2005/8/layout/vList6"/>
    <dgm:cxn modelId="{A9274C7A-2F06-4952-A8E3-AC3267BA3333}" type="presOf" srcId="{64640901-EF67-4BF7-8180-9CDA466772F6}" destId="{ADB3B21C-E636-4B21-A853-BCB1DB9CB9D3}" srcOrd="0" destOrd="2" presId="urn:microsoft.com/office/officeart/2005/8/layout/vList6"/>
    <dgm:cxn modelId="{7408FF5A-C72D-41AE-BA90-C10219230E2C}" type="presOf" srcId="{CF4570C0-9D5E-45EA-968E-4E1EC2A15D99}" destId="{C856FE1C-66E0-4CF1-B6D9-86AB8B111E44}" srcOrd="0" destOrd="1" presId="urn:microsoft.com/office/officeart/2005/8/layout/vList6"/>
    <dgm:cxn modelId="{DCA31D89-1618-4260-940F-BD07EE7A501F}" srcId="{A52DC0CD-3050-488A-A8AA-ADB0308A1FA3}" destId="{0A669581-7BED-4BAB-9561-E7D4218EB541}" srcOrd="0" destOrd="0" parTransId="{2D217DA9-C590-4196-BEB8-C6DBA67333E4}" sibTransId="{FF8C2A94-2670-430D-8EC7-69B9E792E13E}"/>
    <dgm:cxn modelId="{65C4339F-4CBB-4CEE-B065-A900F5D1A85E}" srcId="{F0B0E3D5-C9BD-4062-996C-D5E7F7A9BA07}" destId="{A52DC0CD-3050-488A-A8AA-ADB0308A1FA3}" srcOrd="1" destOrd="0" parTransId="{D1DDDC1C-5FB5-4F5A-B697-9E0C76A4AAD4}" sibTransId="{87344120-AEE8-451A-9C31-E3774B61FB41}"/>
    <dgm:cxn modelId="{9E993EA8-14B5-4FB5-8A5B-0F6073599230}" srcId="{F0B0E3D5-C9BD-4062-996C-D5E7F7A9BA07}" destId="{F2EC1E4B-6A3E-4816-B605-9ACAB0EFBECC}" srcOrd="0" destOrd="0" parTransId="{52E73C31-4173-4AD3-A227-A486B197CCDC}" sibTransId="{B1066B61-FF84-477E-B0B3-3482895A3124}"/>
    <dgm:cxn modelId="{3F92FCA8-678A-4265-8876-E0462F2212A8}" type="presOf" srcId="{F0B0E3D5-C9BD-4062-996C-D5E7F7A9BA07}" destId="{8EAD6289-B5F1-473D-88D1-CF54FC1E5893}" srcOrd="0" destOrd="0" presId="urn:microsoft.com/office/officeart/2005/8/layout/vList6"/>
    <dgm:cxn modelId="{5AA4A5AC-F8D3-41B4-B906-2F2B2AF4F797}" type="presOf" srcId="{D8CD4A49-2991-460D-8018-10E8F6CFB417}" destId="{ADB3B21C-E636-4B21-A853-BCB1DB9CB9D3}" srcOrd="0" destOrd="1" presId="urn:microsoft.com/office/officeart/2005/8/layout/vList6"/>
    <dgm:cxn modelId="{C0EE16B7-02E8-49D5-B635-A325AB365B53}" type="presOf" srcId="{F5EBA7C2-6214-4949-921C-E442A0733D4A}" destId="{ADB3B21C-E636-4B21-A853-BCB1DB9CB9D3}" srcOrd="0" destOrd="3" presId="urn:microsoft.com/office/officeart/2005/8/layout/vList6"/>
    <dgm:cxn modelId="{2AAC89BD-F1A0-42F7-AA0C-CCAD6226DAA9}" srcId="{F2EC1E4B-6A3E-4816-B605-9ACAB0EFBECC}" destId="{CF4570C0-9D5E-45EA-968E-4E1EC2A15D99}" srcOrd="1" destOrd="0" parTransId="{86376CE2-8522-415A-9478-038A1D8BEFA0}" sibTransId="{0DB85AC1-24A6-49FF-AF83-43DD08247FDF}"/>
    <dgm:cxn modelId="{243E75C5-A839-4772-8673-3786A8D48E44}" srcId="{F0B0E3D5-C9BD-4062-996C-D5E7F7A9BA07}" destId="{E0BBC48F-9951-4530-BB71-3F303D7F521E}" srcOrd="2" destOrd="0" parTransId="{57A7338C-D469-4332-AEA3-BCAA4FE64094}" sibTransId="{79BF9F73-1B51-4197-B19B-8C0C3DA5C613}"/>
    <dgm:cxn modelId="{5522A4CC-33D4-48ED-8C4E-DBC7891CCFF7}" srcId="{A52DC0CD-3050-488A-A8AA-ADB0308A1FA3}" destId="{E3FA8807-2C85-4811-B589-7E2416E70BAA}" srcOrd="2" destOrd="0" parTransId="{AC6731CF-8A1C-46BD-ABB2-F1890D486454}" sibTransId="{96463C29-AACF-45FA-92F1-38BA7C669964}"/>
    <dgm:cxn modelId="{2D36E8D3-6458-4946-9E57-84FCA7221FF2}" srcId="{E0BBC48F-9951-4530-BB71-3F303D7F521E}" destId="{DFEFACBE-374D-48DC-B700-97EC1DF5C1AD}" srcOrd="0" destOrd="0" parTransId="{5B514E9D-0E76-42BC-9AE1-907821DDB6F9}" sibTransId="{69A3D6C0-2FC5-4F83-8DFD-9D5FDBBBD905}"/>
    <dgm:cxn modelId="{2857EDDD-A947-4FB5-A67B-CEE403AD9764}" type="presOf" srcId="{DFEFACBE-374D-48DC-B700-97EC1DF5C1AD}" destId="{ADB3B21C-E636-4B21-A853-BCB1DB9CB9D3}" srcOrd="0" destOrd="0" presId="urn:microsoft.com/office/officeart/2005/8/layout/vList6"/>
    <dgm:cxn modelId="{2BA5F2FE-1117-453D-A72E-1AFE465DCE43}" type="presOf" srcId="{E0BBC48F-9951-4530-BB71-3F303D7F521E}" destId="{C025712D-B8C9-40E7-A9DC-E44EF70B8802}" srcOrd="0" destOrd="0" presId="urn:microsoft.com/office/officeart/2005/8/layout/vList6"/>
    <dgm:cxn modelId="{7756E939-1D8A-45C0-98D7-D222BE202499}" type="presParOf" srcId="{8EAD6289-B5F1-473D-88D1-CF54FC1E5893}" destId="{D2F45376-76AA-4681-9CF3-591D041FC332}" srcOrd="0" destOrd="0" presId="urn:microsoft.com/office/officeart/2005/8/layout/vList6"/>
    <dgm:cxn modelId="{F0FA1B6B-E180-4BB5-A634-94E2D9C69B64}" type="presParOf" srcId="{D2F45376-76AA-4681-9CF3-591D041FC332}" destId="{3E67F144-6154-4EEE-983A-13D80AB4F77A}" srcOrd="0" destOrd="0" presId="urn:microsoft.com/office/officeart/2005/8/layout/vList6"/>
    <dgm:cxn modelId="{B386364E-8F28-45AC-954F-8FC81A98B636}" type="presParOf" srcId="{D2F45376-76AA-4681-9CF3-591D041FC332}" destId="{C856FE1C-66E0-4CF1-B6D9-86AB8B111E44}" srcOrd="1" destOrd="0" presId="urn:microsoft.com/office/officeart/2005/8/layout/vList6"/>
    <dgm:cxn modelId="{E64576EB-AA64-4A4B-BF4E-001A11084AEB}" type="presParOf" srcId="{8EAD6289-B5F1-473D-88D1-CF54FC1E5893}" destId="{4B46EAA7-FFAA-48ED-94DE-2EF99A8B2804}" srcOrd="1" destOrd="0" presId="urn:microsoft.com/office/officeart/2005/8/layout/vList6"/>
    <dgm:cxn modelId="{FB5FDCEC-1813-4FE0-B9A8-6E630E35C40B}" type="presParOf" srcId="{8EAD6289-B5F1-473D-88D1-CF54FC1E5893}" destId="{74046C00-FE45-4743-8EC8-06CEB2866344}" srcOrd="2" destOrd="0" presId="urn:microsoft.com/office/officeart/2005/8/layout/vList6"/>
    <dgm:cxn modelId="{C34482A0-CCF3-4471-900F-327F78898336}" type="presParOf" srcId="{74046C00-FE45-4743-8EC8-06CEB2866344}" destId="{0FAAE390-C83F-4F75-9CAE-8F09A5189600}" srcOrd="0" destOrd="0" presId="urn:microsoft.com/office/officeart/2005/8/layout/vList6"/>
    <dgm:cxn modelId="{DC1DAF09-0777-4820-880D-C37BEEFF12E5}" type="presParOf" srcId="{74046C00-FE45-4743-8EC8-06CEB2866344}" destId="{132F23B2-211E-4E43-B025-C340CB08EBBE}" srcOrd="1" destOrd="0" presId="urn:microsoft.com/office/officeart/2005/8/layout/vList6"/>
    <dgm:cxn modelId="{0C233DD8-80B4-476C-87A9-1E064905D25B}" type="presParOf" srcId="{8EAD6289-B5F1-473D-88D1-CF54FC1E5893}" destId="{79381351-6196-474B-AF84-3B184D6F1199}" srcOrd="3" destOrd="0" presId="urn:microsoft.com/office/officeart/2005/8/layout/vList6"/>
    <dgm:cxn modelId="{6453205D-B656-44F5-A00E-AEA3B1951A91}" type="presParOf" srcId="{8EAD6289-B5F1-473D-88D1-CF54FC1E5893}" destId="{8C1BBAAB-AD3F-4DE8-BA51-D21131B25E18}" srcOrd="4" destOrd="0" presId="urn:microsoft.com/office/officeart/2005/8/layout/vList6"/>
    <dgm:cxn modelId="{18E4D373-8171-4835-9029-BA0B4F95D3A5}" type="presParOf" srcId="{8C1BBAAB-AD3F-4DE8-BA51-D21131B25E18}" destId="{C025712D-B8C9-40E7-A9DC-E44EF70B8802}" srcOrd="0" destOrd="0" presId="urn:microsoft.com/office/officeart/2005/8/layout/vList6"/>
    <dgm:cxn modelId="{D646F765-8825-44FC-B614-6F82333932E2}" type="presParOf" srcId="{8C1BBAAB-AD3F-4DE8-BA51-D21131B25E18}" destId="{ADB3B21C-E636-4B21-A853-BCB1DB9CB9D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6FE1C-66E0-4CF1-B6D9-86AB8B111E44}">
      <dsp:nvSpPr>
        <dsp:cNvPr id="0" name=""/>
        <dsp:cNvSpPr/>
      </dsp:nvSpPr>
      <dsp:spPr>
        <a:xfrm>
          <a:off x="2518087" y="0"/>
          <a:ext cx="6622417" cy="1327973"/>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0" numCol="1" spcCol="1270" anchor="t" anchorCtr="0">
          <a:noAutofit/>
        </a:bodyPr>
        <a:lstStyle/>
        <a:p>
          <a:pPr marL="365760" lvl="1" indent="-228600" algn="l" defTabSz="889000">
            <a:lnSpc>
              <a:spcPct val="90000"/>
            </a:lnSpc>
            <a:spcBef>
              <a:spcPct val="0"/>
            </a:spcBef>
            <a:spcAft>
              <a:spcPct val="15000"/>
            </a:spcAft>
            <a:buChar char="•"/>
          </a:pPr>
          <a:r>
            <a:rPr lang="en-US" sz="2000" kern="1200" dirty="0"/>
            <a:t>Show that the system can be used with acceptable risk</a:t>
          </a:r>
        </a:p>
        <a:p>
          <a:pPr marL="365760" lvl="1" indent="-228600" algn="l" defTabSz="889000">
            <a:lnSpc>
              <a:spcPct val="90000"/>
            </a:lnSpc>
            <a:spcBef>
              <a:spcPct val="0"/>
            </a:spcBef>
            <a:spcAft>
              <a:spcPct val="15000"/>
            </a:spcAft>
            <a:buChar char="•"/>
          </a:pPr>
          <a:r>
            <a:rPr lang="en-US" sz="2000" kern="1200" dirty="0"/>
            <a:t>Demonstrate functions under special conditions</a:t>
          </a:r>
        </a:p>
        <a:p>
          <a:pPr marL="365760" lvl="1" indent="-228600" algn="l" defTabSz="889000">
            <a:lnSpc>
              <a:spcPct val="90000"/>
            </a:lnSpc>
            <a:spcBef>
              <a:spcPct val="0"/>
            </a:spcBef>
            <a:spcAft>
              <a:spcPct val="15000"/>
            </a:spcAft>
            <a:buChar char="•"/>
          </a:pPr>
          <a:r>
            <a:rPr lang="en-US" sz="2000" kern="1200" dirty="0"/>
            <a:t>Show the products are ready for integration or use</a:t>
          </a:r>
        </a:p>
      </dsp:txBody>
      <dsp:txXfrm>
        <a:off x="2518087" y="165997"/>
        <a:ext cx="6124427" cy="995979"/>
      </dsp:txXfrm>
    </dsp:sp>
    <dsp:sp modelId="{3E67F144-6154-4EEE-983A-13D80AB4F77A}">
      <dsp:nvSpPr>
        <dsp:cNvPr id="0" name=""/>
        <dsp:cNvSpPr/>
      </dsp:nvSpPr>
      <dsp:spPr>
        <a:xfrm>
          <a:off x="3160" y="524955"/>
          <a:ext cx="2511765" cy="2814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dirty="0"/>
            <a:t>Demonstration</a:t>
          </a:r>
        </a:p>
      </dsp:txBody>
      <dsp:txXfrm>
        <a:off x="16898" y="538693"/>
        <a:ext cx="2484289" cy="253941"/>
      </dsp:txXfrm>
    </dsp:sp>
    <dsp:sp modelId="{132F23B2-211E-4E43-B025-C340CB08EBBE}">
      <dsp:nvSpPr>
        <dsp:cNvPr id="0" name=""/>
        <dsp:cNvSpPr/>
      </dsp:nvSpPr>
      <dsp:spPr>
        <a:xfrm>
          <a:off x="2528763" y="1389851"/>
          <a:ext cx="6611741" cy="1535702"/>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36576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a:ea typeface="+mn-ea"/>
              <a:cs typeface="+mn-cs"/>
            </a:rPr>
            <a:t>Discover defects, errors and deficiencies</a:t>
          </a:r>
        </a:p>
        <a:p>
          <a:pPr marL="36576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a:ea typeface="+mn-ea"/>
              <a:cs typeface="+mn-cs"/>
            </a:rPr>
            <a:t>Determine system capabilities and limitations</a:t>
          </a:r>
        </a:p>
        <a:p>
          <a:pPr marL="36576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a:ea typeface="+mn-ea"/>
              <a:cs typeface="+mn-cs"/>
            </a:rPr>
            <a:t>Determine quality of components, work products, and the system</a:t>
          </a:r>
        </a:p>
      </dsp:txBody>
      <dsp:txXfrm>
        <a:off x="2528763" y="1581814"/>
        <a:ext cx="6035853" cy="1151776"/>
      </dsp:txXfrm>
    </dsp:sp>
    <dsp:sp modelId="{0FAAE390-C83F-4F75-9CAE-8F09A5189600}">
      <dsp:nvSpPr>
        <dsp:cNvPr id="0" name=""/>
        <dsp:cNvSpPr/>
      </dsp:nvSpPr>
      <dsp:spPr>
        <a:xfrm>
          <a:off x="1991" y="1984934"/>
          <a:ext cx="2524779" cy="2814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prstClr val="white"/>
              </a:solidFill>
              <a:latin typeface="Calibri"/>
              <a:ea typeface="+mn-ea"/>
              <a:cs typeface="+mn-cs"/>
            </a:rPr>
            <a:t>Detection</a:t>
          </a:r>
        </a:p>
      </dsp:txBody>
      <dsp:txXfrm>
        <a:off x="15729" y="1998672"/>
        <a:ext cx="2497303" cy="253941"/>
      </dsp:txXfrm>
    </dsp:sp>
    <dsp:sp modelId="{ADB3B21C-E636-4B21-A853-BCB1DB9CB9D3}">
      <dsp:nvSpPr>
        <dsp:cNvPr id="0" name=""/>
        <dsp:cNvSpPr/>
      </dsp:nvSpPr>
      <dsp:spPr>
        <a:xfrm>
          <a:off x="2514926" y="2921636"/>
          <a:ext cx="6622417" cy="2761949"/>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36576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a:ea typeface="+mn-ea"/>
              <a:cs typeface="+mn-cs"/>
            </a:rPr>
            <a:t>Provide information to prevent or reduce the number of errors</a:t>
          </a:r>
        </a:p>
        <a:p>
          <a:pPr marL="36576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a:ea typeface="+mn-ea"/>
              <a:cs typeface="+mn-cs"/>
            </a:rPr>
            <a:t>Reduce the number of early errors propagated through to later phases</a:t>
          </a:r>
        </a:p>
        <a:p>
          <a:pPr marL="36576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a:ea typeface="+mn-ea"/>
              <a:cs typeface="+mn-cs"/>
            </a:rPr>
            <a:t>Clarify system specifications and performance</a:t>
          </a:r>
        </a:p>
        <a:p>
          <a:pPr marL="36576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a:ea typeface="+mn-ea"/>
              <a:cs typeface="+mn-cs"/>
            </a:rPr>
            <a:t>Identify ways to avoid risks and problems in the future</a:t>
          </a:r>
        </a:p>
      </dsp:txBody>
      <dsp:txXfrm>
        <a:off x="2514926" y="3266880"/>
        <a:ext cx="5586686" cy="2071461"/>
      </dsp:txXfrm>
    </dsp:sp>
    <dsp:sp modelId="{C025712D-B8C9-40E7-A9DC-E44EF70B8802}">
      <dsp:nvSpPr>
        <dsp:cNvPr id="0" name=""/>
        <dsp:cNvSpPr/>
      </dsp:nvSpPr>
      <dsp:spPr>
        <a:xfrm>
          <a:off x="3160" y="4161902"/>
          <a:ext cx="2511765" cy="2814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prstClr val="white"/>
              </a:solidFill>
              <a:latin typeface="Calibri"/>
              <a:ea typeface="+mn-ea"/>
              <a:cs typeface="+mn-cs"/>
            </a:rPr>
            <a:t>Prevention</a:t>
          </a:r>
        </a:p>
      </dsp:txBody>
      <dsp:txXfrm>
        <a:off x="16898" y="4175640"/>
        <a:ext cx="2484289" cy="253941"/>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07-10-2020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07-10-2020</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07-10-2020</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07-10-2020</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07-10-2020</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07-10-2020</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85257" y="345425"/>
            <a:ext cx="7175996" cy="646331"/>
          </a:xfrm>
          <a:prstGeom prst="rect">
            <a:avLst/>
          </a:prstGeom>
          <a:noFill/>
        </p:spPr>
        <p:txBody>
          <a:bodyPr wrap="square" rtlCol="0">
            <a:spAutoFit/>
          </a:bodyPr>
          <a:lstStyle/>
          <a:p>
            <a:pPr algn="l"/>
            <a:r>
              <a:rPr lang="en-US" sz="3600" b="1" cap="all" baseline="0" dirty="0">
                <a:solidFill>
                  <a:srgbClr val="0070C0"/>
                </a:solidFill>
                <a:latin typeface="+mn-lt"/>
              </a:rPr>
              <a:t>Software TESTING</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07-10-2020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TESTING</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07-10-2020</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07-10-2020</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07-10-2020</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07-10-2020</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07-10-2020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07-10-2020</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07-10-2020</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SOFTWARE TESTING</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Terminologies : Defect, Bug, Failure, Issue</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3" y="1118400"/>
            <a:ext cx="8914384" cy="4343946"/>
          </a:xfrm>
          <a:prstGeom prst="rect">
            <a:avLst/>
          </a:prstGeom>
          <a:noFill/>
        </p:spPr>
        <p:txBody>
          <a:bodyPr wrap="square" rtlCol="0">
            <a:spAutoFit/>
          </a:bodyPr>
          <a:lstStyle/>
          <a:p>
            <a:pPr marL="457200" indent="-457200">
              <a:spcBef>
                <a:spcPts val="600"/>
              </a:spcBef>
              <a:buFont typeface="+mj-lt"/>
              <a:buAutoNum type="arabicPeriod"/>
              <a:tabLst/>
            </a:pPr>
            <a:r>
              <a:rPr lang="en-US" sz="2400" b="1" dirty="0">
                <a:solidFill>
                  <a:srgbClr val="0070C0"/>
                </a:solidFill>
                <a:cs typeface="Calibri" panose="020F0502020204030204" pitchFamily="34" charset="0"/>
              </a:rPr>
              <a:t>Defect</a:t>
            </a:r>
            <a:r>
              <a:rPr lang="en-US" sz="2400" dirty="0">
                <a:cs typeface="Calibri" panose="020F0502020204030204" pitchFamily="34" charset="0"/>
              </a:rPr>
              <a:t> </a:t>
            </a:r>
          </a:p>
          <a:p>
            <a:pPr marL="548640" lvl="1" indent="-274320">
              <a:lnSpc>
                <a:spcPct val="110000"/>
              </a:lnSpc>
              <a:spcBef>
                <a:spcPts val="400"/>
              </a:spcBef>
              <a:spcAft>
                <a:spcPts val="400"/>
              </a:spcAft>
              <a:buFont typeface="Wingdings" panose="05000000000000000000" pitchFamily="2" charset="2"/>
              <a:buChar char="§"/>
            </a:pPr>
            <a:r>
              <a:rPr lang="en-US" sz="2400" dirty="0">
                <a:cs typeface="Calibri" panose="020F0502020204030204" pitchFamily="34" charset="0"/>
              </a:rPr>
              <a:t>Is a deviation from the requirements.</a:t>
            </a:r>
          </a:p>
          <a:p>
            <a:pPr marL="548640" lvl="1" indent="-274320">
              <a:lnSpc>
                <a:spcPct val="110000"/>
              </a:lnSpc>
              <a:spcBef>
                <a:spcPts val="400"/>
              </a:spcBef>
              <a:spcAft>
                <a:spcPts val="400"/>
              </a:spcAft>
              <a:buFont typeface="Wingdings" panose="05000000000000000000" pitchFamily="2" charset="2"/>
              <a:buChar char="§"/>
            </a:pPr>
            <a:r>
              <a:rPr lang="en-US" sz="2400" dirty="0">
                <a:cs typeface="Calibri" panose="020F0502020204030204" pitchFamily="34" charset="0"/>
              </a:rPr>
              <a:t>A shortcoming/fault or imperfection found and may be due to a design mistake or a code mistake.</a:t>
            </a:r>
          </a:p>
          <a:p>
            <a:pPr marL="457200" indent="-457200">
              <a:lnSpc>
                <a:spcPct val="120000"/>
              </a:lnSpc>
              <a:spcBef>
                <a:spcPts val="600"/>
              </a:spcBef>
              <a:spcAft>
                <a:spcPts val="600"/>
              </a:spcAft>
              <a:buFont typeface="+mj-lt"/>
              <a:buAutoNum type="arabicPeriod"/>
            </a:pPr>
            <a:r>
              <a:rPr lang="en-US" sz="2400" b="1" dirty="0">
                <a:solidFill>
                  <a:srgbClr val="0070C0"/>
                </a:solidFill>
                <a:cs typeface="Calibri" panose="020F0502020204030204" pitchFamily="34" charset="0"/>
              </a:rPr>
              <a:t>Bug </a:t>
            </a:r>
          </a:p>
          <a:p>
            <a:pPr marL="548640" lvl="1" indent="-274320">
              <a:lnSpc>
                <a:spcPct val="110000"/>
              </a:lnSpc>
              <a:spcBef>
                <a:spcPts val="400"/>
              </a:spcBef>
              <a:spcAft>
                <a:spcPts val="400"/>
              </a:spcAft>
              <a:buFont typeface="Wingdings" panose="05000000000000000000" pitchFamily="2" charset="2"/>
              <a:buChar char="§"/>
            </a:pPr>
            <a:r>
              <a:rPr lang="en-US" sz="2400" dirty="0">
                <a:cs typeface="Calibri" panose="020F0502020204030204" pitchFamily="34" charset="0"/>
              </a:rPr>
              <a:t>Is typically a coding </a:t>
            </a:r>
            <a:r>
              <a:rPr lang="en-IN" sz="2400" dirty="0">
                <a:cs typeface="Calibri" panose="020F0502020204030204" pitchFamily="34" charset="0"/>
              </a:rPr>
              <a:t>error that </a:t>
            </a:r>
            <a:r>
              <a:rPr lang="en-US" sz="2400" dirty="0">
                <a:cs typeface="Calibri" panose="020F0502020204030204" pitchFamily="34" charset="0"/>
              </a:rPr>
              <a:t>that prevents it from working as intended, or produces an incorrect result</a:t>
            </a:r>
            <a:endParaRPr lang="en-IN" sz="2400" dirty="0">
              <a:cs typeface="Calibri" panose="020F0502020204030204" pitchFamily="34" charset="0"/>
            </a:endParaRPr>
          </a:p>
          <a:p>
            <a:pPr marL="548640" lvl="1" indent="-274320">
              <a:lnSpc>
                <a:spcPct val="110000"/>
              </a:lnSpc>
              <a:spcBef>
                <a:spcPts val="400"/>
              </a:spcBef>
              <a:spcAft>
                <a:spcPts val="400"/>
              </a:spcAft>
              <a:buFont typeface="Wingdings" panose="05000000000000000000" pitchFamily="2" charset="2"/>
              <a:buChar char="§"/>
            </a:pPr>
            <a:r>
              <a:rPr lang="en-US" sz="2400" dirty="0">
                <a:cs typeface="Calibri" panose="020F0502020204030204" pitchFamily="34" charset="0"/>
              </a:rPr>
              <a:t>Typically a programmers mistake</a:t>
            </a:r>
          </a:p>
          <a:p>
            <a:pPr marL="548640" lvl="1" indent="-274320">
              <a:lnSpc>
                <a:spcPct val="110000"/>
              </a:lnSpc>
              <a:spcBef>
                <a:spcPts val="400"/>
              </a:spcBef>
              <a:spcAft>
                <a:spcPts val="400"/>
              </a:spcAft>
              <a:buFont typeface="Wingdings" panose="05000000000000000000" pitchFamily="2" charset="2"/>
              <a:buChar char="§"/>
            </a:pPr>
            <a:r>
              <a:rPr lang="en-US" sz="2400" dirty="0">
                <a:cs typeface="Calibri" panose="020F0502020204030204" pitchFamily="34" charset="0"/>
              </a:rPr>
              <a:t>Typically found during testing</a:t>
            </a:r>
          </a:p>
        </p:txBody>
      </p:sp>
    </p:spTree>
    <p:extLst>
      <p:ext uri="{BB962C8B-B14F-4D97-AF65-F5344CB8AC3E}">
        <p14:creationId xmlns:p14="http://schemas.microsoft.com/office/powerpoint/2010/main" val="378849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Terminologies : Defect, Bug, Failure, Issue</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3" y="1118400"/>
            <a:ext cx="8914384" cy="4798429"/>
          </a:xfrm>
          <a:prstGeom prst="rect">
            <a:avLst/>
          </a:prstGeom>
          <a:noFill/>
        </p:spPr>
        <p:txBody>
          <a:bodyPr wrap="square" rtlCol="0">
            <a:spAutoFit/>
          </a:bodyPr>
          <a:lstStyle/>
          <a:p>
            <a:pPr marL="457200" indent="-457200" algn="just">
              <a:lnSpc>
                <a:spcPct val="120000"/>
              </a:lnSpc>
              <a:spcBef>
                <a:spcPts val="600"/>
              </a:spcBef>
              <a:spcAft>
                <a:spcPts val="600"/>
              </a:spcAft>
              <a:buFont typeface="+mj-lt"/>
              <a:buAutoNum type="arabicPeriod" startAt="3"/>
              <a:tabLst/>
            </a:pPr>
            <a:r>
              <a:rPr lang="en-US" sz="2400" b="1" dirty="0">
                <a:solidFill>
                  <a:srgbClr val="0070C0"/>
                </a:solidFill>
                <a:cs typeface="Calibri" panose="020F0502020204030204" pitchFamily="34" charset="0"/>
              </a:rPr>
              <a:t>Failure</a:t>
            </a:r>
            <a:r>
              <a:rPr lang="en-US" sz="2400" dirty="0">
                <a:cs typeface="Calibri" panose="020F0502020204030204" pitchFamily="34" charset="0"/>
              </a:rPr>
              <a:t> </a:t>
            </a:r>
          </a:p>
          <a:p>
            <a:pPr marL="548640" lvl="1" indent="-274320">
              <a:lnSpc>
                <a:spcPct val="110000"/>
              </a:lnSpc>
              <a:spcBef>
                <a:spcPts val="400"/>
              </a:spcBef>
              <a:spcAft>
                <a:spcPts val="400"/>
              </a:spcAft>
              <a:buFont typeface="Wingdings" panose="05000000000000000000" pitchFamily="2" charset="2"/>
              <a:buChar char="§"/>
              <a:tabLst/>
            </a:pPr>
            <a:r>
              <a:rPr lang="en-US" sz="2400" dirty="0">
                <a:cs typeface="Calibri" panose="020F0502020204030204" pitchFamily="34" charset="0"/>
              </a:rPr>
              <a:t>Is the resulting state of a system due to a defect, where its unable to perform its function as expected</a:t>
            </a:r>
          </a:p>
          <a:p>
            <a:pPr marL="548640" lvl="1" indent="-274320">
              <a:lnSpc>
                <a:spcPct val="110000"/>
              </a:lnSpc>
              <a:spcBef>
                <a:spcPts val="400"/>
              </a:spcBef>
              <a:spcAft>
                <a:spcPts val="400"/>
              </a:spcAft>
              <a:buFont typeface="Wingdings" panose="05000000000000000000" pitchFamily="2" charset="2"/>
              <a:buChar char="§"/>
              <a:tabLst/>
            </a:pPr>
            <a:r>
              <a:rPr lang="en-US" sz="2400" dirty="0">
                <a:cs typeface="Calibri" panose="020F0502020204030204" pitchFamily="34" charset="0"/>
              </a:rPr>
              <a:t>occurs during the development lifecycle or later as a result of a defect, or a bug</a:t>
            </a:r>
          </a:p>
          <a:p>
            <a:pPr marL="457200" indent="-457200" algn="just">
              <a:lnSpc>
                <a:spcPct val="120000"/>
              </a:lnSpc>
              <a:spcBef>
                <a:spcPts val="600"/>
              </a:spcBef>
              <a:spcAft>
                <a:spcPts val="600"/>
              </a:spcAft>
              <a:buFont typeface="+mj-lt"/>
              <a:buAutoNum type="arabicPeriod" startAt="3"/>
            </a:pPr>
            <a:r>
              <a:rPr lang="en-US" sz="2400" b="1" dirty="0">
                <a:solidFill>
                  <a:srgbClr val="0070C0"/>
                </a:solidFill>
                <a:cs typeface="Calibri" panose="020F0502020204030204" pitchFamily="34" charset="0"/>
              </a:rPr>
              <a:t>Issue </a:t>
            </a:r>
          </a:p>
          <a:p>
            <a:pPr marL="548640" lvl="1" indent="-274320">
              <a:lnSpc>
                <a:spcPct val="110000"/>
              </a:lnSpc>
              <a:spcBef>
                <a:spcPts val="400"/>
              </a:spcBef>
              <a:spcAft>
                <a:spcPts val="400"/>
              </a:spcAft>
              <a:buFont typeface="Wingdings" panose="05000000000000000000" pitchFamily="2" charset="2"/>
              <a:buChar char="§"/>
            </a:pPr>
            <a:r>
              <a:rPr lang="en-US" sz="2400" dirty="0">
                <a:cs typeface="Calibri" panose="020F0502020204030204" pitchFamily="34" charset="0"/>
              </a:rPr>
              <a:t>It is typically raised by the end user/customer when the product does not meet with expectation on functionality/performance etc. </a:t>
            </a:r>
          </a:p>
          <a:p>
            <a:pPr marL="548640" lvl="1" indent="-274320">
              <a:lnSpc>
                <a:spcPct val="110000"/>
              </a:lnSpc>
              <a:spcBef>
                <a:spcPts val="400"/>
              </a:spcBef>
              <a:spcAft>
                <a:spcPts val="400"/>
              </a:spcAft>
              <a:buFont typeface="Wingdings" panose="05000000000000000000" pitchFamily="2" charset="2"/>
              <a:buChar char="§"/>
            </a:pPr>
            <a:r>
              <a:rPr lang="en-US" sz="2400" dirty="0">
                <a:cs typeface="Calibri" panose="020F0502020204030204" pitchFamily="34" charset="0"/>
              </a:rPr>
              <a:t>This is usually tracked. </a:t>
            </a:r>
          </a:p>
        </p:txBody>
      </p:sp>
    </p:spTree>
    <p:extLst>
      <p:ext uri="{BB962C8B-B14F-4D97-AF65-F5344CB8AC3E}">
        <p14:creationId xmlns:p14="http://schemas.microsoft.com/office/powerpoint/2010/main" val="40172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76246" y="1536180"/>
            <a:ext cx="9388167" cy="646331"/>
          </a:xfrm>
          <a:prstGeom prst="rect">
            <a:avLst/>
          </a:prstGeom>
        </p:spPr>
        <p:txBody>
          <a:bodyPr wrap="square">
            <a:spAutoFit/>
          </a:bodyPr>
          <a:lstStyle/>
          <a:p>
            <a:r>
              <a:rPr lang="en-US" sz="3600" b="1" dirty="0">
                <a:solidFill>
                  <a:schemeClr val="accent2"/>
                </a:solidFill>
              </a:rPr>
              <a:t>Introduction to Testing &amp; Test Terminologies</a:t>
            </a:r>
          </a:p>
        </p:txBody>
      </p:sp>
      <p:pic>
        <p:nvPicPr>
          <p:cNvPr id="2" name="Picture 1">
            <a:extLst>
              <a:ext uri="{FF2B5EF4-FFF2-40B4-BE49-F238E27FC236}">
                <a16:creationId xmlns:a16="http://schemas.microsoft.com/office/drawing/2014/main" id="{A7770C51-C2C1-491B-919D-5A31DB3D09D7}"/>
              </a:ext>
            </a:extLst>
          </p:cNvPr>
          <p:cNvPicPr>
            <a:picLocks noChangeAspect="1"/>
          </p:cNvPicPr>
          <p:nvPr/>
        </p:nvPicPr>
        <p:blipFill>
          <a:blip r:embed="rId2"/>
          <a:stretch>
            <a:fillRect/>
          </a:stretch>
        </p:blipFill>
        <p:spPr>
          <a:xfrm>
            <a:off x="1042286" y="2182511"/>
            <a:ext cx="4635396" cy="3251696"/>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Context : Some Quotes on Testing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268299"/>
            <a:ext cx="9218702" cy="4570482"/>
          </a:xfrm>
          <a:prstGeom prst="rect">
            <a:avLst/>
          </a:prstGeom>
          <a:noFill/>
        </p:spPr>
        <p:txBody>
          <a:bodyPr wrap="square" rtlCol="0">
            <a:spAutoFit/>
          </a:bodyPr>
          <a:lstStyle/>
          <a:p>
            <a:pPr>
              <a:spcBef>
                <a:spcPts val="1800"/>
              </a:spcBef>
            </a:pPr>
            <a:r>
              <a:rPr lang="en-US" sz="2400" b="1" dirty="0">
                <a:solidFill>
                  <a:srgbClr val="0070C0"/>
                </a:solidFill>
              </a:rPr>
              <a:t>“Testing is the process of executing a program with the intention of finding errors.” – Myers</a:t>
            </a:r>
          </a:p>
          <a:p>
            <a:pPr>
              <a:spcBef>
                <a:spcPts val="1800"/>
              </a:spcBef>
            </a:pPr>
            <a:r>
              <a:rPr lang="en-US" sz="2400" b="1" dirty="0">
                <a:solidFill>
                  <a:srgbClr val="C00000"/>
                </a:solidFill>
              </a:rPr>
              <a:t>“Testing can show the presence of bugs but never their absence.” – Dijkstra</a:t>
            </a:r>
          </a:p>
          <a:p>
            <a:pPr>
              <a:spcBef>
                <a:spcPts val="1800"/>
              </a:spcBef>
            </a:pPr>
            <a:r>
              <a:rPr lang="en-US" sz="2400" dirty="0"/>
              <a:t>“</a:t>
            </a:r>
            <a:r>
              <a:rPr lang="en-US" sz="2400" b="1" dirty="0">
                <a:solidFill>
                  <a:srgbClr val="7030A0"/>
                </a:solidFill>
              </a:rPr>
              <a:t>Good testing at the minimum is as difficult as good design”</a:t>
            </a:r>
          </a:p>
          <a:p>
            <a:pPr>
              <a:spcBef>
                <a:spcPts val="1800"/>
              </a:spcBef>
            </a:pPr>
            <a:r>
              <a:rPr lang="en-US" sz="2400" b="1" dirty="0">
                <a:solidFill>
                  <a:srgbClr val="10B9A7"/>
                </a:solidFill>
              </a:rPr>
              <a:t>Testing is executing software in a simulated or real environment, using inputs selected </a:t>
            </a:r>
            <a:r>
              <a:rPr lang="en-US" sz="2400" b="1" i="1" dirty="0">
                <a:solidFill>
                  <a:srgbClr val="10B9A7"/>
                </a:solidFill>
              </a:rPr>
              <a:t>somehow</a:t>
            </a:r>
            <a:r>
              <a:rPr lang="en-US" sz="2400" b="1" dirty="0">
                <a:solidFill>
                  <a:srgbClr val="10B9A7"/>
                </a:solidFill>
              </a:rPr>
              <a:t>.</a:t>
            </a:r>
          </a:p>
          <a:p>
            <a:pPr>
              <a:spcBef>
                <a:spcPts val="1800"/>
              </a:spcBef>
            </a:pPr>
            <a:r>
              <a:rPr lang="en-US" sz="2400" b="1" i="1" dirty="0">
                <a:solidFill>
                  <a:srgbClr val="FF0000"/>
                </a:solidFill>
              </a:rPr>
              <a:t>Testing does </a:t>
            </a:r>
            <a:r>
              <a:rPr lang="en-GB" sz="2400" b="1" i="1" dirty="0">
                <a:solidFill>
                  <a:srgbClr val="FF0000"/>
                </a:solidFill>
              </a:rPr>
              <a:t>NOT guarantee a completely defect free product</a:t>
            </a:r>
            <a:endParaRPr lang="en-US" sz="2400" b="1" i="1" dirty="0">
              <a:solidFill>
                <a:srgbClr val="FF0000"/>
              </a:solidFill>
            </a:endParaRPr>
          </a:p>
          <a:p>
            <a:pPr>
              <a:spcBef>
                <a:spcPts val="1800"/>
              </a:spcBef>
            </a:pPr>
            <a:endParaRPr lang="en-US" sz="2400" dirty="0"/>
          </a:p>
        </p:txBody>
      </p:sp>
    </p:spTree>
    <p:extLst>
      <p:ext uri="{BB962C8B-B14F-4D97-AF65-F5344CB8AC3E}">
        <p14:creationId xmlns:p14="http://schemas.microsoft.com/office/powerpoint/2010/main" val="1057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Why test</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3" y="1087819"/>
            <a:ext cx="8094577" cy="461665"/>
          </a:xfrm>
          <a:prstGeom prst="rect">
            <a:avLst/>
          </a:prstGeom>
          <a:noFill/>
        </p:spPr>
        <p:txBody>
          <a:bodyPr wrap="square" rtlCol="0">
            <a:spAutoFit/>
          </a:bodyPr>
          <a:lstStyle/>
          <a:p>
            <a:pPr>
              <a:spcBef>
                <a:spcPts val="1800"/>
              </a:spcBef>
            </a:pPr>
            <a:r>
              <a:rPr lang="en-US" sz="2400" dirty="0"/>
              <a:t>Inadequate or Incomplete testing can lead to  </a:t>
            </a:r>
          </a:p>
        </p:txBody>
      </p:sp>
      <p:pic>
        <p:nvPicPr>
          <p:cNvPr id="2" name="Picture 1">
            <a:extLst>
              <a:ext uri="{FF2B5EF4-FFF2-40B4-BE49-F238E27FC236}">
                <a16:creationId xmlns:a16="http://schemas.microsoft.com/office/drawing/2014/main" id="{BCFD92C2-42E9-4A4B-B0BB-1AB09A0A977B}"/>
              </a:ext>
            </a:extLst>
          </p:cNvPr>
          <p:cNvPicPr>
            <a:picLocks noChangeAspect="1"/>
          </p:cNvPicPr>
          <p:nvPr/>
        </p:nvPicPr>
        <p:blipFill>
          <a:blip r:embed="rId2"/>
          <a:stretch>
            <a:fillRect/>
          </a:stretch>
        </p:blipFill>
        <p:spPr>
          <a:xfrm>
            <a:off x="300503" y="1626914"/>
            <a:ext cx="3598995" cy="2393776"/>
          </a:xfrm>
          <a:prstGeom prst="rect">
            <a:avLst/>
          </a:prstGeom>
        </p:spPr>
      </p:pic>
      <p:pic>
        <p:nvPicPr>
          <p:cNvPr id="7" name="Picture 2" descr="http://www.esa.int/esapub/bulletin/bullet90/images/gigo90f1.gif">
            <a:extLst>
              <a:ext uri="{FF2B5EF4-FFF2-40B4-BE49-F238E27FC236}">
                <a16:creationId xmlns:a16="http://schemas.microsoft.com/office/drawing/2014/main" id="{F5A79CF3-5142-46DC-BFC5-7730769C82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238" y="4202078"/>
            <a:ext cx="3598995" cy="237192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Image result for china airplane crash">
            <a:extLst>
              <a:ext uri="{FF2B5EF4-FFF2-40B4-BE49-F238E27FC236}">
                <a16:creationId xmlns:a16="http://schemas.microsoft.com/office/drawing/2014/main" id="{05DCB84D-F3C8-401D-8A01-6643AC2182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313" y="1654137"/>
            <a:ext cx="3771694" cy="2366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76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Generics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0" y="1202326"/>
            <a:ext cx="9360864" cy="830997"/>
          </a:xfrm>
          <a:prstGeom prst="rect">
            <a:avLst/>
          </a:prstGeom>
          <a:noFill/>
        </p:spPr>
        <p:txBody>
          <a:bodyPr wrap="square" rtlCol="0">
            <a:spAutoFit/>
          </a:bodyPr>
          <a:lstStyle/>
          <a:p>
            <a:pPr marL="274320" lvl="1" indent="-274320" algn="just">
              <a:spcBef>
                <a:spcPts val="600"/>
              </a:spcBef>
              <a:buFont typeface="Wingdings" panose="05000000000000000000" pitchFamily="2" charset="2"/>
              <a:buChar char="§"/>
            </a:pPr>
            <a:r>
              <a:rPr lang="en-US" sz="2400" dirty="0"/>
              <a:t>In an typical plan driven SDLC, Testing is a phase which follows Requirements, Architecture, Design and Implementation. </a:t>
            </a:r>
          </a:p>
        </p:txBody>
      </p:sp>
      <p:grpSp>
        <p:nvGrpSpPr>
          <p:cNvPr id="6" name="Group 5">
            <a:extLst>
              <a:ext uri="{FF2B5EF4-FFF2-40B4-BE49-F238E27FC236}">
                <a16:creationId xmlns:a16="http://schemas.microsoft.com/office/drawing/2014/main" id="{0007BE8D-250E-4614-A7EE-04E75258B8F4}"/>
              </a:ext>
            </a:extLst>
          </p:cNvPr>
          <p:cNvGrpSpPr/>
          <p:nvPr/>
        </p:nvGrpSpPr>
        <p:grpSpPr>
          <a:xfrm>
            <a:off x="829080" y="2033322"/>
            <a:ext cx="7919864" cy="4824677"/>
            <a:chOff x="371880" y="1209922"/>
            <a:chExt cx="7919864" cy="5488516"/>
          </a:xfrm>
        </p:grpSpPr>
        <p:pic>
          <p:nvPicPr>
            <p:cNvPr id="7" name="Picture 6">
              <a:extLst>
                <a:ext uri="{FF2B5EF4-FFF2-40B4-BE49-F238E27FC236}">
                  <a16:creationId xmlns:a16="http://schemas.microsoft.com/office/drawing/2014/main" id="{B832F162-2E5E-4F25-90FF-BAA292EA7C83}"/>
                </a:ext>
              </a:extLst>
            </p:cNvPr>
            <p:cNvPicPr>
              <a:picLocks noChangeAspect="1"/>
            </p:cNvPicPr>
            <p:nvPr/>
          </p:nvPicPr>
          <p:blipFill>
            <a:blip r:embed="rId2"/>
            <a:stretch>
              <a:fillRect/>
            </a:stretch>
          </p:blipFill>
          <p:spPr>
            <a:xfrm>
              <a:off x="371880" y="1209922"/>
              <a:ext cx="7919864" cy="5488516"/>
            </a:xfrm>
            <a:prstGeom prst="rect">
              <a:avLst/>
            </a:prstGeom>
          </p:spPr>
        </p:pic>
        <p:sp>
          <p:nvSpPr>
            <p:cNvPr id="8" name="TextBox 7">
              <a:extLst>
                <a:ext uri="{FF2B5EF4-FFF2-40B4-BE49-F238E27FC236}">
                  <a16:creationId xmlns:a16="http://schemas.microsoft.com/office/drawing/2014/main" id="{BC832F89-8A78-4FCC-B3CA-7D36A442705C}"/>
                </a:ext>
              </a:extLst>
            </p:cNvPr>
            <p:cNvSpPr txBox="1"/>
            <p:nvPr/>
          </p:nvSpPr>
          <p:spPr>
            <a:xfrm>
              <a:off x="2365675" y="1868905"/>
              <a:ext cx="936104" cy="261610"/>
            </a:xfrm>
            <a:prstGeom prst="rect">
              <a:avLst/>
            </a:prstGeom>
            <a:noFill/>
            <a:ln>
              <a:noFill/>
            </a:ln>
          </p:spPr>
          <p:txBody>
            <a:bodyPr wrap="square" rtlCol="0">
              <a:spAutoFit/>
            </a:bodyPr>
            <a:lstStyle/>
            <a:p>
              <a:r>
                <a:rPr lang="en-IN" sz="1100" dirty="0"/>
                <a:t>User req</a:t>
              </a:r>
              <a:endParaRPr lang="en-IN" dirty="0"/>
            </a:p>
          </p:txBody>
        </p:sp>
        <p:sp>
          <p:nvSpPr>
            <p:cNvPr id="9" name="Rectangle 8">
              <a:extLst>
                <a:ext uri="{FF2B5EF4-FFF2-40B4-BE49-F238E27FC236}">
                  <a16:creationId xmlns:a16="http://schemas.microsoft.com/office/drawing/2014/main" id="{CDA7DBEA-599E-4CBE-B301-0A3A0D57C623}"/>
                </a:ext>
              </a:extLst>
            </p:cNvPr>
            <p:cNvSpPr/>
            <p:nvPr/>
          </p:nvSpPr>
          <p:spPr>
            <a:xfrm>
              <a:off x="855194" y="2757987"/>
              <a:ext cx="1800067" cy="534927"/>
            </a:xfrm>
            <a:prstGeom prst="rect">
              <a:avLst/>
            </a:prstGeom>
            <a:solidFill>
              <a:schemeClr val="accent2">
                <a:lumMod val="40000"/>
                <a:lumOff val="60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E4E71F4-17C8-4BDB-83C1-BE628D494B4A}"/>
                </a:ext>
              </a:extLst>
            </p:cNvPr>
            <p:cNvSpPr/>
            <p:nvPr/>
          </p:nvSpPr>
          <p:spPr>
            <a:xfrm>
              <a:off x="5906814" y="2774731"/>
              <a:ext cx="1629103" cy="367513"/>
            </a:xfrm>
            <a:prstGeom prst="rect">
              <a:avLst/>
            </a:prstGeom>
            <a:solidFill>
              <a:schemeClr val="accent2">
                <a:lumMod val="60000"/>
                <a:lumOff val="4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664B00F-8731-49E5-BF9D-A7FBFCD27DA3}"/>
                </a:ext>
              </a:extLst>
            </p:cNvPr>
            <p:cNvSpPr/>
            <p:nvPr/>
          </p:nvSpPr>
          <p:spPr>
            <a:xfrm>
              <a:off x="1303283" y="3649437"/>
              <a:ext cx="1639614" cy="481125"/>
            </a:xfrm>
            <a:prstGeom prst="rect">
              <a:avLst/>
            </a:prstGeom>
            <a:solidFill>
              <a:schemeClr val="accent6">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CECDAD-2676-4287-898D-0F9FF06C7376}"/>
                </a:ext>
              </a:extLst>
            </p:cNvPr>
            <p:cNvSpPr/>
            <p:nvPr/>
          </p:nvSpPr>
          <p:spPr>
            <a:xfrm>
              <a:off x="5622481" y="3662505"/>
              <a:ext cx="1776801" cy="468057"/>
            </a:xfrm>
            <a:prstGeom prst="rect">
              <a:avLst/>
            </a:prstGeom>
            <a:solidFill>
              <a:schemeClr val="accent6">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56CC4F-0896-49E9-B2E6-D4C199152099}"/>
                </a:ext>
              </a:extLst>
            </p:cNvPr>
            <p:cNvSpPr/>
            <p:nvPr/>
          </p:nvSpPr>
          <p:spPr>
            <a:xfrm>
              <a:off x="1755228" y="4519448"/>
              <a:ext cx="1639614" cy="525516"/>
            </a:xfrm>
            <a:prstGeom prst="rect">
              <a:avLst/>
            </a:prstGeom>
            <a:solidFill>
              <a:srgbClr val="7030A0">
                <a:alpha val="5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031F1F-F204-43CC-B97D-CCEF3C47D747}"/>
                </a:ext>
              </a:extLst>
            </p:cNvPr>
            <p:cNvSpPr/>
            <p:nvPr/>
          </p:nvSpPr>
          <p:spPr>
            <a:xfrm>
              <a:off x="5013434" y="4519448"/>
              <a:ext cx="1639614" cy="525515"/>
            </a:xfrm>
            <a:prstGeom prst="rect">
              <a:avLst/>
            </a:prstGeom>
            <a:solidFill>
              <a:srgbClr val="7030A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6C4DAD-C70A-4690-930A-00BEFEDD1960}"/>
                </a:ext>
              </a:extLst>
            </p:cNvPr>
            <p:cNvSpPr/>
            <p:nvPr/>
          </p:nvSpPr>
          <p:spPr>
            <a:xfrm>
              <a:off x="2186152" y="5381297"/>
              <a:ext cx="1345324" cy="409901"/>
            </a:xfrm>
            <a:prstGeom prst="rect">
              <a:avLst/>
            </a:prstGeom>
            <a:solidFill>
              <a:schemeClr val="bg2">
                <a:lumMod val="50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EEB96F-08CA-4E32-AB06-A77D95458713}"/>
                </a:ext>
              </a:extLst>
            </p:cNvPr>
            <p:cNvSpPr/>
            <p:nvPr/>
          </p:nvSpPr>
          <p:spPr>
            <a:xfrm>
              <a:off x="4729655" y="5381297"/>
              <a:ext cx="1345324" cy="409893"/>
            </a:xfrm>
            <a:prstGeom prst="rect">
              <a:avLst/>
            </a:prstGeom>
            <a:solidFill>
              <a:schemeClr val="bg2">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9BD18F4-51F2-4E2B-853F-7BC8C3835D1E}"/>
                </a:ext>
              </a:extLst>
            </p:cNvPr>
            <p:cNvSpPr/>
            <p:nvPr/>
          </p:nvSpPr>
          <p:spPr>
            <a:xfrm>
              <a:off x="3394842" y="6138041"/>
              <a:ext cx="1618592" cy="409828"/>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374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Generics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0" y="1202326"/>
            <a:ext cx="9360864" cy="5611986"/>
          </a:xfrm>
          <a:prstGeom prst="rect">
            <a:avLst/>
          </a:prstGeom>
          <a:noFill/>
        </p:spPr>
        <p:txBody>
          <a:bodyPr wrap="square" rtlCol="0">
            <a:spAutoFit/>
          </a:bodyPr>
          <a:lstStyle/>
          <a:p>
            <a:pPr marL="274320" lvl="1" indent="-274320" algn="just">
              <a:lnSpc>
                <a:spcPct val="120000"/>
              </a:lnSpc>
              <a:spcBef>
                <a:spcPts val="600"/>
              </a:spcBef>
              <a:buFont typeface="Wingdings" panose="05000000000000000000" pitchFamily="2" charset="2"/>
              <a:buChar char="§"/>
            </a:pPr>
            <a:r>
              <a:rPr lang="en-US" sz="2400" dirty="0"/>
              <a:t>Testing is expected to do Verification and Validation of the Software. </a:t>
            </a:r>
            <a:r>
              <a:rPr lang="en-US" sz="2400" b="1" dirty="0">
                <a:solidFill>
                  <a:srgbClr val="0070C0"/>
                </a:solidFill>
              </a:rPr>
              <a:t>Verification</a:t>
            </a:r>
            <a:r>
              <a:rPr lang="en-US" sz="2400" dirty="0"/>
              <a:t> is the process of evaluating a product to determine if </a:t>
            </a:r>
            <a:r>
              <a:rPr lang="en-US" sz="2400" b="1" i="1" dirty="0">
                <a:solidFill>
                  <a:srgbClr val="0070C0"/>
                </a:solidFill>
              </a:rPr>
              <a:t>it is built according to the</a:t>
            </a:r>
            <a:r>
              <a:rPr lang="en-US" sz="2400" b="1" i="1" dirty="0">
                <a:solidFill>
                  <a:srgbClr val="FF0000"/>
                </a:solidFill>
              </a:rPr>
              <a:t> </a:t>
            </a:r>
            <a:r>
              <a:rPr lang="en-US" sz="2400" dirty="0"/>
              <a:t>specified requirements.  </a:t>
            </a:r>
            <a:r>
              <a:rPr lang="en-US" sz="2400" b="1" dirty="0">
                <a:solidFill>
                  <a:srgbClr val="C00000"/>
                </a:solidFill>
              </a:rPr>
              <a:t>Validation</a:t>
            </a:r>
            <a:r>
              <a:rPr lang="en-US" sz="2400" dirty="0"/>
              <a:t> is the process of evaluating a system or component to determine if </a:t>
            </a:r>
            <a:r>
              <a:rPr lang="en-US" sz="2400" b="1" i="1" dirty="0">
                <a:solidFill>
                  <a:srgbClr val="C00000"/>
                </a:solidFill>
              </a:rPr>
              <a:t>it satisfies specified requirements</a:t>
            </a:r>
            <a:r>
              <a:rPr lang="en-US" sz="2400" dirty="0"/>
              <a:t>. </a:t>
            </a:r>
          </a:p>
          <a:p>
            <a:pPr marL="274320" lvl="1" indent="-274320" algn="just">
              <a:lnSpc>
                <a:spcPct val="120000"/>
              </a:lnSpc>
              <a:spcBef>
                <a:spcPts val="600"/>
              </a:spcBef>
              <a:buFont typeface="Wingdings" panose="05000000000000000000" pitchFamily="2" charset="2"/>
              <a:buChar char="§"/>
            </a:pPr>
            <a:r>
              <a:rPr lang="en-US" sz="2400" dirty="0"/>
              <a:t>Testing establishes that the software developed, performs as per the expectations specified in the requirements &amp; exposes deviations if any </a:t>
            </a:r>
          </a:p>
          <a:p>
            <a:pPr marL="274320" lvl="1" indent="-274320" algn="just">
              <a:lnSpc>
                <a:spcPct val="120000"/>
              </a:lnSpc>
              <a:spcBef>
                <a:spcPts val="600"/>
              </a:spcBef>
              <a:buFont typeface="Wingdings" panose="05000000000000000000" pitchFamily="2" charset="2"/>
              <a:buChar char="§"/>
            </a:pPr>
            <a:r>
              <a:rPr lang="en-US" sz="2400" dirty="0"/>
              <a:t>Involves measuring attributes, such as performance or usability, estimating the operational reliability, and so on</a:t>
            </a:r>
          </a:p>
          <a:p>
            <a:pPr marL="274320" lvl="1" indent="-274320">
              <a:lnSpc>
                <a:spcPct val="120000"/>
              </a:lnSpc>
              <a:spcBef>
                <a:spcPts val="600"/>
              </a:spcBef>
              <a:buFont typeface="Wingdings" panose="05000000000000000000" pitchFamily="2" charset="2"/>
              <a:buChar char="§"/>
            </a:pPr>
            <a:r>
              <a:rPr lang="en-US" sz="2400" dirty="0"/>
              <a:t>Testing builds confidence in the software that, it is good enough for its intended use. The planned usage of the software will determine the degree of confidence that is needed and the degree and type of testing.</a:t>
            </a:r>
          </a:p>
        </p:txBody>
      </p:sp>
    </p:spTree>
    <p:extLst>
      <p:ext uri="{BB962C8B-B14F-4D97-AF65-F5344CB8AC3E}">
        <p14:creationId xmlns:p14="http://schemas.microsoft.com/office/powerpoint/2010/main" val="294037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Objectives of testing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graphicFrame>
        <p:nvGraphicFramePr>
          <p:cNvPr id="2" name="Diagram 1">
            <a:extLst>
              <a:ext uri="{FF2B5EF4-FFF2-40B4-BE49-F238E27FC236}">
                <a16:creationId xmlns:a16="http://schemas.microsoft.com/office/drawing/2014/main" id="{A8AF8AFF-5800-468E-9AC4-E230B87E02D0}"/>
              </a:ext>
            </a:extLst>
          </p:cNvPr>
          <p:cNvGraphicFramePr/>
          <p:nvPr>
            <p:extLst>
              <p:ext uri="{D42A27DB-BD31-4B8C-83A1-F6EECF244321}">
                <p14:modId xmlns:p14="http://schemas.microsoft.com/office/powerpoint/2010/main" val="2866856201"/>
              </p:ext>
            </p:extLst>
          </p:nvPr>
        </p:nvGraphicFramePr>
        <p:xfrm>
          <a:off x="198567" y="1087819"/>
          <a:ext cx="9140505" cy="5685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0876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VERIFICATION</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3" y="1118400"/>
            <a:ext cx="8641115" cy="5458097"/>
          </a:xfrm>
          <a:prstGeom prst="rect">
            <a:avLst/>
          </a:prstGeom>
          <a:noFill/>
        </p:spPr>
        <p:txBody>
          <a:bodyPr wrap="square" rtlCol="0">
            <a:spAutoFit/>
          </a:bodyPr>
          <a:lstStyle/>
          <a:p>
            <a:pPr marL="0" indent="0">
              <a:lnSpc>
                <a:spcPct val="120000"/>
              </a:lnSpc>
              <a:spcAft>
                <a:spcPts val="600"/>
              </a:spcAft>
              <a:buNone/>
            </a:pPr>
            <a:r>
              <a:rPr lang="en-GB" sz="2400" dirty="0"/>
              <a:t> </a:t>
            </a:r>
            <a:r>
              <a:rPr lang="en-GB" sz="2400" b="1" dirty="0">
                <a:solidFill>
                  <a:srgbClr val="0070C0"/>
                </a:solidFill>
              </a:rPr>
              <a:t>"Are we building the product right” </a:t>
            </a:r>
          </a:p>
          <a:p>
            <a:pPr marL="342900" indent="-342900" algn="just">
              <a:lnSpc>
                <a:spcPct val="120000"/>
              </a:lnSpc>
              <a:buFont typeface="Wingdings" panose="05000000000000000000" pitchFamily="2" charset="2"/>
              <a:buChar char="§"/>
            </a:pPr>
            <a:r>
              <a:rPr lang="en-GB" sz="2400" dirty="0"/>
              <a:t>It’s the process of checking that the software achieves its goals to ensure that the products and deliverables meet specified requirements before final testing</a:t>
            </a:r>
          </a:p>
          <a:p>
            <a:pPr marL="342900" indent="-342900" algn="just">
              <a:lnSpc>
                <a:spcPct val="120000"/>
              </a:lnSpc>
              <a:buFont typeface="Wingdings" panose="05000000000000000000" pitchFamily="2" charset="2"/>
              <a:buChar char="§"/>
            </a:pPr>
            <a:r>
              <a:rPr lang="en-US" sz="2400" dirty="0"/>
              <a:t>Typically does not include the execution of the code</a:t>
            </a:r>
          </a:p>
          <a:p>
            <a:pPr marL="342900" indent="-342900" algn="just">
              <a:lnSpc>
                <a:spcPct val="120000"/>
              </a:lnSpc>
              <a:buFont typeface="Wingdings" panose="05000000000000000000" pitchFamily="2" charset="2"/>
              <a:buChar char="§"/>
            </a:pPr>
            <a:r>
              <a:rPr lang="en-US" sz="2400" dirty="0"/>
              <a:t>Verification finds the bugs early in the development cycle</a:t>
            </a:r>
            <a:endParaRPr lang="en-GB" sz="2400" dirty="0"/>
          </a:p>
          <a:p>
            <a:pPr marL="342900" indent="-342900">
              <a:lnSpc>
                <a:spcPct val="120000"/>
              </a:lnSpc>
              <a:buFont typeface="Wingdings" panose="05000000000000000000" pitchFamily="2" charset="2"/>
              <a:buChar char="§"/>
            </a:pPr>
            <a:r>
              <a:rPr lang="en-GB" sz="2400" dirty="0"/>
              <a:t>It is Static testing – includes checking documents, design, code (reviews, walkthroughs, Inspections ..)</a:t>
            </a:r>
          </a:p>
          <a:p>
            <a:pPr marL="342900" indent="-342900">
              <a:lnSpc>
                <a:spcPct val="120000"/>
              </a:lnSpc>
              <a:buFont typeface="Wingdings" panose="05000000000000000000" pitchFamily="2" charset="2"/>
              <a:buChar char="§"/>
            </a:pPr>
            <a:r>
              <a:rPr lang="en-GB" sz="2400" dirty="0"/>
              <a:t>Verification process targets on software architecture, design, database, etc. </a:t>
            </a:r>
          </a:p>
          <a:p>
            <a:pPr marL="342900" indent="-342900">
              <a:lnSpc>
                <a:spcPct val="120000"/>
              </a:lnSpc>
              <a:buFont typeface="Wingdings" panose="05000000000000000000" pitchFamily="2" charset="2"/>
              <a:buChar char="§"/>
            </a:pPr>
            <a:r>
              <a:rPr lang="en-GB" sz="2400" dirty="0"/>
              <a:t>Mostly happens before validation</a:t>
            </a:r>
          </a:p>
          <a:p>
            <a:pPr marL="342900" indent="-342900">
              <a:lnSpc>
                <a:spcPct val="120000"/>
              </a:lnSpc>
              <a:buFont typeface="Wingdings" panose="05000000000000000000" pitchFamily="2" charset="2"/>
              <a:buChar char="§"/>
            </a:pPr>
            <a:endParaRPr lang="en-GB" sz="2400" dirty="0"/>
          </a:p>
        </p:txBody>
      </p:sp>
    </p:spTree>
    <p:extLst>
      <p:ext uri="{BB962C8B-B14F-4D97-AF65-F5344CB8AC3E}">
        <p14:creationId xmlns:p14="http://schemas.microsoft.com/office/powerpoint/2010/main" val="194124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VALIDATION</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3" y="1118400"/>
            <a:ext cx="8914384" cy="5901295"/>
          </a:xfrm>
          <a:prstGeom prst="rect">
            <a:avLst/>
          </a:prstGeom>
          <a:noFill/>
        </p:spPr>
        <p:txBody>
          <a:bodyPr wrap="square" rtlCol="0">
            <a:spAutoFit/>
          </a:bodyPr>
          <a:lstStyle/>
          <a:p>
            <a:pPr marL="0" indent="0">
              <a:lnSpc>
                <a:spcPct val="120000"/>
              </a:lnSpc>
              <a:spcAft>
                <a:spcPts val="600"/>
              </a:spcAft>
              <a:buNone/>
            </a:pPr>
            <a:r>
              <a:rPr lang="en-GB" sz="2400" b="1" dirty="0">
                <a:solidFill>
                  <a:srgbClr val="0070C0"/>
                </a:solidFill>
              </a:rPr>
              <a:t>"Are we building the right product”</a:t>
            </a:r>
            <a:endParaRPr lang="en-GB" sz="1000" b="1" dirty="0">
              <a:solidFill>
                <a:srgbClr val="0070C0"/>
              </a:solidFill>
            </a:endParaRPr>
          </a:p>
          <a:p>
            <a:pPr marL="342900" indent="-342900">
              <a:lnSpc>
                <a:spcPct val="120000"/>
              </a:lnSpc>
              <a:buFont typeface="Wingdings" panose="05000000000000000000" pitchFamily="2" charset="2"/>
              <a:buChar char="§"/>
            </a:pPr>
            <a:r>
              <a:rPr lang="en-GB" sz="2400" dirty="0"/>
              <a:t>Focuses on product related activities that attempt to determine if the system or project deliverables meet the customer or clients expectation</a:t>
            </a:r>
          </a:p>
          <a:p>
            <a:pPr marL="342900" indent="-342900">
              <a:lnSpc>
                <a:spcPct val="120000"/>
              </a:lnSpc>
              <a:buFont typeface="Wingdings" panose="05000000000000000000" pitchFamily="2" charset="2"/>
              <a:buChar char="§"/>
            </a:pPr>
            <a:r>
              <a:rPr lang="en-GB" sz="2400" dirty="0"/>
              <a:t>Validation is predominantly done through Dynamic testing</a:t>
            </a:r>
          </a:p>
          <a:p>
            <a:pPr marL="742950" lvl="1" indent="-285750">
              <a:lnSpc>
                <a:spcPct val="120000"/>
              </a:lnSpc>
              <a:buFont typeface="Wingdings" panose="05000000000000000000" pitchFamily="2" charset="2"/>
              <a:buChar char="§"/>
            </a:pPr>
            <a:r>
              <a:rPr lang="en-GB" sz="2400" dirty="0"/>
              <a:t>Execution of code (</a:t>
            </a:r>
            <a:r>
              <a:rPr lang="en-IN" sz="2400" dirty="0"/>
              <a:t>Exercising and observing the behaviour )</a:t>
            </a:r>
            <a:endParaRPr lang="en-GB" sz="2400" dirty="0"/>
          </a:p>
          <a:p>
            <a:pPr marL="742950" lvl="1" indent="-285750">
              <a:lnSpc>
                <a:spcPct val="120000"/>
              </a:lnSpc>
              <a:buFont typeface="Wingdings" panose="05000000000000000000" pitchFamily="2" charset="2"/>
              <a:buChar char="§"/>
            </a:pPr>
            <a:r>
              <a:rPr lang="en-GB" sz="2400" dirty="0"/>
              <a:t>Testing validates if the system has all the capabilities &amp; features defined in the projects scope and requirements definition</a:t>
            </a:r>
          </a:p>
          <a:p>
            <a:pPr marL="742950" lvl="1" indent="-285750">
              <a:lnSpc>
                <a:spcPct val="120000"/>
              </a:lnSpc>
              <a:buFont typeface="Wingdings" panose="05000000000000000000" pitchFamily="2" charset="2"/>
              <a:buChar char="§"/>
            </a:pPr>
            <a:r>
              <a:rPr lang="en-GB" sz="2400" dirty="0"/>
              <a:t>Typically done by the Testing team</a:t>
            </a:r>
          </a:p>
          <a:p>
            <a:pPr marL="742950" lvl="1" indent="-285750">
              <a:lnSpc>
                <a:spcPct val="120000"/>
              </a:lnSpc>
              <a:buFont typeface="Wingdings" panose="05000000000000000000" pitchFamily="2" charset="2"/>
              <a:buChar char="§"/>
            </a:pPr>
            <a:r>
              <a:rPr lang="en-GB" sz="2400" dirty="0"/>
              <a:t>Its done again mostly after Verification</a:t>
            </a:r>
          </a:p>
          <a:p>
            <a:pPr marL="285750" indent="-285750">
              <a:lnSpc>
                <a:spcPct val="120000"/>
              </a:lnSpc>
              <a:buFont typeface="Wingdings" panose="05000000000000000000" pitchFamily="2" charset="2"/>
              <a:buChar char="§"/>
            </a:pPr>
            <a:r>
              <a:rPr lang="en-US" sz="2400" dirty="0"/>
              <a:t>Methods used in validation are Black Box Testing, White Box Testing and non-functional testing.</a:t>
            </a:r>
            <a:endParaRPr lang="en-GB" sz="2400" dirty="0"/>
          </a:p>
          <a:p>
            <a:pPr marL="742950" lvl="1" indent="-285750">
              <a:lnSpc>
                <a:spcPct val="120000"/>
              </a:lnSpc>
              <a:buFont typeface="Wingdings" panose="05000000000000000000" pitchFamily="2" charset="2"/>
              <a:buChar char="§"/>
            </a:pPr>
            <a:endParaRPr lang="en-US" sz="2400" dirty="0"/>
          </a:p>
        </p:txBody>
      </p:sp>
    </p:spTree>
    <p:extLst>
      <p:ext uri="{BB962C8B-B14F-4D97-AF65-F5344CB8AC3E}">
        <p14:creationId xmlns:p14="http://schemas.microsoft.com/office/powerpoint/2010/main" val="323529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4195</TotalTime>
  <Words>661</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Context : Some Quotes on Testing</vt:lpstr>
      <vt:lpstr>Why test</vt:lpstr>
      <vt:lpstr>Generics</vt:lpstr>
      <vt:lpstr>Generics</vt:lpstr>
      <vt:lpstr>Objectives of testing</vt:lpstr>
      <vt:lpstr>VERIFICATION</vt:lpstr>
      <vt:lpstr>VALIDATION</vt:lpstr>
      <vt:lpstr>Terminologies : Defect, Bug, Failure, Issue</vt:lpstr>
      <vt:lpstr>Terminologies : Defect, Bug, Failure, Issue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Phalachandra HL</cp:lastModifiedBy>
  <cp:revision>319</cp:revision>
  <dcterms:created xsi:type="dcterms:W3CDTF">2019-05-30T23:14:36Z</dcterms:created>
  <dcterms:modified xsi:type="dcterms:W3CDTF">2020-10-07T14:11:40Z</dcterms:modified>
</cp:coreProperties>
</file>