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66" r:id="rId3"/>
    <p:sldId id="277" r:id="rId4"/>
    <p:sldId id="278" r:id="rId5"/>
    <p:sldId id="282" r:id="rId6"/>
    <p:sldId id="281" r:id="rId7"/>
    <p:sldId id="287" r:id="rId8"/>
    <p:sldId id="288" r:id="rId9"/>
    <p:sldId id="279" r:id="rId10"/>
    <p:sldId id="280" r:id="rId11"/>
    <p:sldId id="286" r:id="rId12"/>
    <p:sldId id="290" r:id="rId13"/>
    <p:sldId id="291" r:id="rId14"/>
    <p:sldId id="292" r:id="rId15"/>
    <p:sldId id="293" r:id="rId16"/>
    <p:sldId id="28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9A7"/>
    <a:srgbClr val="FDBA53"/>
    <a:srgbClr val="F4B350"/>
    <a:srgbClr val="DFA267"/>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95828" autoAdjust="0"/>
  </p:normalViewPr>
  <p:slideViewPr>
    <p:cSldViewPr snapToGrid="0">
      <p:cViewPr varScale="1">
        <p:scale>
          <a:sx n="63" d="100"/>
          <a:sy n="63" d="100"/>
        </p:scale>
        <p:origin x="96" y="180"/>
      </p:cViewPr>
      <p:guideLst>
        <p:guide orient="horz" pos="2160"/>
        <p:guide pos="3840"/>
      </p:guideLst>
    </p:cSldViewPr>
  </p:slideViewPr>
  <p:notesTextViewPr>
    <p:cViewPr>
      <p:scale>
        <a:sx n="3" d="2"/>
        <a:sy n="3" d="2"/>
      </p:scale>
      <p:origin x="0" y="0"/>
    </p:cViewPr>
  </p:notesTextViewPr>
  <p:sorterViewPr>
    <p:cViewPr>
      <p:scale>
        <a:sx n="134" d="100"/>
        <a:sy n="134" d="100"/>
      </p:scale>
      <p:origin x="0" y="-17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12-10-2020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12-10-2020</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12-10-2020</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12-10-2020</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12-10-2020</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12-10-2020</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345425"/>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TESTING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12-10-2020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TESTING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12-10-2020</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12-10-2020</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12-10-2020</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12-10-2020</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12-10-2020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12-10-2020</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12-10-2020</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TESTING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Testing Types : Static and Dynamic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8" name="TextBox 7">
            <a:extLst>
              <a:ext uri="{FF2B5EF4-FFF2-40B4-BE49-F238E27FC236}">
                <a16:creationId xmlns:a16="http://schemas.microsoft.com/office/drawing/2014/main" id="{FCD5516C-3D12-4C00-A0D1-CA4A995FCD2F}"/>
              </a:ext>
            </a:extLst>
          </p:cNvPr>
          <p:cNvSpPr txBox="1"/>
          <p:nvPr/>
        </p:nvSpPr>
        <p:spPr>
          <a:xfrm>
            <a:off x="0" y="1087819"/>
            <a:ext cx="9021337" cy="3275961"/>
          </a:xfrm>
          <a:prstGeom prst="rect">
            <a:avLst/>
          </a:prstGeom>
          <a:noFill/>
        </p:spPr>
        <p:txBody>
          <a:bodyPr wrap="square">
            <a:spAutoFit/>
          </a:bodyPr>
          <a:lstStyle/>
          <a:p>
            <a:pPr marL="0" indent="0">
              <a:lnSpc>
                <a:spcPct val="130000"/>
              </a:lnSpc>
              <a:spcBef>
                <a:spcPts val="600"/>
              </a:spcBef>
              <a:buNone/>
            </a:pPr>
            <a:r>
              <a:rPr lang="en-US" sz="2400" b="1" dirty="0"/>
              <a:t>Static Testing </a:t>
            </a:r>
          </a:p>
          <a:p>
            <a:pPr marL="342900" indent="-342900">
              <a:lnSpc>
                <a:spcPct val="110000"/>
              </a:lnSpc>
              <a:spcBef>
                <a:spcPts val="600"/>
              </a:spcBef>
              <a:buFont typeface="Wingdings" panose="05000000000000000000" pitchFamily="2" charset="2"/>
              <a:buChar char="§"/>
            </a:pPr>
            <a:r>
              <a:rPr lang="en-US" sz="2400" dirty="0"/>
              <a:t>In this approach you check for defects in the software without actually executing the code of the software/application.</a:t>
            </a:r>
          </a:p>
          <a:p>
            <a:pPr marL="342900" indent="-342900">
              <a:lnSpc>
                <a:spcPct val="110000"/>
              </a:lnSpc>
              <a:spcBef>
                <a:spcPts val="600"/>
              </a:spcBef>
              <a:buFont typeface="Wingdings" panose="05000000000000000000" pitchFamily="2" charset="2"/>
              <a:buChar char="§"/>
            </a:pPr>
            <a:r>
              <a:rPr lang="en-US" sz="2400" dirty="0"/>
              <a:t>Static testing is performed in early stage of development to avoid errors as it is easier to find sources of failures and it can be fixed easily</a:t>
            </a:r>
          </a:p>
          <a:p>
            <a:pPr marL="0" indent="0">
              <a:lnSpc>
                <a:spcPct val="130000"/>
              </a:lnSpc>
              <a:spcBef>
                <a:spcPts val="600"/>
              </a:spcBef>
              <a:buNone/>
            </a:pPr>
            <a:endParaRPr lang="en-US" sz="2400" dirty="0"/>
          </a:p>
        </p:txBody>
      </p:sp>
      <p:sp>
        <p:nvSpPr>
          <p:cNvPr id="4" name="TextBox 3">
            <a:extLst>
              <a:ext uri="{FF2B5EF4-FFF2-40B4-BE49-F238E27FC236}">
                <a16:creationId xmlns:a16="http://schemas.microsoft.com/office/drawing/2014/main" id="{78B4B73C-DD94-42DD-9C6F-5FF170C3CD01}"/>
              </a:ext>
            </a:extLst>
          </p:cNvPr>
          <p:cNvSpPr txBox="1"/>
          <p:nvPr/>
        </p:nvSpPr>
        <p:spPr>
          <a:xfrm>
            <a:off x="2687443" y="3651358"/>
            <a:ext cx="1859099" cy="461665"/>
          </a:xfrm>
          <a:prstGeom prst="rect">
            <a:avLst/>
          </a:prstGeom>
          <a:solidFill>
            <a:schemeClr val="accent2">
              <a:lumMod val="60000"/>
              <a:lumOff val="40000"/>
            </a:schemeClr>
          </a:solidFill>
        </p:spPr>
        <p:txBody>
          <a:bodyPr wrap="none" rtlCol="0">
            <a:spAutoFit/>
          </a:bodyPr>
          <a:lstStyle/>
          <a:p>
            <a:r>
              <a:rPr lang="en-US" sz="2400" b="1" dirty="0"/>
              <a:t>Static Testing</a:t>
            </a:r>
          </a:p>
        </p:txBody>
      </p:sp>
      <p:sp>
        <p:nvSpPr>
          <p:cNvPr id="6" name="TextBox 5">
            <a:extLst>
              <a:ext uri="{FF2B5EF4-FFF2-40B4-BE49-F238E27FC236}">
                <a16:creationId xmlns:a16="http://schemas.microsoft.com/office/drawing/2014/main" id="{B3ACA8EE-784A-4385-BBA5-2F7DE36BABE4}"/>
              </a:ext>
            </a:extLst>
          </p:cNvPr>
          <p:cNvSpPr txBox="1"/>
          <p:nvPr/>
        </p:nvSpPr>
        <p:spPr>
          <a:xfrm>
            <a:off x="1256370" y="4544543"/>
            <a:ext cx="1111779" cy="461665"/>
          </a:xfrm>
          <a:prstGeom prst="rect">
            <a:avLst/>
          </a:prstGeom>
          <a:solidFill>
            <a:schemeClr val="accent2">
              <a:lumMod val="60000"/>
              <a:lumOff val="40000"/>
            </a:schemeClr>
          </a:solidFill>
        </p:spPr>
        <p:txBody>
          <a:bodyPr wrap="none" rtlCol="0">
            <a:spAutoFit/>
          </a:bodyPr>
          <a:lstStyle/>
          <a:p>
            <a:r>
              <a:rPr lang="en-US" sz="2400" b="1" dirty="0"/>
              <a:t>Review</a:t>
            </a:r>
          </a:p>
        </p:txBody>
      </p:sp>
      <p:sp>
        <p:nvSpPr>
          <p:cNvPr id="10" name="TextBox 9">
            <a:extLst>
              <a:ext uri="{FF2B5EF4-FFF2-40B4-BE49-F238E27FC236}">
                <a16:creationId xmlns:a16="http://schemas.microsoft.com/office/drawing/2014/main" id="{1FADD14B-661A-4EAD-8365-02A76B354213}"/>
              </a:ext>
            </a:extLst>
          </p:cNvPr>
          <p:cNvSpPr txBox="1"/>
          <p:nvPr/>
        </p:nvSpPr>
        <p:spPr>
          <a:xfrm>
            <a:off x="3995853" y="4545914"/>
            <a:ext cx="2009076" cy="461665"/>
          </a:xfrm>
          <a:prstGeom prst="rect">
            <a:avLst/>
          </a:prstGeom>
          <a:solidFill>
            <a:schemeClr val="accent2">
              <a:lumMod val="60000"/>
              <a:lumOff val="40000"/>
            </a:schemeClr>
          </a:solidFill>
        </p:spPr>
        <p:txBody>
          <a:bodyPr wrap="none" rtlCol="0">
            <a:spAutoFit/>
          </a:bodyPr>
          <a:lstStyle/>
          <a:p>
            <a:r>
              <a:rPr lang="en-US" sz="2400" b="1" dirty="0"/>
              <a:t>Static Analysis</a:t>
            </a:r>
          </a:p>
        </p:txBody>
      </p:sp>
      <p:cxnSp>
        <p:nvCxnSpPr>
          <p:cNvPr id="12" name="Straight Connector 11">
            <a:extLst>
              <a:ext uri="{FF2B5EF4-FFF2-40B4-BE49-F238E27FC236}">
                <a16:creationId xmlns:a16="http://schemas.microsoft.com/office/drawing/2014/main" id="{6F880075-DB0E-468C-B515-B14543D8CE52}"/>
              </a:ext>
            </a:extLst>
          </p:cNvPr>
          <p:cNvCxnSpPr>
            <a:cxnSpLocks/>
          </p:cNvCxnSpPr>
          <p:nvPr/>
        </p:nvCxnSpPr>
        <p:spPr>
          <a:xfrm>
            <a:off x="1393902" y="5006208"/>
            <a:ext cx="0" cy="120502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73675E4-C6D6-4D13-8788-ACF312366210}"/>
              </a:ext>
            </a:extLst>
          </p:cNvPr>
          <p:cNvSpPr txBox="1"/>
          <p:nvPr/>
        </p:nvSpPr>
        <p:spPr>
          <a:xfrm>
            <a:off x="1393902" y="5097967"/>
            <a:ext cx="1686616" cy="1200329"/>
          </a:xfrm>
          <a:prstGeom prst="rect">
            <a:avLst/>
          </a:prstGeom>
          <a:noFill/>
        </p:spPr>
        <p:txBody>
          <a:bodyPr wrap="none" rtlCol="0">
            <a:spAutoFit/>
          </a:bodyPr>
          <a:lstStyle/>
          <a:p>
            <a:pPr marL="285750" indent="-285750">
              <a:buFont typeface="Wingdings" panose="05000000000000000000" pitchFamily="2" charset="2"/>
              <a:buChar char="§"/>
            </a:pPr>
            <a:r>
              <a:rPr lang="en-US" dirty="0"/>
              <a:t>Informal</a:t>
            </a:r>
          </a:p>
          <a:p>
            <a:pPr marL="285750" indent="-285750">
              <a:buFont typeface="Wingdings" panose="05000000000000000000" pitchFamily="2" charset="2"/>
              <a:buChar char="§"/>
            </a:pPr>
            <a:r>
              <a:rPr lang="en-US" dirty="0"/>
              <a:t>Walkthrough</a:t>
            </a:r>
          </a:p>
          <a:p>
            <a:pPr marL="285750" indent="-285750">
              <a:buFont typeface="Wingdings" panose="05000000000000000000" pitchFamily="2" charset="2"/>
              <a:buChar char="§"/>
            </a:pPr>
            <a:r>
              <a:rPr lang="en-US" dirty="0"/>
              <a:t>Peer Review</a:t>
            </a:r>
          </a:p>
          <a:p>
            <a:pPr marL="285750" indent="-285750">
              <a:buFont typeface="Wingdings" panose="05000000000000000000" pitchFamily="2" charset="2"/>
              <a:buChar char="§"/>
            </a:pPr>
            <a:r>
              <a:rPr lang="en-US" dirty="0"/>
              <a:t>Inspection</a:t>
            </a:r>
          </a:p>
        </p:txBody>
      </p:sp>
      <p:sp>
        <p:nvSpPr>
          <p:cNvPr id="16" name="TextBox 15">
            <a:extLst>
              <a:ext uri="{FF2B5EF4-FFF2-40B4-BE49-F238E27FC236}">
                <a16:creationId xmlns:a16="http://schemas.microsoft.com/office/drawing/2014/main" id="{429AFD09-FB24-444D-BDF3-B943D0153A20}"/>
              </a:ext>
            </a:extLst>
          </p:cNvPr>
          <p:cNvSpPr txBox="1"/>
          <p:nvPr/>
        </p:nvSpPr>
        <p:spPr>
          <a:xfrm>
            <a:off x="4237001" y="5035062"/>
            <a:ext cx="2895344" cy="1200329"/>
          </a:xfrm>
          <a:prstGeom prst="rect">
            <a:avLst/>
          </a:prstGeom>
          <a:noFill/>
        </p:spPr>
        <p:txBody>
          <a:bodyPr wrap="none" rtlCol="0">
            <a:spAutoFit/>
          </a:bodyPr>
          <a:lstStyle/>
          <a:p>
            <a:pPr marL="285750" indent="-285750">
              <a:buFont typeface="Wingdings" panose="05000000000000000000" pitchFamily="2" charset="2"/>
              <a:buChar char="§"/>
            </a:pPr>
            <a:r>
              <a:rPr lang="en-US" dirty="0"/>
              <a:t>Evaluation of code quality</a:t>
            </a:r>
          </a:p>
          <a:p>
            <a:pPr marL="285750" indent="-285750">
              <a:buFont typeface="Wingdings" panose="05000000000000000000" pitchFamily="2" charset="2"/>
              <a:buChar char="§"/>
            </a:pPr>
            <a:r>
              <a:rPr lang="en-US" dirty="0"/>
              <a:t>Data Flow</a:t>
            </a:r>
          </a:p>
          <a:p>
            <a:pPr marL="285750" indent="-285750">
              <a:buFont typeface="Wingdings" panose="05000000000000000000" pitchFamily="2" charset="2"/>
              <a:buChar char="§"/>
            </a:pPr>
            <a:r>
              <a:rPr lang="en-US" dirty="0"/>
              <a:t>Control Flow</a:t>
            </a:r>
          </a:p>
          <a:p>
            <a:pPr marL="285750" indent="-285750">
              <a:buFont typeface="Wingdings" panose="05000000000000000000" pitchFamily="2" charset="2"/>
              <a:buChar char="§"/>
            </a:pPr>
            <a:r>
              <a:rPr lang="en-US" dirty="0"/>
              <a:t>Cyclomatic Complexity</a:t>
            </a:r>
          </a:p>
        </p:txBody>
      </p:sp>
      <p:cxnSp>
        <p:nvCxnSpPr>
          <p:cNvPr id="17" name="Straight Connector 16">
            <a:extLst>
              <a:ext uri="{FF2B5EF4-FFF2-40B4-BE49-F238E27FC236}">
                <a16:creationId xmlns:a16="http://schemas.microsoft.com/office/drawing/2014/main" id="{69791301-097A-4D5A-9077-0FE133471EA6}"/>
              </a:ext>
            </a:extLst>
          </p:cNvPr>
          <p:cNvCxnSpPr>
            <a:cxnSpLocks/>
          </p:cNvCxnSpPr>
          <p:nvPr/>
        </p:nvCxnSpPr>
        <p:spPr>
          <a:xfrm>
            <a:off x="4155688" y="5006208"/>
            <a:ext cx="0" cy="120502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269E81-87E5-4B3E-B52C-4AEB1B04B614}"/>
              </a:ext>
            </a:extLst>
          </p:cNvPr>
          <p:cNvCxnSpPr/>
          <p:nvPr/>
        </p:nvCxnSpPr>
        <p:spPr>
          <a:xfrm flipV="1">
            <a:off x="2007220" y="4113023"/>
            <a:ext cx="1438507" cy="4315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53D328-C9FE-4184-9F26-1D08365EB45A}"/>
              </a:ext>
            </a:extLst>
          </p:cNvPr>
          <p:cNvCxnSpPr>
            <a:cxnSpLocks/>
            <a:endCxn id="10" idx="0"/>
          </p:cNvCxnSpPr>
          <p:nvPr/>
        </p:nvCxnSpPr>
        <p:spPr>
          <a:xfrm>
            <a:off x="3436434" y="4119632"/>
            <a:ext cx="1563957" cy="42628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11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Testing Types : Static and Dynamic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8" name="TextBox 7">
            <a:extLst>
              <a:ext uri="{FF2B5EF4-FFF2-40B4-BE49-F238E27FC236}">
                <a16:creationId xmlns:a16="http://schemas.microsoft.com/office/drawing/2014/main" id="{FCD5516C-3D12-4C00-A0D1-CA4A995FCD2F}"/>
              </a:ext>
            </a:extLst>
          </p:cNvPr>
          <p:cNvSpPr txBox="1"/>
          <p:nvPr/>
        </p:nvSpPr>
        <p:spPr>
          <a:xfrm>
            <a:off x="124513" y="1268299"/>
            <a:ext cx="10435692" cy="5356531"/>
          </a:xfrm>
          <a:prstGeom prst="rect">
            <a:avLst/>
          </a:prstGeom>
          <a:noFill/>
        </p:spPr>
        <p:txBody>
          <a:bodyPr wrap="square">
            <a:spAutoFit/>
          </a:bodyPr>
          <a:lstStyle/>
          <a:p>
            <a:pPr marL="342900" indent="-342900">
              <a:lnSpc>
                <a:spcPct val="110000"/>
              </a:lnSpc>
              <a:spcBef>
                <a:spcPts val="600"/>
              </a:spcBef>
              <a:buFont typeface="Wingdings" panose="05000000000000000000" pitchFamily="2" charset="2"/>
              <a:buChar char="§"/>
            </a:pPr>
            <a:r>
              <a:rPr lang="en-US" sz="2400" dirty="0"/>
              <a:t>Dynamic testing involves execution of the code for analyzing the dynamic behavior.</a:t>
            </a:r>
          </a:p>
          <a:p>
            <a:pPr marL="342900" indent="-342900">
              <a:lnSpc>
                <a:spcPct val="110000"/>
              </a:lnSpc>
              <a:spcBef>
                <a:spcPts val="600"/>
              </a:spcBef>
              <a:buFont typeface="Wingdings" panose="05000000000000000000" pitchFamily="2" charset="2"/>
              <a:buChar char="§"/>
            </a:pPr>
            <a:r>
              <a:rPr lang="en-US" sz="2400" dirty="0"/>
              <a:t>This involves providing input values for the software under test, observation of the output values, which are then analyzed</a:t>
            </a:r>
          </a:p>
          <a:p>
            <a:pPr marL="342900" indent="-342900">
              <a:lnSpc>
                <a:spcPct val="110000"/>
              </a:lnSpc>
              <a:spcBef>
                <a:spcPts val="600"/>
              </a:spcBef>
              <a:buFont typeface="Wingdings" panose="05000000000000000000" pitchFamily="2" charset="2"/>
              <a:buChar char="§"/>
            </a:pPr>
            <a:r>
              <a:rPr lang="en-US" sz="2400" dirty="0"/>
              <a:t>Has the advantage of being able to find difficult and complex defects which are not easily detectable by static testing</a:t>
            </a:r>
          </a:p>
          <a:p>
            <a:pPr marL="342900" indent="-342900">
              <a:lnSpc>
                <a:spcPct val="110000"/>
              </a:lnSpc>
              <a:spcBef>
                <a:spcPts val="600"/>
              </a:spcBef>
              <a:buFont typeface="Wingdings" panose="05000000000000000000" pitchFamily="2" charset="2"/>
              <a:buChar char="§"/>
            </a:pPr>
            <a:r>
              <a:rPr lang="en-US" sz="2400" dirty="0"/>
              <a:t>Typically time and Budget consuming</a:t>
            </a:r>
          </a:p>
          <a:p>
            <a:pPr>
              <a:lnSpc>
                <a:spcPct val="130000"/>
              </a:lnSpc>
              <a:spcBef>
                <a:spcPts val="600"/>
              </a:spcBef>
            </a:pPr>
            <a:r>
              <a:rPr lang="en-US" sz="2400" b="1" dirty="0">
                <a:solidFill>
                  <a:srgbClr val="0070C0"/>
                </a:solidFill>
              </a:rPr>
              <a:t>There can be different kinds of dynamic testing like</a:t>
            </a:r>
          </a:p>
          <a:p>
            <a:pPr>
              <a:lnSpc>
                <a:spcPct val="130000"/>
              </a:lnSpc>
              <a:spcBef>
                <a:spcPts val="600"/>
              </a:spcBef>
            </a:pPr>
            <a:r>
              <a:rPr lang="en-US" sz="2400" dirty="0"/>
              <a:t>1. Testing based on the techniques (Code or Fault based)</a:t>
            </a:r>
          </a:p>
          <a:p>
            <a:pPr>
              <a:lnSpc>
                <a:spcPct val="130000"/>
              </a:lnSpc>
              <a:spcBef>
                <a:spcPts val="600"/>
              </a:spcBef>
            </a:pPr>
            <a:r>
              <a:rPr lang="en-US" sz="2400" dirty="0"/>
              <a:t>2. Testing based on how the testing is done (Manual or Automatic)</a:t>
            </a:r>
          </a:p>
          <a:p>
            <a:pPr>
              <a:lnSpc>
                <a:spcPct val="130000"/>
              </a:lnSpc>
              <a:spcBef>
                <a:spcPts val="600"/>
              </a:spcBef>
            </a:pPr>
            <a:r>
              <a:rPr lang="en-US" sz="2400" dirty="0"/>
              <a:t>3. Testing based on the levels of testing (will be discussed in the next session)</a:t>
            </a:r>
          </a:p>
        </p:txBody>
      </p:sp>
    </p:spTree>
    <p:extLst>
      <p:ext uri="{BB962C8B-B14F-4D97-AF65-F5344CB8AC3E}">
        <p14:creationId xmlns:p14="http://schemas.microsoft.com/office/powerpoint/2010/main" val="130320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Testing Types : Testing Technique </a:t>
            </a:r>
            <a:r>
              <a:rPr lang="en-US" sz="2400" b="1" dirty="0">
                <a:solidFill>
                  <a:schemeClr val="accent2"/>
                </a:solidFill>
                <a:latin typeface="+mn-lt"/>
              </a:rPr>
              <a:t>Based</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01582" y="1145981"/>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r>
              <a:rPr lang="en-US" b="1" kern="0" dirty="0">
                <a:cs typeface="Calibri" panose="020F0502020204030204" pitchFamily="34" charset="0"/>
              </a:rPr>
              <a:t>Code Based</a:t>
            </a:r>
          </a:p>
        </p:txBody>
      </p:sp>
      <p:grpSp>
        <p:nvGrpSpPr>
          <p:cNvPr id="6" name="Group 62">
            <a:extLst>
              <a:ext uri="{FF2B5EF4-FFF2-40B4-BE49-F238E27FC236}">
                <a16:creationId xmlns:a16="http://schemas.microsoft.com/office/drawing/2014/main" id="{5AC19D47-BAFE-4540-8FBA-340DFFECEDFC}"/>
              </a:ext>
            </a:extLst>
          </p:cNvPr>
          <p:cNvGrpSpPr>
            <a:grpSpLocks/>
          </p:cNvGrpSpPr>
          <p:nvPr/>
        </p:nvGrpSpPr>
        <p:grpSpPr bwMode="auto">
          <a:xfrm>
            <a:off x="55834" y="1707768"/>
            <a:ext cx="8715375" cy="4621213"/>
            <a:chOff x="-110554" y="1670304"/>
            <a:chExt cx="9297226" cy="4997738"/>
          </a:xfrm>
        </p:grpSpPr>
        <p:grpSp>
          <p:nvGrpSpPr>
            <p:cNvPr id="7" name="TextBox 91">
              <a:extLst>
                <a:ext uri="{FF2B5EF4-FFF2-40B4-BE49-F238E27FC236}">
                  <a16:creationId xmlns:a16="http://schemas.microsoft.com/office/drawing/2014/main" id="{1E08AD39-3CA9-46E9-B362-C80C94F496B9}"/>
                </a:ext>
              </a:extLst>
            </p:cNvPr>
            <p:cNvGrpSpPr>
              <a:grpSpLocks/>
            </p:cNvGrpSpPr>
            <p:nvPr/>
          </p:nvGrpSpPr>
          <p:grpSpPr bwMode="auto">
            <a:xfrm>
              <a:off x="-110554" y="1670304"/>
              <a:ext cx="3915449" cy="615696"/>
              <a:chOff x="-110554" y="1670304"/>
              <a:chExt cx="3915449" cy="615696"/>
            </a:xfrm>
          </p:grpSpPr>
          <p:pic>
            <p:nvPicPr>
              <p:cNvPr id="63" name="TextBox 91">
                <a:extLst>
                  <a:ext uri="{FF2B5EF4-FFF2-40B4-BE49-F238E27FC236}">
                    <a16:creationId xmlns:a16="http://schemas.microsoft.com/office/drawing/2014/main" id="{5F44B636-8140-4634-B9B5-9A33003C0CF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 y="1670304"/>
                <a:ext cx="3779520" cy="6156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 name="Text Box 9">
                <a:extLst>
                  <a:ext uri="{FF2B5EF4-FFF2-40B4-BE49-F238E27FC236}">
                    <a16:creationId xmlns:a16="http://schemas.microsoft.com/office/drawing/2014/main" id="{2733CE30-AD3E-4C2D-B1EF-D525BE4460C2}"/>
                  </a:ext>
                </a:extLst>
              </p:cNvPr>
              <p:cNvSpPr txBox="1">
                <a:spLocks noChangeArrowheads="1"/>
              </p:cNvSpPr>
              <p:nvPr/>
            </p:nvSpPr>
            <p:spPr bwMode="auto">
              <a:xfrm>
                <a:off x="-110554" y="1752625"/>
                <a:ext cx="3915449" cy="396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sz="1800" dirty="0">
                    <a:solidFill>
                      <a:srgbClr val="FFFFFF"/>
                    </a:solidFill>
                    <a:latin typeface="Verdana" panose="020B0604030504040204" pitchFamily="34" charset="0"/>
                  </a:rPr>
                  <a:t>Control-flow-based criteria</a:t>
                </a:r>
              </a:p>
            </p:txBody>
          </p:sp>
        </p:grpSp>
        <p:sp>
          <p:nvSpPr>
            <p:cNvPr id="9" name="TextBox 8">
              <a:extLst>
                <a:ext uri="{FF2B5EF4-FFF2-40B4-BE49-F238E27FC236}">
                  <a16:creationId xmlns:a16="http://schemas.microsoft.com/office/drawing/2014/main" id="{A4E9B0E2-B2A8-403D-839C-24421BEF7762}"/>
                </a:ext>
              </a:extLst>
            </p:cNvPr>
            <p:cNvSpPr txBox="1"/>
            <p:nvPr/>
          </p:nvSpPr>
          <p:spPr>
            <a:xfrm>
              <a:off x="5867400" y="1752600"/>
              <a:ext cx="3199915" cy="461665"/>
            </a:xfrm>
            <a:prstGeom prst="rect">
              <a:avLst/>
            </a:prstGeom>
            <a:solidFill>
              <a:srgbClr val="0087E1"/>
            </a:solidFill>
          </p:spPr>
          <p:style>
            <a:lnRef idx="0">
              <a:schemeClr val="accent1"/>
            </a:lnRef>
            <a:fillRef idx="3">
              <a:schemeClr val="accent1"/>
            </a:fillRef>
            <a:effectRef idx="3">
              <a:schemeClr val="accent1"/>
            </a:effectRef>
            <a:fontRef idx="minor">
              <a:schemeClr val="lt1"/>
            </a:fontRef>
          </p:style>
          <p:txBody>
            <a:bodyPr wrap="none">
              <a:spAutoFit/>
            </a:bodyPr>
            <a:lstStyle/>
            <a:p>
              <a:pPr algn="ctr" fontAlgn="base">
                <a:spcBef>
                  <a:spcPct val="0"/>
                </a:spcBef>
                <a:spcAft>
                  <a:spcPct val="0"/>
                </a:spcAft>
                <a:defRPr/>
              </a:pPr>
              <a:r>
                <a:rPr lang="en-US">
                  <a:solidFill>
                    <a:srgbClr val="FFFFFF"/>
                  </a:solidFill>
                  <a:ea typeface="ＭＳ Ｐゴシック"/>
                  <a:cs typeface="ＭＳ Ｐゴシック"/>
                </a:rPr>
                <a:t>Data-flow-based criteria</a:t>
              </a:r>
            </a:p>
          </p:txBody>
        </p:sp>
        <p:sp>
          <p:nvSpPr>
            <p:cNvPr id="10" name="TextBox 9">
              <a:extLst>
                <a:ext uri="{FF2B5EF4-FFF2-40B4-BE49-F238E27FC236}">
                  <a16:creationId xmlns:a16="http://schemas.microsoft.com/office/drawing/2014/main" id="{8FD5BA6A-66CB-4F60-8E8B-C49D4DB74C38}"/>
                </a:ext>
              </a:extLst>
            </p:cNvPr>
            <p:cNvSpPr txBox="1"/>
            <p:nvPr/>
          </p:nvSpPr>
          <p:spPr>
            <a:xfrm>
              <a:off x="6130196" y="4343400"/>
              <a:ext cx="2674322" cy="461665"/>
            </a:xfrm>
            <a:prstGeom prst="rect">
              <a:avLst/>
            </a:prstGeom>
            <a:solidFill>
              <a:srgbClr val="0087E1"/>
            </a:solidFill>
          </p:spPr>
          <p:style>
            <a:lnRef idx="0">
              <a:schemeClr val="accent1"/>
            </a:lnRef>
            <a:fillRef idx="3">
              <a:schemeClr val="accent1"/>
            </a:fillRef>
            <a:effectRef idx="3">
              <a:schemeClr val="accent1"/>
            </a:effectRef>
            <a:fontRef idx="minor">
              <a:schemeClr val="lt1"/>
            </a:fontRef>
          </p:style>
          <p:txBody>
            <a:bodyPr wrap="none">
              <a:spAutoFit/>
            </a:bodyPr>
            <a:lstStyle/>
            <a:p>
              <a:pPr algn="ctr" fontAlgn="base">
                <a:spcBef>
                  <a:spcPct val="0"/>
                </a:spcBef>
                <a:spcAft>
                  <a:spcPct val="0"/>
                </a:spcAft>
                <a:defRPr/>
              </a:pPr>
              <a:r>
                <a:rPr lang="en-US">
                  <a:solidFill>
                    <a:srgbClr val="FFFFFF"/>
                  </a:solidFill>
                  <a:ea typeface="ＭＳ Ｐゴシック"/>
                  <a:cs typeface="ＭＳ Ｐゴシック"/>
                </a:rPr>
                <a:t>Statement coverage</a:t>
              </a:r>
            </a:p>
          </p:txBody>
        </p:sp>
        <p:sp>
          <p:nvSpPr>
            <p:cNvPr id="11" name="TextBox 10">
              <a:extLst>
                <a:ext uri="{FF2B5EF4-FFF2-40B4-BE49-F238E27FC236}">
                  <a16:creationId xmlns:a16="http://schemas.microsoft.com/office/drawing/2014/main" id="{7606610F-3C5A-461D-AAAA-0E71C441FD42}"/>
                </a:ext>
              </a:extLst>
            </p:cNvPr>
            <p:cNvSpPr txBox="1"/>
            <p:nvPr/>
          </p:nvSpPr>
          <p:spPr>
            <a:xfrm>
              <a:off x="724646" y="4343400"/>
              <a:ext cx="2244910" cy="461665"/>
            </a:xfrm>
            <a:prstGeom prst="rect">
              <a:avLst/>
            </a:prstGeom>
            <a:solidFill>
              <a:srgbClr val="0087E1"/>
            </a:solidFill>
          </p:spPr>
          <p:style>
            <a:lnRef idx="0">
              <a:schemeClr val="accent1"/>
            </a:lnRef>
            <a:fillRef idx="3">
              <a:schemeClr val="accent1"/>
            </a:fillRef>
            <a:effectRef idx="3">
              <a:schemeClr val="accent1"/>
            </a:effectRef>
            <a:fontRef idx="minor">
              <a:schemeClr val="lt1"/>
            </a:fontRef>
          </p:style>
          <p:txBody>
            <a:bodyPr wrap="none">
              <a:spAutoFit/>
            </a:bodyPr>
            <a:lstStyle/>
            <a:p>
              <a:pPr algn="ctr" fontAlgn="base">
                <a:spcBef>
                  <a:spcPct val="0"/>
                </a:spcBef>
                <a:spcAft>
                  <a:spcPct val="0"/>
                </a:spcAft>
                <a:defRPr/>
              </a:pPr>
              <a:r>
                <a:rPr lang="en-US">
                  <a:solidFill>
                    <a:srgbClr val="FFFFFF"/>
                  </a:solidFill>
                  <a:ea typeface="ＭＳ Ｐゴシック"/>
                  <a:cs typeface="ＭＳ Ｐゴシック"/>
                </a:rPr>
                <a:t>Branch coverage</a:t>
              </a:r>
            </a:p>
          </p:txBody>
        </p:sp>
        <p:grpSp>
          <p:nvGrpSpPr>
            <p:cNvPr id="12" name="Group 103">
              <a:extLst>
                <a:ext uri="{FF2B5EF4-FFF2-40B4-BE49-F238E27FC236}">
                  <a16:creationId xmlns:a16="http://schemas.microsoft.com/office/drawing/2014/main" id="{FC453AFA-B367-4581-90B3-25BAB92AB7ED}"/>
                </a:ext>
              </a:extLst>
            </p:cNvPr>
            <p:cNvGrpSpPr>
              <a:grpSpLocks/>
            </p:cNvGrpSpPr>
            <p:nvPr/>
          </p:nvGrpSpPr>
          <p:grpSpPr bwMode="auto">
            <a:xfrm>
              <a:off x="551701" y="2328672"/>
              <a:ext cx="2590800" cy="1736351"/>
              <a:chOff x="381000" y="2176272"/>
              <a:chExt cx="2590800" cy="1736351"/>
            </a:xfrm>
          </p:grpSpPr>
          <p:sp>
            <p:nvSpPr>
              <p:cNvPr id="60" name="Isosceles Triangle 59">
                <a:extLst>
                  <a:ext uri="{FF2B5EF4-FFF2-40B4-BE49-F238E27FC236}">
                    <a16:creationId xmlns:a16="http://schemas.microsoft.com/office/drawing/2014/main" id="{04F5C401-701D-4759-ACF4-53313719EF34}"/>
                  </a:ext>
                </a:extLst>
              </p:cNvPr>
              <p:cNvSpPr/>
              <p:nvPr/>
            </p:nvSpPr>
            <p:spPr>
              <a:xfrm>
                <a:off x="762000" y="2209800"/>
                <a:ext cx="1828800" cy="1447800"/>
              </a:xfrm>
              <a:prstGeom prst="triangle">
                <a:avLst/>
              </a:prstGeom>
              <a:gradFill flip="none" rotWithShape="1">
                <a:gsLst>
                  <a:gs pos="0">
                    <a:srgbClr val="FE0101"/>
                  </a:gs>
                  <a:gs pos="50000">
                    <a:schemeClr val="accent1">
                      <a:tint val="44500"/>
                      <a:satMod val="160000"/>
                    </a:schemeClr>
                  </a:gs>
                  <a:gs pos="100000">
                    <a:schemeClr val="accent1">
                      <a:tint val="23500"/>
                      <a:satMod val="160000"/>
                    </a:schemeClr>
                  </a:gs>
                </a:gsLst>
                <a:lin ang="5400000" scaled="1"/>
                <a:tileRect/>
              </a:gradFill>
            </p:spPr>
            <p:style>
              <a:lnRef idx="0">
                <a:schemeClr val="accent1"/>
              </a:lnRef>
              <a:fillRef idx="3">
                <a:schemeClr val="accent1"/>
              </a:fillRef>
              <a:effectRef idx="3">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a typeface="ＭＳ Ｐゴシック"/>
                  <a:cs typeface="ＭＳ Ｐゴシック"/>
                </a:endParaRPr>
              </a:p>
            </p:txBody>
          </p:sp>
          <p:sp>
            <p:nvSpPr>
              <p:cNvPr id="61" name="TextBox 95">
                <a:extLst>
                  <a:ext uri="{FF2B5EF4-FFF2-40B4-BE49-F238E27FC236}">
                    <a16:creationId xmlns:a16="http://schemas.microsoft.com/office/drawing/2014/main" id="{091B711B-7A8C-483C-A596-2C2CDA2E6A4F}"/>
                  </a:ext>
                </a:extLst>
              </p:cNvPr>
              <p:cNvSpPr txBox="1">
                <a:spLocks noChangeArrowheads="1"/>
              </p:cNvSpPr>
              <p:nvPr/>
            </p:nvSpPr>
            <p:spPr bwMode="auto">
              <a:xfrm>
                <a:off x="844973" y="2426773"/>
                <a:ext cx="1666240" cy="3963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sz="1800">
                    <a:solidFill>
                      <a:srgbClr val="000000"/>
                    </a:solidFill>
                    <a:latin typeface="Verdana" panose="020B0604030504040204" pitchFamily="34" charset="0"/>
                  </a:rPr>
                  <a:t>Path testing</a:t>
                </a:r>
              </a:p>
            </p:txBody>
          </p:sp>
          <p:sp>
            <p:nvSpPr>
              <p:cNvPr id="62" name="TextBox 96">
                <a:extLst>
                  <a:ext uri="{FF2B5EF4-FFF2-40B4-BE49-F238E27FC236}">
                    <a16:creationId xmlns:a16="http://schemas.microsoft.com/office/drawing/2014/main" id="{21FEA9B5-6E2B-46B3-98C5-4692F780B711}"/>
                  </a:ext>
                </a:extLst>
              </p:cNvPr>
              <p:cNvSpPr txBox="1">
                <a:spLocks noChangeArrowheads="1"/>
              </p:cNvSpPr>
              <p:nvPr/>
            </p:nvSpPr>
            <p:spPr bwMode="auto">
              <a:xfrm>
                <a:off x="381000" y="2922628"/>
                <a:ext cx="2590800" cy="989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sz="1800">
                    <a:solidFill>
                      <a:srgbClr val="000000"/>
                    </a:solidFill>
                    <a:latin typeface="Verdana" panose="020B0604030504040204" pitchFamily="34" charset="0"/>
                  </a:rPr>
                  <a:t>Statement, branch, and condition testing</a:t>
                </a:r>
              </a:p>
            </p:txBody>
          </p:sp>
        </p:grpSp>
        <p:grpSp>
          <p:nvGrpSpPr>
            <p:cNvPr id="13" name="Group 102">
              <a:extLst>
                <a:ext uri="{FF2B5EF4-FFF2-40B4-BE49-F238E27FC236}">
                  <a16:creationId xmlns:a16="http://schemas.microsoft.com/office/drawing/2014/main" id="{3F12B7C7-5DC5-4DF6-AE71-92DB13CE3B8B}"/>
                </a:ext>
              </a:extLst>
            </p:cNvPr>
            <p:cNvGrpSpPr>
              <a:grpSpLocks/>
            </p:cNvGrpSpPr>
            <p:nvPr/>
          </p:nvGrpSpPr>
          <p:grpSpPr bwMode="auto">
            <a:xfrm>
              <a:off x="5956462" y="2328672"/>
              <a:ext cx="3023664" cy="1736351"/>
              <a:chOff x="5882992" y="2176272"/>
              <a:chExt cx="3023664" cy="1736351"/>
            </a:xfrm>
          </p:grpSpPr>
          <p:sp>
            <p:nvSpPr>
              <p:cNvPr id="57" name="Isosceles Triangle 56">
                <a:extLst>
                  <a:ext uri="{FF2B5EF4-FFF2-40B4-BE49-F238E27FC236}">
                    <a16:creationId xmlns:a16="http://schemas.microsoft.com/office/drawing/2014/main" id="{1BD5445C-DD7E-46C0-86BB-1BF94D5B0FEF}"/>
                  </a:ext>
                </a:extLst>
              </p:cNvPr>
              <p:cNvSpPr/>
              <p:nvPr/>
            </p:nvSpPr>
            <p:spPr>
              <a:xfrm>
                <a:off x="6479487" y="2209800"/>
                <a:ext cx="1828800" cy="1447800"/>
              </a:xfrm>
              <a:prstGeom prst="triangle">
                <a:avLst/>
              </a:prstGeom>
              <a:gradFill flip="none" rotWithShape="1">
                <a:gsLst>
                  <a:gs pos="0">
                    <a:srgbClr val="FE0101"/>
                  </a:gs>
                  <a:gs pos="50000">
                    <a:schemeClr val="accent1">
                      <a:tint val="44500"/>
                      <a:satMod val="160000"/>
                    </a:schemeClr>
                  </a:gs>
                  <a:gs pos="100000">
                    <a:schemeClr val="accent1">
                      <a:tint val="23500"/>
                      <a:satMod val="160000"/>
                    </a:schemeClr>
                  </a:gs>
                </a:gsLst>
                <a:lin ang="5400000" scaled="1"/>
                <a:tileRect/>
              </a:gradFill>
            </p:spPr>
            <p:style>
              <a:lnRef idx="0">
                <a:schemeClr val="accent1"/>
              </a:lnRef>
              <a:fillRef idx="3">
                <a:schemeClr val="accent1"/>
              </a:fillRef>
              <a:effectRef idx="3">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a typeface="ＭＳ Ｐゴシック"/>
                  <a:cs typeface="ＭＳ Ｐゴシック"/>
                </a:endParaRPr>
              </a:p>
            </p:txBody>
          </p:sp>
          <p:sp>
            <p:nvSpPr>
              <p:cNvPr id="58" name="TextBox 100">
                <a:extLst>
                  <a:ext uri="{FF2B5EF4-FFF2-40B4-BE49-F238E27FC236}">
                    <a16:creationId xmlns:a16="http://schemas.microsoft.com/office/drawing/2014/main" id="{0C2C8691-D93F-42CE-BD4D-9F3B1C17F1C3}"/>
                  </a:ext>
                </a:extLst>
              </p:cNvPr>
              <p:cNvSpPr txBox="1">
                <a:spLocks noChangeArrowheads="1"/>
              </p:cNvSpPr>
              <p:nvPr/>
            </p:nvSpPr>
            <p:spPr bwMode="auto">
              <a:xfrm>
                <a:off x="5882992" y="2426773"/>
                <a:ext cx="3023664" cy="3963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sz="1800">
                    <a:solidFill>
                      <a:srgbClr val="000000"/>
                    </a:solidFill>
                    <a:latin typeface="Verdana" panose="020B0604030504040204" pitchFamily="34" charset="0"/>
                  </a:rPr>
                  <a:t>All definition-use paths</a:t>
                </a:r>
              </a:p>
            </p:txBody>
          </p:sp>
          <p:sp>
            <p:nvSpPr>
              <p:cNvPr id="59" name="TextBox 101">
                <a:extLst>
                  <a:ext uri="{FF2B5EF4-FFF2-40B4-BE49-F238E27FC236}">
                    <a16:creationId xmlns:a16="http://schemas.microsoft.com/office/drawing/2014/main" id="{D13EBC2B-8005-472A-AA46-0096DA4CCAF0}"/>
                  </a:ext>
                </a:extLst>
              </p:cNvPr>
              <p:cNvSpPr txBox="1">
                <a:spLocks noChangeArrowheads="1"/>
              </p:cNvSpPr>
              <p:nvPr/>
            </p:nvSpPr>
            <p:spPr bwMode="auto">
              <a:xfrm>
                <a:off x="6479255" y="2922628"/>
                <a:ext cx="1829444" cy="989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sz="1800">
                    <a:solidFill>
                      <a:srgbClr val="000000"/>
                    </a:solidFill>
                    <a:latin typeface="Verdana" panose="020B0604030504040204" pitchFamily="34" charset="0"/>
                  </a:rPr>
                  <a:t>All definitions or all uses</a:t>
                </a:r>
              </a:p>
            </p:txBody>
          </p:sp>
        </p:grpSp>
        <p:sp>
          <p:nvSpPr>
            <p:cNvPr id="14" name="TextBox 104">
              <a:extLst>
                <a:ext uri="{FF2B5EF4-FFF2-40B4-BE49-F238E27FC236}">
                  <a16:creationId xmlns:a16="http://schemas.microsoft.com/office/drawing/2014/main" id="{20BE2199-680E-49C0-8200-2AA115371AFE}"/>
                </a:ext>
              </a:extLst>
            </p:cNvPr>
            <p:cNvSpPr txBox="1">
              <a:spLocks noChangeArrowheads="1"/>
            </p:cNvSpPr>
            <p:nvPr/>
          </p:nvSpPr>
          <p:spPr bwMode="auto">
            <a:xfrm>
              <a:off x="6553305" y="4762343"/>
              <a:ext cx="1828962" cy="990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sz="1800">
                  <a:solidFill>
                    <a:srgbClr val="000000"/>
                  </a:solidFill>
                  <a:latin typeface="Verdana" panose="020B0604030504040204" pitchFamily="34" charset="0"/>
                </a:rPr>
                <a:t>Executes all statements at least once</a:t>
              </a:r>
            </a:p>
          </p:txBody>
        </p:sp>
        <p:sp>
          <p:nvSpPr>
            <p:cNvPr id="15" name="TextBox 105">
              <a:extLst>
                <a:ext uri="{FF2B5EF4-FFF2-40B4-BE49-F238E27FC236}">
                  <a16:creationId xmlns:a16="http://schemas.microsoft.com/office/drawing/2014/main" id="{1DA51B7A-5A17-4864-87B2-0CA4AFFC2F38}"/>
                </a:ext>
              </a:extLst>
            </p:cNvPr>
            <p:cNvSpPr txBox="1">
              <a:spLocks noChangeArrowheads="1"/>
            </p:cNvSpPr>
            <p:nvPr/>
          </p:nvSpPr>
          <p:spPr bwMode="auto">
            <a:xfrm>
              <a:off x="932632" y="4762343"/>
              <a:ext cx="1827269" cy="990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sz="1800">
                  <a:solidFill>
                    <a:srgbClr val="000000"/>
                  </a:solidFill>
                  <a:latin typeface="Verdana" panose="020B0604030504040204" pitchFamily="34" charset="0"/>
                </a:rPr>
                <a:t>Executes every path at least once</a:t>
              </a:r>
            </a:p>
          </p:txBody>
        </p:sp>
        <p:grpSp>
          <p:nvGrpSpPr>
            <p:cNvPr id="16" name="Group 113">
              <a:extLst>
                <a:ext uri="{FF2B5EF4-FFF2-40B4-BE49-F238E27FC236}">
                  <a16:creationId xmlns:a16="http://schemas.microsoft.com/office/drawing/2014/main" id="{CA58387A-BBE3-4AFC-BCA7-0F760D7EAE61}"/>
                </a:ext>
              </a:extLst>
            </p:cNvPr>
            <p:cNvGrpSpPr>
              <a:grpSpLocks/>
            </p:cNvGrpSpPr>
            <p:nvPr/>
          </p:nvGrpSpPr>
          <p:grpSpPr bwMode="auto">
            <a:xfrm>
              <a:off x="2919984" y="2743200"/>
              <a:ext cx="3358896" cy="2487168"/>
              <a:chOff x="2919984" y="2362200"/>
              <a:chExt cx="3358896" cy="2487168"/>
            </a:xfrm>
          </p:grpSpPr>
          <p:sp>
            <p:nvSpPr>
              <p:cNvPr id="19" name="Flowchart: Magnetic Disk 18">
                <a:extLst>
                  <a:ext uri="{FF2B5EF4-FFF2-40B4-BE49-F238E27FC236}">
                    <a16:creationId xmlns:a16="http://schemas.microsoft.com/office/drawing/2014/main" id="{C67DE279-F801-4A2C-BDD5-D651C56E8659}"/>
                  </a:ext>
                </a:extLst>
              </p:cNvPr>
              <p:cNvSpPr/>
              <p:nvPr/>
            </p:nvSpPr>
            <p:spPr>
              <a:xfrm>
                <a:off x="4639669" y="3734092"/>
                <a:ext cx="381033" cy="305599"/>
              </a:xfrm>
              <a:prstGeom prst="flowChartMagneticDisk">
                <a:avLst/>
              </a:prstGeom>
              <a:solidFill>
                <a:srgbClr val="0087E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a typeface="ＭＳ Ｐゴシック"/>
                  <a:cs typeface="ＭＳ Ｐゴシック"/>
                </a:endParaRPr>
              </a:p>
            </p:txBody>
          </p:sp>
          <p:sp>
            <p:nvSpPr>
              <p:cNvPr id="20" name="Flowchart: Magnetic Disk 19">
                <a:extLst>
                  <a:ext uri="{FF2B5EF4-FFF2-40B4-BE49-F238E27FC236}">
                    <a16:creationId xmlns:a16="http://schemas.microsoft.com/office/drawing/2014/main" id="{6B68C0E6-5789-4C76-A57C-5295C6C42F5F}"/>
                  </a:ext>
                </a:extLst>
              </p:cNvPr>
              <p:cNvSpPr/>
              <p:nvPr/>
            </p:nvSpPr>
            <p:spPr>
              <a:xfrm>
                <a:off x="4639669" y="2971813"/>
                <a:ext cx="381033" cy="305599"/>
              </a:xfrm>
              <a:prstGeom prst="flowChartMagneticDisk">
                <a:avLst/>
              </a:prstGeom>
              <a:solidFill>
                <a:srgbClr val="0087E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a typeface="ＭＳ Ｐゴシック"/>
                  <a:cs typeface="ＭＳ Ｐゴシック"/>
                </a:endParaRPr>
              </a:p>
            </p:txBody>
          </p:sp>
          <p:sp>
            <p:nvSpPr>
              <p:cNvPr id="21" name="Cube 20">
                <a:extLst>
                  <a:ext uri="{FF2B5EF4-FFF2-40B4-BE49-F238E27FC236}">
                    <a16:creationId xmlns:a16="http://schemas.microsoft.com/office/drawing/2014/main" id="{DAF65154-AA03-49BD-8F39-B2C7715793AF}"/>
                  </a:ext>
                </a:extLst>
              </p:cNvPr>
              <p:cNvSpPr/>
              <p:nvPr/>
            </p:nvSpPr>
            <p:spPr>
              <a:xfrm>
                <a:off x="5401736" y="3277411"/>
                <a:ext cx="455547" cy="381140"/>
              </a:xfrm>
              <a:prstGeom prst="cube">
                <a:avLst/>
              </a:prstGeom>
              <a:solidFill>
                <a:srgbClr val="0087E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a typeface="ＭＳ Ｐゴシック"/>
                  <a:cs typeface="ＭＳ Ｐゴシック"/>
                </a:endParaRPr>
              </a:p>
            </p:txBody>
          </p:sp>
          <p:sp>
            <p:nvSpPr>
              <p:cNvPr id="22" name="Cube 21">
                <a:extLst>
                  <a:ext uri="{FF2B5EF4-FFF2-40B4-BE49-F238E27FC236}">
                    <a16:creationId xmlns:a16="http://schemas.microsoft.com/office/drawing/2014/main" id="{1BCC863A-A520-449C-ACCE-CFBE4EA8FBBA}"/>
                  </a:ext>
                </a:extLst>
              </p:cNvPr>
              <p:cNvSpPr/>
              <p:nvPr/>
            </p:nvSpPr>
            <p:spPr>
              <a:xfrm>
                <a:off x="3344153" y="2819014"/>
                <a:ext cx="457241" cy="381140"/>
              </a:xfrm>
              <a:prstGeom prst="cube">
                <a:avLst/>
              </a:prstGeom>
              <a:solidFill>
                <a:srgbClr val="0087E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a typeface="ＭＳ Ｐゴシック"/>
                  <a:cs typeface="ＭＳ Ｐゴシック"/>
                </a:endParaRPr>
              </a:p>
            </p:txBody>
          </p:sp>
          <p:sp>
            <p:nvSpPr>
              <p:cNvPr id="23" name="Cube 22">
                <a:extLst>
                  <a:ext uri="{FF2B5EF4-FFF2-40B4-BE49-F238E27FC236}">
                    <a16:creationId xmlns:a16="http://schemas.microsoft.com/office/drawing/2014/main" id="{0D890BD1-A05E-4458-80C2-E6A482716158}"/>
                  </a:ext>
                </a:extLst>
              </p:cNvPr>
              <p:cNvSpPr/>
              <p:nvPr/>
            </p:nvSpPr>
            <p:spPr>
              <a:xfrm>
                <a:off x="3344153" y="3581293"/>
                <a:ext cx="457241" cy="381140"/>
              </a:xfrm>
              <a:prstGeom prst="cube">
                <a:avLst/>
              </a:prstGeom>
              <a:solidFill>
                <a:srgbClr val="0087E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a typeface="ＭＳ Ｐゴシック"/>
                  <a:cs typeface="ＭＳ Ｐゴシック"/>
                </a:endParaRPr>
              </a:p>
            </p:txBody>
          </p:sp>
          <p:sp>
            <p:nvSpPr>
              <p:cNvPr id="24" name="Cube 23">
                <a:extLst>
                  <a:ext uri="{FF2B5EF4-FFF2-40B4-BE49-F238E27FC236}">
                    <a16:creationId xmlns:a16="http://schemas.microsoft.com/office/drawing/2014/main" id="{7D9838B2-AAE9-45A8-BC7E-D3C6041FE930}"/>
                  </a:ext>
                </a:extLst>
              </p:cNvPr>
              <p:cNvSpPr/>
              <p:nvPr/>
            </p:nvSpPr>
            <p:spPr>
              <a:xfrm>
                <a:off x="3344153" y="4268032"/>
                <a:ext cx="457241" cy="381140"/>
              </a:xfrm>
              <a:prstGeom prst="cube">
                <a:avLst/>
              </a:prstGeom>
              <a:solidFill>
                <a:srgbClr val="0087E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a typeface="ＭＳ Ｐゴシック"/>
                  <a:cs typeface="ＭＳ Ｐゴシック"/>
                </a:endParaRPr>
              </a:p>
            </p:txBody>
          </p:sp>
          <p:sp>
            <p:nvSpPr>
              <p:cNvPr id="25" name="Cube 24">
                <a:extLst>
                  <a:ext uri="{FF2B5EF4-FFF2-40B4-BE49-F238E27FC236}">
                    <a16:creationId xmlns:a16="http://schemas.microsoft.com/office/drawing/2014/main" id="{1BE8298D-1A6F-471F-9904-80FE52721933}"/>
                  </a:ext>
                </a:extLst>
              </p:cNvPr>
              <p:cNvSpPr/>
              <p:nvPr/>
            </p:nvSpPr>
            <p:spPr>
              <a:xfrm>
                <a:off x="5401736" y="3886892"/>
                <a:ext cx="455547" cy="381140"/>
              </a:xfrm>
              <a:prstGeom prst="cube">
                <a:avLst/>
              </a:prstGeom>
              <a:solidFill>
                <a:srgbClr val="0087E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a typeface="ＭＳ Ｐゴシック"/>
                  <a:cs typeface="ＭＳ Ｐゴシック"/>
                </a:endParaRPr>
              </a:p>
            </p:txBody>
          </p:sp>
          <p:sp>
            <p:nvSpPr>
              <p:cNvPr id="26" name="Cube 25">
                <a:extLst>
                  <a:ext uri="{FF2B5EF4-FFF2-40B4-BE49-F238E27FC236}">
                    <a16:creationId xmlns:a16="http://schemas.microsoft.com/office/drawing/2014/main" id="{370AA9F7-E8B9-4737-881F-DBCA6A7F9C39}"/>
                  </a:ext>
                </a:extLst>
              </p:cNvPr>
              <p:cNvSpPr/>
              <p:nvPr/>
            </p:nvSpPr>
            <p:spPr>
              <a:xfrm>
                <a:off x="4411048" y="4268032"/>
                <a:ext cx="457241" cy="381140"/>
              </a:xfrm>
              <a:prstGeom prst="cube">
                <a:avLst/>
              </a:prstGeom>
              <a:solidFill>
                <a:srgbClr val="0087E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a typeface="ＭＳ Ｐゴシック"/>
                  <a:cs typeface="ＭＳ Ｐゴシック"/>
                </a:endParaRPr>
              </a:p>
            </p:txBody>
          </p:sp>
          <p:sp>
            <p:nvSpPr>
              <p:cNvPr id="27" name="Cube 26">
                <a:extLst>
                  <a:ext uri="{FF2B5EF4-FFF2-40B4-BE49-F238E27FC236}">
                    <a16:creationId xmlns:a16="http://schemas.microsoft.com/office/drawing/2014/main" id="{EBD7E6EA-B4A4-4A11-A57B-22135F75A525}"/>
                  </a:ext>
                </a:extLst>
              </p:cNvPr>
              <p:cNvSpPr/>
              <p:nvPr/>
            </p:nvSpPr>
            <p:spPr>
              <a:xfrm>
                <a:off x="3953807" y="3200154"/>
                <a:ext cx="457241" cy="381140"/>
              </a:xfrm>
              <a:prstGeom prst="cube">
                <a:avLst/>
              </a:prstGeom>
              <a:solidFill>
                <a:srgbClr val="0087E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a typeface="ＭＳ Ｐゴシック"/>
                  <a:cs typeface="ＭＳ Ｐゴシック"/>
                </a:endParaRPr>
              </a:p>
            </p:txBody>
          </p:sp>
          <p:cxnSp>
            <p:nvCxnSpPr>
              <p:cNvPr id="28" name="Straight Connector 27">
                <a:extLst>
                  <a:ext uri="{FF2B5EF4-FFF2-40B4-BE49-F238E27FC236}">
                    <a16:creationId xmlns:a16="http://schemas.microsoft.com/office/drawing/2014/main" id="{0B3E5712-3354-48EA-8AE6-0082CA1D4C5C}"/>
                  </a:ext>
                </a:extLst>
              </p:cNvPr>
              <p:cNvCxnSpPr>
                <a:stCxn id="22" idx="3"/>
                <a:endCxn id="23" idx="1"/>
              </p:cNvCxnSpPr>
              <p:nvPr/>
            </p:nvCxnSpPr>
            <p:spPr>
              <a:xfrm rot="5400000">
                <a:off x="3286125" y="3438525"/>
                <a:ext cx="476250" cy="1588"/>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6F75238-4FB9-4F6E-9C94-BFC7DE26629A}"/>
                  </a:ext>
                </a:extLst>
              </p:cNvPr>
              <p:cNvCxnSpPr>
                <a:stCxn id="23" idx="3"/>
                <a:endCxn id="24" idx="1"/>
              </p:cNvCxnSpPr>
              <p:nvPr/>
            </p:nvCxnSpPr>
            <p:spPr>
              <a:xfrm rot="5400000">
                <a:off x="3324225" y="4162425"/>
                <a:ext cx="400050" cy="1588"/>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B72001-7F28-4322-B75B-69DCA22092EC}"/>
                  </a:ext>
                </a:extLst>
              </p:cNvPr>
              <p:cNvCxnSpPr>
                <a:stCxn id="22" idx="4"/>
                <a:endCxn id="27" idx="2"/>
              </p:cNvCxnSpPr>
              <p:nvPr/>
            </p:nvCxnSpPr>
            <p:spPr>
              <a:xfrm>
                <a:off x="3705225" y="3057525"/>
                <a:ext cx="247650" cy="381000"/>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8FE3D9-BC9C-4A99-BCEB-07E89A2D58E6}"/>
                  </a:ext>
                </a:extLst>
              </p:cNvPr>
              <p:cNvCxnSpPr>
                <a:stCxn id="23" idx="4"/>
                <a:endCxn id="27" idx="3"/>
              </p:cNvCxnSpPr>
              <p:nvPr/>
            </p:nvCxnSpPr>
            <p:spPr>
              <a:xfrm flipV="1">
                <a:off x="3705225" y="3581400"/>
                <a:ext cx="428625" cy="238125"/>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67C9DC-B24E-4B4D-9012-28A6DBEF2EE8}"/>
                  </a:ext>
                </a:extLst>
              </p:cNvPr>
              <p:cNvCxnSpPr>
                <a:stCxn id="23" idx="4"/>
                <a:endCxn id="26" idx="2"/>
              </p:cNvCxnSpPr>
              <p:nvPr/>
            </p:nvCxnSpPr>
            <p:spPr>
              <a:xfrm>
                <a:off x="3705225" y="3819525"/>
                <a:ext cx="704850" cy="685800"/>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92D629-2425-45C5-94C7-409C587F4C32}"/>
                  </a:ext>
                </a:extLst>
              </p:cNvPr>
              <p:cNvCxnSpPr>
                <a:stCxn id="22" idx="4"/>
                <a:endCxn id="20" idx="2"/>
              </p:cNvCxnSpPr>
              <p:nvPr/>
            </p:nvCxnSpPr>
            <p:spPr>
              <a:xfrm>
                <a:off x="3705225" y="3057525"/>
                <a:ext cx="933450" cy="66675"/>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F38074D-F185-4DDC-98B4-481CC254DA55}"/>
                  </a:ext>
                </a:extLst>
              </p:cNvPr>
              <p:cNvCxnSpPr>
                <a:stCxn id="20" idx="3"/>
                <a:endCxn id="19" idx="0"/>
              </p:cNvCxnSpPr>
              <p:nvPr/>
            </p:nvCxnSpPr>
            <p:spPr>
              <a:xfrm rot="5400000">
                <a:off x="4549775" y="3556000"/>
                <a:ext cx="558800" cy="1588"/>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C74581-B17D-4123-89FE-F53CD85B63FE}"/>
                  </a:ext>
                </a:extLst>
              </p:cNvPr>
              <p:cNvCxnSpPr>
                <a:stCxn id="20" idx="4"/>
                <a:endCxn id="21" idx="2"/>
              </p:cNvCxnSpPr>
              <p:nvPr/>
            </p:nvCxnSpPr>
            <p:spPr>
              <a:xfrm>
                <a:off x="5019675" y="3124200"/>
                <a:ext cx="381000" cy="390525"/>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6DAD96-E870-4B0A-8276-284880A9EEE2}"/>
                  </a:ext>
                </a:extLst>
              </p:cNvPr>
              <p:cNvCxnSpPr>
                <a:stCxn id="21" idx="3"/>
                <a:endCxn id="25" idx="1"/>
              </p:cNvCxnSpPr>
              <p:nvPr/>
            </p:nvCxnSpPr>
            <p:spPr>
              <a:xfrm rot="5400000">
                <a:off x="5419725" y="3819525"/>
                <a:ext cx="323850" cy="1588"/>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98BFE50-263D-4DE2-9550-700068345526}"/>
                  </a:ext>
                </a:extLst>
              </p:cNvPr>
              <p:cNvCxnSpPr>
                <a:stCxn id="25" idx="2"/>
                <a:endCxn id="26" idx="4"/>
              </p:cNvCxnSpPr>
              <p:nvPr/>
            </p:nvCxnSpPr>
            <p:spPr>
              <a:xfrm rot="10800000" flipV="1">
                <a:off x="4772025" y="4124325"/>
                <a:ext cx="628650" cy="381000"/>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B5395E5-2DDD-4A58-A22F-8EB8442CF856}"/>
                  </a:ext>
                </a:extLst>
              </p:cNvPr>
              <p:cNvCxnSpPr>
                <a:stCxn id="19" idx="3"/>
                <a:endCxn id="26" idx="1"/>
              </p:cNvCxnSpPr>
              <p:nvPr/>
            </p:nvCxnSpPr>
            <p:spPr>
              <a:xfrm rot="5400000">
                <a:off x="4548188" y="4081463"/>
                <a:ext cx="323850" cy="238125"/>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90D5B2-5C91-49E8-8BBD-7B1315BFAF07}"/>
                  </a:ext>
                </a:extLst>
              </p:cNvPr>
              <p:cNvCxnSpPr>
                <a:stCxn id="19" idx="4"/>
                <a:endCxn id="25" idx="2"/>
              </p:cNvCxnSpPr>
              <p:nvPr/>
            </p:nvCxnSpPr>
            <p:spPr>
              <a:xfrm>
                <a:off x="5019675" y="3886200"/>
                <a:ext cx="381000" cy="238125"/>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B584A00-1033-48E1-ADE2-4A042CFA8D06}"/>
                  </a:ext>
                </a:extLst>
              </p:cNvPr>
              <p:cNvCxnSpPr>
                <a:stCxn id="19" idx="4"/>
                <a:endCxn id="21" idx="2"/>
              </p:cNvCxnSpPr>
              <p:nvPr/>
            </p:nvCxnSpPr>
            <p:spPr>
              <a:xfrm flipV="1">
                <a:off x="5019675" y="3514725"/>
                <a:ext cx="381000" cy="371475"/>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22F11E2-177A-4E17-AC36-E0BCA4AAECFA}"/>
                  </a:ext>
                </a:extLst>
              </p:cNvPr>
              <p:cNvCxnSpPr>
                <a:stCxn id="20" idx="2"/>
                <a:endCxn id="27" idx="4"/>
              </p:cNvCxnSpPr>
              <p:nvPr/>
            </p:nvCxnSpPr>
            <p:spPr>
              <a:xfrm rot="10800000" flipV="1">
                <a:off x="4314825" y="3124199"/>
                <a:ext cx="323850" cy="314325"/>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76D165E-622C-47BF-B92D-5884D69E4709}"/>
                  </a:ext>
                </a:extLst>
              </p:cNvPr>
              <p:cNvCxnSpPr>
                <a:stCxn id="20" idx="3"/>
                <a:endCxn id="24" idx="5"/>
              </p:cNvCxnSpPr>
              <p:nvPr/>
            </p:nvCxnSpPr>
            <p:spPr>
              <a:xfrm rot="5400000">
                <a:off x="3748088" y="3328987"/>
                <a:ext cx="1133475" cy="1028700"/>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C07501B-A6B3-430E-9075-B927D1BC8E90}"/>
                  </a:ext>
                </a:extLst>
              </p:cNvPr>
              <p:cNvCxnSpPr>
                <a:stCxn id="24" idx="4"/>
                <a:endCxn id="26" idx="2"/>
              </p:cNvCxnSpPr>
              <p:nvPr/>
            </p:nvCxnSpPr>
            <p:spPr>
              <a:xfrm>
                <a:off x="3705225" y="4505325"/>
                <a:ext cx="704850" cy="1588"/>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F33BA57-B038-41B5-BC9C-BCCFDCBC03CB}"/>
                  </a:ext>
                </a:extLst>
              </p:cNvPr>
              <p:cNvCxnSpPr>
                <a:stCxn id="26" idx="1"/>
                <a:endCxn id="27" idx="3"/>
              </p:cNvCxnSpPr>
              <p:nvPr/>
            </p:nvCxnSpPr>
            <p:spPr>
              <a:xfrm rot="16200000" flipV="1">
                <a:off x="3971925" y="3743325"/>
                <a:ext cx="781050" cy="457200"/>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1676E96-50A4-4B11-AB0F-DFD5AA03F5CD}"/>
                  </a:ext>
                </a:extLst>
              </p:cNvPr>
              <p:cNvCxnSpPr>
                <a:stCxn id="19" idx="2"/>
                <a:endCxn id="27" idx="4"/>
              </p:cNvCxnSpPr>
              <p:nvPr/>
            </p:nvCxnSpPr>
            <p:spPr>
              <a:xfrm rot="10800000">
                <a:off x="4314825" y="3438526"/>
                <a:ext cx="323850" cy="447675"/>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57467B2-7FF8-429E-B002-5EA085151061}"/>
                  </a:ext>
                </a:extLst>
              </p:cNvPr>
              <p:cNvCxnSpPr>
                <a:stCxn id="20" idx="3"/>
                <a:endCxn id="25" idx="2"/>
              </p:cNvCxnSpPr>
              <p:nvPr/>
            </p:nvCxnSpPr>
            <p:spPr>
              <a:xfrm rot="16200000" flipH="1">
                <a:off x="4691063" y="3414712"/>
                <a:ext cx="847725" cy="571500"/>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63302E7-F2FF-44CD-A2DA-4FF555DA0652}"/>
                  </a:ext>
                </a:extLst>
              </p:cNvPr>
              <p:cNvCxnSpPr>
                <a:stCxn id="19" idx="2"/>
                <a:endCxn id="24" idx="5"/>
              </p:cNvCxnSpPr>
              <p:nvPr/>
            </p:nvCxnSpPr>
            <p:spPr>
              <a:xfrm rot="10800000" flipV="1">
                <a:off x="3800475" y="3886199"/>
                <a:ext cx="838200" cy="523875"/>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020DA83-08A1-40D2-B036-4ED39C22A82D}"/>
                  </a:ext>
                </a:extLst>
              </p:cNvPr>
              <p:cNvCxnSpPr>
                <a:stCxn id="23" idx="4"/>
                <a:endCxn id="19" idx="2"/>
              </p:cNvCxnSpPr>
              <p:nvPr/>
            </p:nvCxnSpPr>
            <p:spPr>
              <a:xfrm>
                <a:off x="3705225" y="3819525"/>
                <a:ext cx="933450" cy="66675"/>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9" name="Elbow Connector 61">
                <a:extLst>
                  <a:ext uri="{FF2B5EF4-FFF2-40B4-BE49-F238E27FC236}">
                    <a16:creationId xmlns:a16="http://schemas.microsoft.com/office/drawing/2014/main" id="{C027BC6E-FE27-4AE8-A2A1-CE2D1BEADCC8}"/>
                  </a:ext>
                </a:extLst>
              </p:cNvPr>
              <p:cNvCxnSpPr>
                <a:stCxn id="22" idx="0"/>
                <a:endCxn id="21" idx="0"/>
              </p:cNvCxnSpPr>
              <p:nvPr/>
            </p:nvCxnSpPr>
            <p:spPr>
              <a:xfrm rot="16200000" flipH="1">
                <a:off x="4419600" y="2019300"/>
                <a:ext cx="457200" cy="2057400"/>
              </a:xfrm>
              <a:prstGeom prst="bentConnector3">
                <a:avLst>
                  <a:gd name="adj1" fmla="val -10439"/>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0" name="Elbow Connector 64">
                <a:extLst>
                  <a:ext uri="{FF2B5EF4-FFF2-40B4-BE49-F238E27FC236}">
                    <a16:creationId xmlns:a16="http://schemas.microsoft.com/office/drawing/2014/main" id="{F7461472-1787-4E28-B57F-6E4E05DC35F9}"/>
                  </a:ext>
                </a:extLst>
              </p:cNvPr>
              <p:cNvCxnSpPr>
                <a:stCxn id="24" idx="3"/>
                <a:endCxn id="25" idx="3"/>
              </p:cNvCxnSpPr>
              <p:nvPr/>
            </p:nvCxnSpPr>
            <p:spPr>
              <a:xfrm rot="5400000" flipH="1" flipV="1">
                <a:off x="4362450" y="3429000"/>
                <a:ext cx="381000" cy="2057400"/>
              </a:xfrm>
              <a:prstGeom prst="bentConnector3">
                <a:avLst>
                  <a:gd name="adj1" fmla="val -20440"/>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C9F0A26-4901-46C9-9B09-7BDB4896F5F6}"/>
                  </a:ext>
                </a:extLst>
              </p:cNvPr>
              <p:cNvCxnSpPr>
                <a:stCxn id="21" idx="4"/>
              </p:cNvCxnSpPr>
              <p:nvPr/>
            </p:nvCxnSpPr>
            <p:spPr>
              <a:xfrm flipV="1">
                <a:off x="5762625" y="3505200"/>
                <a:ext cx="323850" cy="9525"/>
              </a:xfrm>
              <a:prstGeom prst="straightConnector1">
                <a:avLst/>
              </a:prstGeom>
              <a:ln w="12700">
                <a:solidFill>
                  <a:schemeClr val="tx1"/>
                </a:solidFill>
                <a:tailEnd type="arrow"/>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3623B67-7D56-4592-BE88-AC6B29377E59}"/>
                  </a:ext>
                </a:extLst>
              </p:cNvPr>
              <p:cNvCxnSpPr/>
              <p:nvPr/>
            </p:nvCxnSpPr>
            <p:spPr>
              <a:xfrm flipV="1">
                <a:off x="3038475" y="3810000"/>
                <a:ext cx="304800" cy="1"/>
              </a:xfrm>
              <a:prstGeom prst="straightConnector1">
                <a:avLst/>
              </a:prstGeom>
              <a:ln w="12700">
                <a:solidFill>
                  <a:schemeClr val="tx1"/>
                </a:solidFill>
                <a:tailEnd type="arrow"/>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3" name="TextBox 83">
                <a:extLst>
                  <a:ext uri="{FF2B5EF4-FFF2-40B4-BE49-F238E27FC236}">
                    <a16:creationId xmlns:a16="http://schemas.microsoft.com/office/drawing/2014/main" id="{F1EAA94C-E5DB-475A-AED4-6999116E3C71}"/>
                  </a:ext>
                </a:extLst>
              </p:cNvPr>
              <p:cNvSpPr txBox="1">
                <a:spLocks noChangeArrowheads="1"/>
              </p:cNvSpPr>
              <p:nvPr/>
            </p:nvSpPr>
            <p:spPr bwMode="auto">
              <a:xfrm>
                <a:off x="3336670" y="2362200"/>
                <a:ext cx="2457770" cy="3965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sz="1800">
                    <a:solidFill>
                      <a:srgbClr val="000000"/>
                    </a:solidFill>
                    <a:latin typeface="Verdana" panose="020B0604030504040204" pitchFamily="34" charset="0"/>
                  </a:rPr>
                  <a:t>Graph of a system</a:t>
                </a:r>
              </a:p>
            </p:txBody>
          </p:sp>
          <p:cxnSp>
            <p:nvCxnSpPr>
              <p:cNvPr id="54" name="Straight Connector 53">
                <a:extLst>
                  <a:ext uri="{FF2B5EF4-FFF2-40B4-BE49-F238E27FC236}">
                    <a16:creationId xmlns:a16="http://schemas.microsoft.com/office/drawing/2014/main" id="{9A91EC13-C5C0-438C-BA41-F432C8A69C59}"/>
                  </a:ext>
                </a:extLst>
              </p:cNvPr>
              <p:cNvCxnSpPr>
                <a:stCxn id="23" idx="4"/>
                <a:endCxn id="21" idx="2"/>
              </p:cNvCxnSpPr>
              <p:nvPr/>
            </p:nvCxnSpPr>
            <p:spPr>
              <a:xfrm flipV="1">
                <a:off x="3705225" y="3514725"/>
                <a:ext cx="1695450" cy="304800"/>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41C73C8-1776-408B-8EDC-D552821FA748}"/>
                  </a:ext>
                </a:extLst>
              </p:cNvPr>
              <p:cNvCxnSpPr>
                <a:stCxn id="22" idx="3"/>
                <a:endCxn id="26" idx="1"/>
              </p:cNvCxnSpPr>
              <p:nvPr/>
            </p:nvCxnSpPr>
            <p:spPr>
              <a:xfrm rot="16200000" flipH="1">
                <a:off x="3476625" y="3248025"/>
                <a:ext cx="1162050" cy="1066800"/>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F7AAC6-885A-4913-B036-C054663DFE45}"/>
                  </a:ext>
                </a:extLst>
              </p:cNvPr>
              <p:cNvCxnSpPr>
                <a:stCxn id="24" idx="1"/>
                <a:endCxn id="27" idx="3"/>
              </p:cNvCxnSpPr>
              <p:nvPr/>
            </p:nvCxnSpPr>
            <p:spPr>
              <a:xfrm rot="5400000" flipH="1" flipV="1">
                <a:off x="3438525" y="3667125"/>
                <a:ext cx="781050" cy="609600"/>
              </a:xfrm>
              <a:prstGeom prst="line">
                <a:avLst/>
              </a:prstGeom>
              <a:ln w="12700">
                <a:solidFill>
                  <a:schemeClr val="tx1"/>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
          <p:nvSpPr>
            <p:cNvPr id="17" name="TextBox 114">
              <a:extLst>
                <a:ext uri="{FF2B5EF4-FFF2-40B4-BE49-F238E27FC236}">
                  <a16:creationId xmlns:a16="http://schemas.microsoft.com/office/drawing/2014/main" id="{85C0286D-5A6C-4C58-988A-B4770DB4F485}"/>
                </a:ext>
              </a:extLst>
            </p:cNvPr>
            <p:cNvSpPr txBox="1">
              <a:spLocks noChangeArrowheads="1"/>
            </p:cNvSpPr>
            <p:nvPr/>
          </p:nvSpPr>
          <p:spPr bwMode="auto">
            <a:xfrm>
              <a:off x="6553305" y="5830221"/>
              <a:ext cx="1828962" cy="6936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sz="1800">
                  <a:solidFill>
                    <a:srgbClr val="000000"/>
                  </a:solidFill>
                  <a:latin typeface="Verdana" panose="020B0604030504040204" pitchFamily="34" charset="0"/>
                </a:rPr>
                <a:t>No side effects?</a:t>
              </a:r>
            </a:p>
          </p:txBody>
        </p:sp>
        <p:sp>
          <p:nvSpPr>
            <p:cNvPr id="18" name="TextBox 115">
              <a:extLst>
                <a:ext uri="{FF2B5EF4-FFF2-40B4-BE49-F238E27FC236}">
                  <a16:creationId xmlns:a16="http://schemas.microsoft.com/office/drawing/2014/main" id="{4698708D-FA77-43CF-A1F9-A1105CBCFBD5}"/>
                </a:ext>
              </a:extLst>
            </p:cNvPr>
            <p:cNvSpPr txBox="1">
              <a:spLocks noChangeArrowheads="1"/>
            </p:cNvSpPr>
            <p:nvPr/>
          </p:nvSpPr>
          <p:spPr bwMode="auto">
            <a:xfrm>
              <a:off x="477085" y="5677422"/>
              <a:ext cx="2741750" cy="990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sz="1800">
                  <a:solidFill>
                    <a:srgbClr val="000000"/>
                  </a:solidFill>
                  <a:latin typeface="Verdana" panose="020B0604030504040204" pitchFamily="34" charset="0"/>
                </a:rPr>
                <a:t>No branching leads to abnormal behavior?</a:t>
              </a:r>
            </a:p>
          </p:txBody>
        </p:sp>
      </p:grpSp>
    </p:spTree>
    <p:extLst>
      <p:ext uri="{BB962C8B-B14F-4D97-AF65-F5344CB8AC3E}">
        <p14:creationId xmlns:p14="http://schemas.microsoft.com/office/powerpoint/2010/main" val="55800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Testing Types : Testing Technique </a:t>
            </a:r>
            <a:r>
              <a:rPr lang="en-US" sz="2400" b="1" dirty="0">
                <a:solidFill>
                  <a:schemeClr val="accent2"/>
                </a:solidFill>
                <a:latin typeface="+mn-lt"/>
              </a:rPr>
              <a:t>Based</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01582" y="1145981"/>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r>
              <a:rPr lang="en-US" b="1" kern="0" dirty="0">
                <a:cs typeface="Calibri" panose="020F0502020204030204" pitchFamily="34" charset="0"/>
              </a:rPr>
              <a:t>Fault Based</a:t>
            </a:r>
          </a:p>
        </p:txBody>
      </p:sp>
      <p:sp>
        <p:nvSpPr>
          <p:cNvPr id="65" name="Slide Number Placeholder 10">
            <a:extLst>
              <a:ext uri="{FF2B5EF4-FFF2-40B4-BE49-F238E27FC236}">
                <a16:creationId xmlns:a16="http://schemas.microsoft.com/office/drawing/2014/main" id="{98A89CB3-DF11-4168-8B6F-C5AB9BF6717E}"/>
              </a:ext>
            </a:extLst>
          </p:cNvPr>
          <p:cNvSpPr txBox="1">
            <a:spLocks/>
          </p:cNvSpPr>
          <p:nvPr/>
        </p:nvSpPr>
        <p:spPr bwMode="auto">
          <a:xfrm>
            <a:off x="6553200" y="6172200"/>
            <a:ext cx="685800" cy="365125"/>
          </a:xfrm>
          <a:prstGeom prst="rect">
            <a:avLst/>
          </a:prstGeom>
          <a:ln>
            <a:miter lim="800000"/>
            <a:headEnd/>
            <a:tailEnd/>
          </a:ln>
        </p:spPr>
        <p:txBody>
          <a:bodyPr vert="horz" lIns="91440" tIns="45720" rIns="91440" bIns="45720" rtlCol="0" anchor="ctr"/>
          <a:lstStyle>
            <a:defPPr>
              <a:defRPr lang="en-US"/>
            </a:defPPr>
            <a:lvl1pPr marL="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1pPr>
            <a:lvl2pPr marL="742950" indent="-28575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2pPr>
            <a:lvl3pPr marL="1143000" indent="-22860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3pPr>
            <a:lvl4pPr marL="1600200" indent="-22860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4pPr>
            <a:lvl5pPr marL="2057400" indent="-22860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9pPr>
          </a:lstStyle>
          <a:p>
            <a:fld id="{39660AD7-2303-40A3-B3EC-BC1B89EDBFD3}" type="slidenum">
              <a:rPr lang="en-US" sz="1000" smtClean="0">
                <a:solidFill>
                  <a:srgbClr val="A6A6A6"/>
                </a:solidFill>
              </a:rPr>
              <a:pPr/>
              <a:t>13</a:t>
            </a:fld>
            <a:r>
              <a:rPr lang="en-US" sz="1000">
                <a:solidFill>
                  <a:srgbClr val="A6A6A6"/>
                </a:solidFill>
              </a:rPr>
              <a:t> </a:t>
            </a:r>
          </a:p>
        </p:txBody>
      </p:sp>
      <p:pic>
        <p:nvPicPr>
          <p:cNvPr id="66" name="Content Placeholder 6">
            <a:extLst>
              <a:ext uri="{FF2B5EF4-FFF2-40B4-BE49-F238E27FC236}">
                <a16:creationId xmlns:a16="http://schemas.microsoft.com/office/drawing/2014/main" id="{7A27B369-04E7-4875-A14D-D4279D54E2A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4" y="1377422"/>
            <a:ext cx="6788150" cy="504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 name="Rectangle 66">
            <a:extLst>
              <a:ext uri="{FF2B5EF4-FFF2-40B4-BE49-F238E27FC236}">
                <a16:creationId xmlns:a16="http://schemas.microsoft.com/office/drawing/2014/main" id="{C736FB10-9837-4524-8334-C5B611D030AA}"/>
              </a:ext>
            </a:extLst>
          </p:cNvPr>
          <p:cNvSpPr/>
          <p:nvPr/>
        </p:nvSpPr>
        <p:spPr>
          <a:xfrm>
            <a:off x="3962400" y="1285234"/>
            <a:ext cx="4297363" cy="10668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0" tIns="0" rIns="0" bIns="0" anchor="ctr"/>
          <a:lstStyle/>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Most plausible faults</a:t>
            </a:r>
          </a:p>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Historical information </a:t>
            </a:r>
          </a:p>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Experience</a:t>
            </a:r>
          </a:p>
        </p:txBody>
      </p:sp>
      <p:sp>
        <p:nvSpPr>
          <p:cNvPr id="68" name="Rectangle 67">
            <a:extLst>
              <a:ext uri="{FF2B5EF4-FFF2-40B4-BE49-F238E27FC236}">
                <a16:creationId xmlns:a16="http://schemas.microsoft.com/office/drawing/2014/main" id="{02F32EB7-16C6-4E13-8677-219470CC2F4C}"/>
              </a:ext>
            </a:extLst>
          </p:cNvPr>
          <p:cNvSpPr/>
          <p:nvPr/>
        </p:nvSpPr>
        <p:spPr>
          <a:xfrm>
            <a:off x="4495800" y="2631155"/>
            <a:ext cx="4114800" cy="19812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0" tIns="0" rIns="0" bIns="0" anchor="ctr"/>
          <a:lstStyle/>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Single fault injected into each of several copies</a:t>
            </a:r>
          </a:p>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Run against correct version</a:t>
            </a:r>
          </a:p>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Fault tolerance?</a:t>
            </a:r>
          </a:p>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What happens in failure?</a:t>
            </a:r>
          </a:p>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Risk artificial faults may not be removed but it might be delivered to the customer</a:t>
            </a:r>
          </a:p>
        </p:txBody>
      </p:sp>
      <p:sp>
        <p:nvSpPr>
          <p:cNvPr id="69" name="Rectangle 68">
            <a:extLst>
              <a:ext uri="{FF2B5EF4-FFF2-40B4-BE49-F238E27FC236}">
                <a16:creationId xmlns:a16="http://schemas.microsoft.com/office/drawing/2014/main" id="{82ED72C5-A1D6-4FE2-B7F1-640340BCF535}"/>
              </a:ext>
            </a:extLst>
          </p:cNvPr>
          <p:cNvSpPr/>
          <p:nvPr/>
        </p:nvSpPr>
        <p:spPr>
          <a:xfrm>
            <a:off x="3962400" y="4982204"/>
            <a:ext cx="4613275" cy="16002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0" tIns="0" rIns="0" bIns="0" anchor="ctr"/>
          <a:lstStyle/>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Test seldom-executed code</a:t>
            </a:r>
          </a:p>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Well-defined mutation operators </a:t>
            </a:r>
          </a:p>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Tests run against original and mutants</a:t>
            </a:r>
          </a:p>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All mutants should fail</a:t>
            </a:r>
          </a:p>
          <a:p>
            <a:pPr marL="231775" lvl="1" indent="-231775" defTabSz="622300" fontAlgn="base">
              <a:lnSpc>
                <a:spcPct val="90000"/>
              </a:lnSpc>
              <a:spcBef>
                <a:spcPct val="0"/>
              </a:spcBef>
              <a:spcAft>
                <a:spcPct val="15000"/>
              </a:spcAft>
              <a:buFontTx/>
              <a:buChar char="•"/>
              <a:defRPr/>
            </a:pPr>
            <a:r>
              <a:rPr lang="en-US" sz="2000" dirty="0">
                <a:solidFill>
                  <a:srgbClr val="000000"/>
                </a:solidFill>
                <a:ea typeface="ＭＳ Ｐゴシック"/>
                <a:cs typeface="ＭＳ Ｐゴシック"/>
              </a:rPr>
              <a:t>Syntactic faults may reveal more complex, real faults</a:t>
            </a:r>
            <a:endParaRPr lang="en-US" sz="1600" dirty="0">
              <a:solidFill>
                <a:srgbClr val="000000"/>
              </a:solidFill>
              <a:ea typeface="ＭＳ Ｐゴシック"/>
              <a:cs typeface="ＭＳ Ｐゴシック"/>
            </a:endParaRPr>
          </a:p>
        </p:txBody>
      </p:sp>
    </p:spTree>
    <p:extLst>
      <p:ext uri="{BB962C8B-B14F-4D97-AF65-F5344CB8AC3E}">
        <p14:creationId xmlns:p14="http://schemas.microsoft.com/office/powerpoint/2010/main" val="6558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Testing Types : Testing Technique based approaches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01582" y="1145981"/>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5" name="Slide Number Placeholder 10">
            <a:extLst>
              <a:ext uri="{FF2B5EF4-FFF2-40B4-BE49-F238E27FC236}">
                <a16:creationId xmlns:a16="http://schemas.microsoft.com/office/drawing/2014/main" id="{98A89CB3-DF11-4168-8B6F-C5AB9BF6717E}"/>
              </a:ext>
            </a:extLst>
          </p:cNvPr>
          <p:cNvSpPr txBox="1">
            <a:spLocks/>
          </p:cNvSpPr>
          <p:nvPr/>
        </p:nvSpPr>
        <p:spPr bwMode="auto">
          <a:xfrm>
            <a:off x="6553200" y="6172200"/>
            <a:ext cx="685800" cy="365125"/>
          </a:xfrm>
          <a:prstGeom prst="rect">
            <a:avLst/>
          </a:prstGeom>
          <a:ln>
            <a:miter lim="800000"/>
            <a:headEnd/>
            <a:tailEnd/>
          </a:ln>
        </p:spPr>
        <p:txBody>
          <a:bodyPr vert="horz" lIns="91440" tIns="45720" rIns="91440" bIns="45720" rtlCol="0" anchor="ctr"/>
          <a:lstStyle>
            <a:defPPr>
              <a:defRPr lang="en-US"/>
            </a:defPPr>
            <a:lvl1pPr marL="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1pPr>
            <a:lvl2pPr marL="742950" indent="-28575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2pPr>
            <a:lvl3pPr marL="1143000" indent="-22860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3pPr>
            <a:lvl4pPr marL="1600200" indent="-22860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4pPr>
            <a:lvl5pPr marL="2057400" indent="-22860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9pPr>
          </a:lstStyle>
          <a:p>
            <a:fld id="{39660AD7-2303-40A3-B3EC-BC1B89EDBFD3}" type="slidenum">
              <a:rPr lang="en-US" sz="1000" smtClean="0">
                <a:solidFill>
                  <a:srgbClr val="A6A6A6"/>
                </a:solidFill>
              </a:rPr>
              <a:pPr/>
              <a:t>14</a:t>
            </a:fld>
            <a:r>
              <a:rPr lang="en-US" sz="1000">
                <a:solidFill>
                  <a:srgbClr val="A6A6A6"/>
                </a:solidFill>
              </a:rPr>
              <a:t> </a:t>
            </a:r>
          </a:p>
        </p:txBody>
      </p:sp>
      <p:sp>
        <p:nvSpPr>
          <p:cNvPr id="10" name="TextBox 9">
            <a:extLst>
              <a:ext uri="{FF2B5EF4-FFF2-40B4-BE49-F238E27FC236}">
                <a16:creationId xmlns:a16="http://schemas.microsoft.com/office/drawing/2014/main" id="{7CCC03C0-45F2-4987-9E93-63757924558E}"/>
              </a:ext>
            </a:extLst>
          </p:cNvPr>
          <p:cNvSpPr txBox="1"/>
          <p:nvPr/>
        </p:nvSpPr>
        <p:spPr>
          <a:xfrm>
            <a:off x="124513" y="1087819"/>
            <a:ext cx="8695164" cy="5888792"/>
          </a:xfrm>
          <a:prstGeom prst="rect">
            <a:avLst/>
          </a:prstGeom>
          <a:noFill/>
        </p:spPr>
        <p:txBody>
          <a:bodyPr wrap="square">
            <a:spAutoFit/>
          </a:bodyPr>
          <a:lstStyle/>
          <a:p>
            <a:pPr eaLnBrk="1" hangingPunct="1">
              <a:spcBef>
                <a:spcPts val="400"/>
              </a:spcBef>
            </a:pPr>
            <a:r>
              <a:rPr lang="en-US" altLang="en-US" sz="2400" b="1" dirty="0">
                <a:cs typeface="Arial" panose="020B0604020202020204" pitchFamily="34" charset="0"/>
              </a:rPr>
              <a:t>Specification Based </a:t>
            </a:r>
          </a:p>
          <a:p>
            <a:pPr eaLnBrk="1" hangingPunct="1">
              <a:spcBef>
                <a:spcPts val="400"/>
              </a:spcBef>
            </a:pPr>
            <a:r>
              <a:rPr lang="en-US" altLang="en-US" sz="2400" dirty="0">
                <a:cs typeface="Arial" panose="020B0604020202020204" pitchFamily="34" charset="0"/>
              </a:rPr>
              <a:t>Test the functionality of the system, according to the stated requirements.  They test the behavior of the system (system output) given specific input. </a:t>
            </a:r>
          </a:p>
          <a:p>
            <a:pPr eaLnBrk="1" hangingPunct="1">
              <a:spcBef>
                <a:spcPts val="400"/>
              </a:spcBef>
            </a:pPr>
            <a:r>
              <a:rPr lang="en-US" altLang="en-US" sz="2400" dirty="0">
                <a:cs typeface="Arial" panose="020B0604020202020204" pitchFamily="34" charset="0"/>
              </a:rPr>
              <a:t>Equivalence Partitioning and Boundary Value Analysis are important approaches in specification based because they can uncover entire classes of errors and reduce the total number of test cases that must be developed and executed.</a:t>
            </a:r>
          </a:p>
          <a:p>
            <a:pPr eaLnBrk="1" hangingPunct="1">
              <a:spcBef>
                <a:spcPts val="400"/>
              </a:spcBef>
            </a:pPr>
            <a:r>
              <a:rPr lang="en-US" altLang="en-US" sz="2400" dirty="0">
                <a:cs typeface="Arial" panose="020B0604020202020204" pitchFamily="34" charset="0"/>
              </a:rPr>
              <a:t>Equivalence partitioning divides input data of a software unit into partitions of data from which test cases can be derived. Test cases are designed to cover each partition.</a:t>
            </a:r>
          </a:p>
          <a:p>
            <a:pPr eaLnBrk="1" hangingPunct="1">
              <a:spcBef>
                <a:spcPts val="400"/>
              </a:spcBef>
            </a:pPr>
            <a:r>
              <a:rPr lang="en-US" altLang="en-US" sz="2400" dirty="0">
                <a:cs typeface="Arial" panose="020B0604020202020204" pitchFamily="34" charset="0"/>
              </a:rPr>
              <a:t>Boundary value analysis tests are designed to include representatives of boundary values and since boundaries are common locations for errors, that can result in software faults. </a:t>
            </a:r>
          </a:p>
          <a:p>
            <a:pPr eaLnBrk="1" hangingPunct="1">
              <a:spcBef>
                <a:spcPts val="400"/>
              </a:spcBef>
            </a:pPr>
            <a:endParaRPr lang="en-US" altLang="en-US" sz="2400" dirty="0">
              <a:cs typeface="Arial" panose="020B0604020202020204" pitchFamily="34" charset="0"/>
            </a:endParaRPr>
          </a:p>
        </p:txBody>
      </p:sp>
    </p:spTree>
    <p:extLst>
      <p:ext uri="{BB962C8B-B14F-4D97-AF65-F5344CB8AC3E}">
        <p14:creationId xmlns:p14="http://schemas.microsoft.com/office/powerpoint/2010/main" val="92323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Testing Types : Testing Technique based approaches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01582" y="1145981"/>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5" name="Slide Number Placeholder 10">
            <a:extLst>
              <a:ext uri="{FF2B5EF4-FFF2-40B4-BE49-F238E27FC236}">
                <a16:creationId xmlns:a16="http://schemas.microsoft.com/office/drawing/2014/main" id="{98A89CB3-DF11-4168-8B6F-C5AB9BF6717E}"/>
              </a:ext>
            </a:extLst>
          </p:cNvPr>
          <p:cNvSpPr txBox="1">
            <a:spLocks/>
          </p:cNvSpPr>
          <p:nvPr/>
        </p:nvSpPr>
        <p:spPr bwMode="auto">
          <a:xfrm>
            <a:off x="6553200" y="6172200"/>
            <a:ext cx="685800" cy="365125"/>
          </a:xfrm>
          <a:prstGeom prst="rect">
            <a:avLst/>
          </a:prstGeom>
          <a:ln>
            <a:miter lim="800000"/>
            <a:headEnd/>
            <a:tailEnd/>
          </a:ln>
        </p:spPr>
        <p:txBody>
          <a:bodyPr vert="horz" lIns="91440" tIns="45720" rIns="91440" bIns="45720" rtlCol="0" anchor="ctr"/>
          <a:lstStyle>
            <a:defPPr>
              <a:defRPr lang="en-US"/>
            </a:defPPr>
            <a:lvl1pPr marL="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1pPr>
            <a:lvl2pPr marL="742950" indent="-28575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2pPr>
            <a:lvl3pPr marL="1143000" indent="-22860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3pPr>
            <a:lvl4pPr marL="1600200" indent="-22860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4pPr>
            <a:lvl5pPr marL="2057400" indent="-228600" algn="l" defTabSz="914400" rtl="0" eaLnBrk="0" latinLnBrk="0" hangingPunct="0">
              <a:defRPr sz="2000" kern="1200">
                <a:solidFill>
                  <a:schemeClr val="tx1"/>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9pPr>
          </a:lstStyle>
          <a:p>
            <a:fld id="{39660AD7-2303-40A3-B3EC-BC1B89EDBFD3}" type="slidenum">
              <a:rPr lang="en-US" sz="1000" smtClean="0">
                <a:solidFill>
                  <a:srgbClr val="A6A6A6"/>
                </a:solidFill>
              </a:rPr>
              <a:pPr/>
              <a:t>15</a:t>
            </a:fld>
            <a:r>
              <a:rPr lang="en-US" sz="1000">
                <a:solidFill>
                  <a:srgbClr val="A6A6A6"/>
                </a:solidFill>
              </a:rPr>
              <a:t> </a:t>
            </a:r>
          </a:p>
        </p:txBody>
      </p:sp>
      <p:sp>
        <p:nvSpPr>
          <p:cNvPr id="10" name="TextBox 9">
            <a:extLst>
              <a:ext uri="{FF2B5EF4-FFF2-40B4-BE49-F238E27FC236}">
                <a16:creationId xmlns:a16="http://schemas.microsoft.com/office/drawing/2014/main" id="{7CCC03C0-45F2-4987-9E93-63757924558E}"/>
              </a:ext>
            </a:extLst>
          </p:cNvPr>
          <p:cNvSpPr txBox="1"/>
          <p:nvPr/>
        </p:nvSpPr>
        <p:spPr>
          <a:xfrm>
            <a:off x="124513" y="1087819"/>
            <a:ext cx="8695164" cy="4457631"/>
          </a:xfrm>
          <a:prstGeom prst="rect">
            <a:avLst/>
          </a:prstGeom>
          <a:noFill/>
        </p:spPr>
        <p:txBody>
          <a:bodyPr wrap="square">
            <a:spAutoFit/>
          </a:bodyPr>
          <a:lstStyle/>
          <a:p>
            <a:pPr eaLnBrk="1" hangingPunct="1">
              <a:spcBef>
                <a:spcPts val="400"/>
              </a:spcBef>
            </a:pPr>
            <a:r>
              <a:rPr lang="en-US" altLang="en-US" sz="2400" b="1" dirty="0">
                <a:cs typeface="Arial" panose="020B0604020202020204" pitchFamily="34" charset="0"/>
              </a:rPr>
              <a:t>SE Intuition Based </a:t>
            </a:r>
          </a:p>
          <a:p>
            <a:pPr eaLnBrk="1" hangingPunct="1">
              <a:spcBef>
                <a:spcPts val="400"/>
              </a:spcBef>
            </a:pPr>
            <a:r>
              <a:rPr lang="en-US" altLang="en-US" sz="2400" dirty="0">
                <a:cs typeface="Arial" panose="020B0604020202020204" pitchFamily="34" charset="0"/>
              </a:rPr>
              <a:t>Generally rely on the tester’s experience to design test cases for the product.</a:t>
            </a:r>
          </a:p>
          <a:p>
            <a:pPr>
              <a:spcBef>
                <a:spcPts val="400"/>
              </a:spcBef>
              <a:defRPr/>
            </a:pPr>
            <a:r>
              <a:rPr lang="en-US" sz="2400" b="1" dirty="0">
                <a:cs typeface="Arial" pitchFamily="34" charset="0"/>
              </a:rPr>
              <a:t>Usage Based </a:t>
            </a:r>
          </a:p>
          <a:p>
            <a:pPr>
              <a:spcBef>
                <a:spcPts val="400"/>
              </a:spcBef>
              <a:defRPr/>
            </a:pPr>
            <a:r>
              <a:rPr lang="en-US" sz="2400" dirty="0">
                <a:cs typeface="Arial" pitchFamily="34" charset="0"/>
              </a:rPr>
              <a:t>Usage is concerned with finding defects which could be revealed by user as they interact with the product. </a:t>
            </a:r>
          </a:p>
          <a:p>
            <a:pPr>
              <a:spcBef>
                <a:spcPts val="400"/>
              </a:spcBef>
              <a:defRPr/>
            </a:pPr>
            <a:r>
              <a:rPr lang="en-US" sz="2400" b="1" dirty="0">
                <a:cs typeface="Arial" pitchFamily="34" charset="0"/>
              </a:rPr>
              <a:t>Application Domain</a:t>
            </a:r>
            <a:r>
              <a:rPr lang="en-US" sz="2400" b="1" i="1" dirty="0">
                <a:cs typeface="Arial" pitchFamily="34" charset="0"/>
              </a:rPr>
              <a:t> </a:t>
            </a:r>
          </a:p>
          <a:p>
            <a:pPr>
              <a:spcBef>
                <a:spcPts val="400"/>
              </a:spcBef>
              <a:defRPr/>
            </a:pPr>
            <a:r>
              <a:rPr lang="en-US" sz="2400" b="1" i="1" dirty="0">
                <a:cs typeface="Arial" pitchFamily="34" charset="0"/>
              </a:rPr>
              <a:t>S</a:t>
            </a:r>
            <a:r>
              <a:rPr lang="en-US" sz="2400" dirty="0">
                <a:cs typeface="Arial" pitchFamily="34" charset="0"/>
              </a:rPr>
              <a:t>pecial testing techniques that use specific knowledge about the product domain in order to design test cases. (e.g., GUI, Web-based, real-time, Object-oriented, etc.)</a:t>
            </a:r>
          </a:p>
          <a:p>
            <a:pPr eaLnBrk="1" hangingPunct="1">
              <a:spcBef>
                <a:spcPct val="50000"/>
              </a:spcBef>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757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Testing Types : Mode of testing </a:t>
            </a:r>
            <a:r>
              <a:rPr lang="en-US" sz="2400" b="1" dirty="0">
                <a:solidFill>
                  <a:schemeClr val="accent2"/>
                </a:solidFill>
                <a:latin typeface="+mn-lt"/>
              </a:rPr>
              <a:t>(Manual or Automated)</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AC630AC1-2B81-4806-BE49-1875CD38966E}"/>
              </a:ext>
            </a:extLst>
          </p:cNvPr>
          <p:cNvSpPr txBox="1"/>
          <p:nvPr/>
        </p:nvSpPr>
        <p:spPr>
          <a:xfrm>
            <a:off x="124512" y="1087819"/>
            <a:ext cx="9108697" cy="5644815"/>
          </a:xfrm>
          <a:prstGeom prst="rect">
            <a:avLst/>
          </a:prstGeom>
          <a:noFill/>
        </p:spPr>
        <p:txBody>
          <a:bodyPr wrap="square">
            <a:spAutoFit/>
          </a:bodyPr>
          <a:lstStyle/>
          <a:p>
            <a:pPr>
              <a:lnSpc>
                <a:spcPct val="110000"/>
              </a:lnSpc>
              <a:spcBef>
                <a:spcPts val="600"/>
              </a:spcBef>
            </a:pPr>
            <a:r>
              <a:rPr lang="en-US" sz="2400" b="1" dirty="0">
                <a:solidFill>
                  <a:srgbClr val="0070C0"/>
                </a:solidFill>
              </a:rPr>
              <a:t>Manual Testing</a:t>
            </a:r>
          </a:p>
          <a:p>
            <a:pPr marL="342900" indent="-342900">
              <a:spcBef>
                <a:spcPts val="400"/>
              </a:spcBef>
              <a:buFont typeface="Wingdings" panose="05000000000000000000" pitchFamily="2" charset="2"/>
              <a:buChar char="§"/>
            </a:pPr>
            <a:r>
              <a:rPr lang="en-US" sz="2400" dirty="0">
                <a:solidFill>
                  <a:srgbClr val="666666"/>
                </a:solidFill>
              </a:rPr>
              <a:t>M</a:t>
            </a:r>
            <a:r>
              <a:rPr lang="en-US" sz="2400" b="0" i="0" dirty="0">
                <a:solidFill>
                  <a:srgbClr val="666666"/>
                </a:solidFill>
                <a:effectLst/>
              </a:rPr>
              <a:t>anual testing involves a human performing the tests step by step, without test scripts. </a:t>
            </a:r>
          </a:p>
          <a:p>
            <a:pPr marL="342900" indent="-342900">
              <a:spcBef>
                <a:spcPts val="400"/>
              </a:spcBef>
              <a:buFont typeface="Wingdings" panose="05000000000000000000" pitchFamily="2" charset="2"/>
              <a:buChar char="§"/>
            </a:pPr>
            <a:r>
              <a:rPr lang="en-US" sz="2400" dirty="0">
                <a:solidFill>
                  <a:srgbClr val="666666"/>
                </a:solidFill>
              </a:rPr>
              <a:t>Typically used for testing complex tests where automation can be very expensive</a:t>
            </a:r>
          </a:p>
          <a:p>
            <a:pPr marL="342900" indent="-342900">
              <a:spcBef>
                <a:spcPts val="400"/>
              </a:spcBef>
              <a:buFont typeface="Wingdings" panose="05000000000000000000" pitchFamily="2" charset="2"/>
              <a:buChar char="§"/>
            </a:pPr>
            <a:r>
              <a:rPr lang="en-US" sz="2400" dirty="0">
                <a:solidFill>
                  <a:srgbClr val="666666"/>
                </a:solidFill>
              </a:rPr>
              <a:t>Slow and Tedious</a:t>
            </a:r>
          </a:p>
          <a:p>
            <a:pPr marL="342900" indent="-342900">
              <a:spcBef>
                <a:spcPts val="400"/>
              </a:spcBef>
              <a:buFont typeface="Wingdings" panose="05000000000000000000" pitchFamily="2" charset="2"/>
              <a:buChar char="§"/>
            </a:pPr>
            <a:r>
              <a:rPr lang="en-US" sz="2400" dirty="0">
                <a:solidFill>
                  <a:srgbClr val="666666"/>
                </a:solidFill>
              </a:rPr>
              <a:t>Hard to get test coverage</a:t>
            </a:r>
          </a:p>
          <a:p>
            <a:pPr>
              <a:lnSpc>
                <a:spcPct val="110000"/>
              </a:lnSpc>
              <a:spcBef>
                <a:spcPts val="600"/>
              </a:spcBef>
            </a:pPr>
            <a:r>
              <a:rPr lang="en-US" sz="2400" b="1" i="0" dirty="0">
                <a:solidFill>
                  <a:srgbClr val="0070C0"/>
                </a:solidFill>
                <a:effectLst/>
              </a:rPr>
              <a:t>Automated Testing</a:t>
            </a:r>
          </a:p>
          <a:p>
            <a:pPr marL="342900" indent="-342900">
              <a:lnSpc>
                <a:spcPct val="110000"/>
              </a:lnSpc>
              <a:spcBef>
                <a:spcPts val="400"/>
              </a:spcBef>
              <a:buFont typeface="Wingdings" panose="05000000000000000000" pitchFamily="2" charset="2"/>
              <a:buChar char="§"/>
            </a:pPr>
            <a:r>
              <a:rPr lang="en-US" sz="2400" dirty="0">
                <a:solidFill>
                  <a:srgbClr val="666666"/>
                </a:solidFill>
              </a:rPr>
              <a:t>Automated testing involves tests which are executed without human assistance, often via test automation frameworks, along with other tools and software</a:t>
            </a:r>
          </a:p>
          <a:p>
            <a:pPr marL="342900" indent="-342900">
              <a:lnSpc>
                <a:spcPct val="110000"/>
              </a:lnSpc>
              <a:spcBef>
                <a:spcPts val="400"/>
              </a:spcBef>
              <a:buFont typeface="Wingdings" panose="05000000000000000000" pitchFamily="2" charset="2"/>
              <a:buChar char="§"/>
            </a:pPr>
            <a:r>
              <a:rPr lang="en-US" sz="2400" dirty="0">
                <a:solidFill>
                  <a:srgbClr val="666666"/>
                </a:solidFill>
              </a:rPr>
              <a:t>Needs coding, test framework maintenance but fast and repeatable</a:t>
            </a:r>
          </a:p>
          <a:p>
            <a:pPr marL="342900" indent="-342900">
              <a:lnSpc>
                <a:spcPct val="110000"/>
              </a:lnSpc>
              <a:spcBef>
                <a:spcPts val="400"/>
              </a:spcBef>
              <a:buFont typeface="Wingdings" panose="05000000000000000000" pitchFamily="2" charset="2"/>
              <a:buChar char="§"/>
            </a:pPr>
            <a:r>
              <a:rPr lang="en-US" sz="2400" dirty="0">
                <a:solidFill>
                  <a:srgbClr val="666666"/>
                </a:solidFill>
              </a:rPr>
              <a:t>Most efficient for tests which need periodic regular running</a:t>
            </a:r>
          </a:p>
        </p:txBody>
      </p:sp>
    </p:spTree>
    <p:extLst>
      <p:ext uri="{BB962C8B-B14F-4D97-AF65-F5344CB8AC3E}">
        <p14:creationId xmlns:p14="http://schemas.microsoft.com/office/powerpoint/2010/main" val="254428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76246" y="1536180"/>
            <a:ext cx="9388167" cy="646331"/>
          </a:xfrm>
          <a:prstGeom prst="rect">
            <a:avLst/>
          </a:prstGeom>
        </p:spPr>
        <p:txBody>
          <a:bodyPr wrap="square">
            <a:spAutoFit/>
          </a:bodyPr>
          <a:lstStyle/>
          <a:p>
            <a:r>
              <a:rPr lang="en-US" sz="3600" b="1" dirty="0">
                <a:solidFill>
                  <a:schemeClr val="accent2"/>
                </a:solidFill>
              </a:rPr>
              <a:t>Characterizing Testing and Testing Types</a:t>
            </a:r>
          </a:p>
        </p:txBody>
      </p:sp>
      <p:pic>
        <p:nvPicPr>
          <p:cNvPr id="2" name="Picture 1">
            <a:extLst>
              <a:ext uri="{FF2B5EF4-FFF2-40B4-BE49-F238E27FC236}">
                <a16:creationId xmlns:a16="http://schemas.microsoft.com/office/drawing/2014/main" id="{A7770C51-C2C1-491B-919D-5A31DB3D09D7}"/>
              </a:ext>
            </a:extLst>
          </p:cNvPr>
          <p:cNvPicPr>
            <a:picLocks noChangeAspect="1"/>
          </p:cNvPicPr>
          <p:nvPr/>
        </p:nvPicPr>
        <p:blipFill>
          <a:blip r:embed="rId2"/>
          <a:stretch>
            <a:fillRect/>
          </a:stretch>
        </p:blipFill>
        <p:spPr>
          <a:xfrm>
            <a:off x="1042286" y="2182511"/>
            <a:ext cx="4635396" cy="3251696"/>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Characterizing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29" name="TextBox 28">
            <a:extLst>
              <a:ext uri="{FF2B5EF4-FFF2-40B4-BE49-F238E27FC236}">
                <a16:creationId xmlns:a16="http://schemas.microsoft.com/office/drawing/2014/main" id="{E522064A-E706-4602-BCE9-EE33BAAE53C5}"/>
              </a:ext>
            </a:extLst>
          </p:cNvPr>
          <p:cNvSpPr txBox="1"/>
          <p:nvPr/>
        </p:nvSpPr>
        <p:spPr>
          <a:xfrm>
            <a:off x="198567" y="1172505"/>
            <a:ext cx="9090399" cy="5156476"/>
          </a:xfrm>
          <a:prstGeom prst="rect">
            <a:avLst/>
          </a:prstGeom>
          <a:noFill/>
        </p:spPr>
        <p:txBody>
          <a:bodyPr wrap="square">
            <a:spAutoFit/>
          </a:bodyPr>
          <a:lstStyle/>
          <a:p>
            <a:pPr marL="0" indent="0">
              <a:lnSpc>
                <a:spcPct val="110000"/>
              </a:lnSpc>
              <a:spcBef>
                <a:spcPts val="600"/>
              </a:spcBef>
              <a:spcAft>
                <a:spcPts val="600"/>
              </a:spcAft>
              <a:buNone/>
            </a:pPr>
            <a:r>
              <a:rPr lang="en-US" sz="2400" dirty="0"/>
              <a:t>Testing always consists of observing a sample of executions, and giving a verdict over them. Characterizing these observations</a:t>
            </a:r>
          </a:p>
          <a:p>
            <a:pPr>
              <a:lnSpc>
                <a:spcPct val="110000"/>
              </a:lnSpc>
              <a:spcBef>
                <a:spcPts val="600"/>
              </a:spcBef>
              <a:spcAft>
                <a:spcPts val="600"/>
              </a:spcAft>
            </a:pPr>
            <a:r>
              <a:rPr lang="en-US" sz="2400" b="1" dirty="0">
                <a:solidFill>
                  <a:srgbClr val="0070C0"/>
                </a:solidFill>
              </a:rPr>
              <a:t>Why </a:t>
            </a:r>
            <a:r>
              <a:rPr lang="en-US" sz="2400" dirty="0"/>
              <a:t>are we making these observations will be based on test objective (are we looking for faults, is it for determining that the release is fit for use, or for looking at usability)</a:t>
            </a:r>
          </a:p>
          <a:p>
            <a:pPr marL="0" indent="0">
              <a:lnSpc>
                <a:spcPct val="110000"/>
              </a:lnSpc>
              <a:spcBef>
                <a:spcPts val="600"/>
              </a:spcBef>
              <a:spcAft>
                <a:spcPts val="600"/>
              </a:spcAft>
              <a:buNone/>
            </a:pPr>
            <a:r>
              <a:rPr lang="en-US" sz="2400" b="1" dirty="0">
                <a:solidFill>
                  <a:srgbClr val="0070C0"/>
                </a:solidFill>
              </a:rPr>
              <a:t>How  did we arrive at these test executions </a:t>
            </a:r>
            <a:r>
              <a:rPr lang="en-US" sz="2400" dirty="0"/>
              <a:t>would be based on the test strategy or approach which will be followed </a:t>
            </a:r>
          </a:p>
          <a:p>
            <a:pPr>
              <a:lnSpc>
                <a:spcPct val="110000"/>
              </a:lnSpc>
              <a:spcBef>
                <a:spcPts val="600"/>
              </a:spcBef>
              <a:spcAft>
                <a:spcPts val="600"/>
              </a:spcAft>
            </a:pPr>
            <a:r>
              <a:rPr lang="en-US" sz="2400" b="1" dirty="0">
                <a:solidFill>
                  <a:srgbClr val="0070C0"/>
                </a:solidFill>
              </a:rPr>
              <a:t>Which of the samples </a:t>
            </a:r>
            <a:r>
              <a:rPr lang="en-US" sz="2400" dirty="0"/>
              <a:t>should we observe would be based on the test selection (Random, Ad-hoc, using some algorithm, using statistics ….)</a:t>
            </a:r>
          </a:p>
          <a:p>
            <a:pPr lvl="1">
              <a:lnSpc>
                <a:spcPct val="110000"/>
              </a:lnSpc>
              <a:spcBef>
                <a:spcPts val="600"/>
              </a:spcBef>
              <a:spcAft>
                <a:spcPts val="600"/>
              </a:spcAft>
            </a:pPr>
            <a:r>
              <a:rPr lang="en-US" sz="2400" b="1" dirty="0">
                <a:solidFill>
                  <a:srgbClr val="C00000"/>
                </a:solidFill>
              </a:rPr>
              <a:t>Random testing may not work most times if you want to find significant errors</a:t>
            </a:r>
          </a:p>
        </p:txBody>
      </p:sp>
    </p:spTree>
    <p:extLst>
      <p:ext uri="{BB962C8B-B14F-4D97-AF65-F5344CB8AC3E}">
        <p14:creationId xmlns:p14="http://schemas.microsoft.com/office/powerpoint/2010/main" val="347374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Characterizing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29" name="TextBox 28">
            <a:extLst>
              <a:ext uri="{FF2B5EF4-FFF2-40B4-BE49-F238E27FC236}">
                <a16:creationId xmlns:a16="http://schemas.microsoft.com/office/drawing/2014/main" id="{E522064A-E706-4602-BCE9-EE33BAAE53C5}"/>
              </a:ext>
            </a:extLst>
          </p:cNvPr>
          <p:cNvSpPr txBox="1"/>
          <p:nvPr/>
        </p:nvSpPr>
        <p:spPr>
          <a:xfrm>
            <a:off x="124513" y="1087819"/>
            <a:ext cx="8852219" cy="5559664"/>
          </a:xfrm>
          <a:prstGeom prst="rect">
            <a:avLst/>
          </a:prstGeom>
          <a:noFill/>
        </p:spPr>
        <p:txBody>
          <a:bodyPr wrap="square">
            <a:spAutoFit/>
          </a:bodyPr>
          <a:lstStyle/>
          <a:p>
            <a:pPr marL="0" indent="0">
              <a:lnSpc>
                <a:spcPct val="130000"/>
              </a:lnSpc>
              <a:spcBef>
                <a:spcPts val="600"/>
              </a:spcBef>
              <a:buNone/>
            </a:pPr>
            <a:r>
              <a:rPr lang="en-US" sz="2400" dirty="0"/>
              <a:t>Characterizing these observations (Cont.)</a:t>
            </a:r>
          </a:p>
          <a:p>
            <a:pPr>
              <a:lnSpc>
                <a:spcPct val="110000"/>
              </a:lnSpc>
              <a:spcBef>
                <a:spcPts val="600"/>
              </a:spcBef>
            </a:pPr>
            <a:r>
              <a:rPr lang="en-US" sz="2400" b="1" dirty="0">
                <a:solidFill>
                  <a:srgbClr val="0070C0"/>
                </a:solidFill>
              </a:rPr>
              <a:t>How Much – </a:t>
            </a:r>
            <a:r>
              <a:rPr lang="en-US" sz="2400" dirty="0"/>
              <a:t>How big a sample to be used for testing (coverage analysis or reliability measures)</a:t>
            </a:r>
          </a:p>
          <a:p>
            <a:pPr marL="0" indent="0">
              <a:lnSpc>
                <a:spcPct val="110000"/>
              </a:lnSpc>
              <a:spcBef>
                <a:spcPts val="600"/>
              </a:spcBef>
              <a:buNone/>
            </a:pPr>
            <a:r>
              <a:rPr lang="en-US" sz="2400" dirty="0"/>
              <a:t>    </a:t>
            </a:r>
            <a:r>
              <a:rPr lang="en-US" sz="2400" b="1" dirty="0">
                <a:solidFill>
                  <a:srgbClr val="C00000"/>
                </a:solidFill>
              </a:rPr>
              <a:t>Exhaustive testing most often is not feasible</a:t>
            </a:r>
          </a:p>
          <a:p>
            <a:pPr>
              <a:lnSpc>
                <a:spcPct val="110000"/>
              </a:lnSpc>
              <a:spcBef>
                <a:spcPts val="600"/>
              </a:spcBef>
            </a:pPr>
            <a:r>
              <a:rPr lang="en-US" sz="2400" b="1" dirty="0">
                <a:solidFill>
                  <a:srgbClr val="0070C0"/>
                </a:solidFill>
              </a:rPr>
              <a:t>What is it we execute – </a:t>
            </a:r>
            <a:r>
              <a:rPr lang="en-US" sz="2400" dirty="0"/>
              <a:t>whole product or part of the product (Unit/Component …)</a:t>
            </a:r>
          </a:p>
          <a:p>
            <a:pPr>
              <a:lnSpc>
                <a:spcPct val="110000"/>
              </a:lnSpc>
              <a:spcBef>
                <a:spcPts val="600"/>
              </a:spcBef>
            </a:pPr>
            <a:r>
              <a:rPr lang="en-US" sz="2400" b="1" dirty="0">
                <a:solidFill>
                  <a:srgbClr val="0070C0"/>
                </a:solidFill>
              </a:rPr>
              <a:t>Where do we test – </a:t>
            </a:r>
            <a:r>
              <a:rPr lang="en-US" sz="2400" dirty="0"/>
              <a:t>Specifically in Embedded system</a:t>
            </a:r>
          </a:p>
          <a:p>
            <a:pPr>
              <a:lnSpc>
                <a:spcPct val="110000"/>
              </a:lnSpc>
              <a:spcBef>
                <a:spcPts val="600"/>
              </a:spcBef>
            </a:pPr>
            <a:r>
              <a:rPr lang="en-US" sz="2400" b="1" dirty="0">
                <a:solidFill>
                  <a:srgbClr val="0070C0"/>
                </a:solidFill>
              </a:rPr>
              <a:t>When do we test – </a:t>
            </a:r>
            <a:r>
              <a:rPr lang="en-US" sz="2400" dirty="0"/>
              <a:t>in the lifecycle</a:t>
            </a:r>
          </a:p>
          <a:p>
            <a:pPr marL="0" lvl="1" indent="0">
              <a:lnSpc>
                <a:spcPct val="110000"/>
              </a:lnSpc>
              <a:spcBef>
                <a:spcPts val="600"/>
              </a:spcBef>
              <a:buNone/>
            </a:pPr>
            <a:r>
              <a:rPr lang="en-US" sz="2400" dirty="0"/>
              <a:t>Besides, the whole of testing activity needs to be carried on according to a controlled formal procedure, requiring rigorous planning and documentation</a:t>
            </a:r>
          </a:p>
          <a:p>
            <a:pPr marL="0" lvl="1" indent="0">
              <a:lnSpc>
                <a:spcPct val="110000"/>
              </a:lnSpc>
              <a:spcBef>
                <a:spcPts val="600"/>
              </a:spcBef>
              <a:buNone/>
            </a:pPr>
            <a:r>
              <a:rPr lang="en-US" sz="2400" dirty="0"/>
              <a:t>How do we manage this would be based on a plan</a:t>
            </a:r>
          </a:p>
        </p:txBody>
      </p:sp>
    </p:spTree>
    <p:extLst>
      <p:ext uri="{BB962C8B-B14F-4D97-AF65-F5344CB8AC3E}">
        <p14:creationId xmlns:p14="http://schemas.microsoft.com/office/powerpoint/2010/main" val="366719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Testing Types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29" name="TextBox 28">
            <a:extLst>
              <a:ext uri="{FF2B5EF4-FFF2-40B4-BE49-F238E27FC236}">
                <a16:creationId xmlns:a16="http://schemas.microsoft.com/office/drawing/2014/main" id="{E522064A-E706-4602-BCE9-EE33BAAE53C5}"/>
              </a:ext>
            </a:extLst>
          </p:cNvPr>
          <p:cNvSpPr txBox="1"/>
          <p:nvPr/>
        </p:nvSpPr>
        <p:spPr>
          <a:xfrm>
            <a:off x="124513" y="1087819"/>
            <a:ext cx="8852219" cy="533672"/>
          </a:xfrm>
          <a:prstGeom prst="rect">
            <a:avLst/>
          </a:prstGeom>
          <a:noFill/>
        </p:spPr>
        <p:txBody>
          <a:bodyPr wrap="square">
            <a:spAutoFit/>
          </a:bodyPr>
          <a:lstStyle/>
          <a:p>
            <a:pPr marL="0" indent="0">
              <a:lnSpc>
                <a:spcPct val="130000"/>
              </a:lnSpc>
              <a:spcBef>
                <a:spcPts val="600"/>
              </a:spcBef>
              <a:buNone/>
            </a:pPr>
            <a:r>
              <a:rPr lang="en-US" sz="2400" dirty="0"/>
              <a:t>Testing can be looked at from different perspectives</a:t>
            </a:r>
          </a:p>
        </p:txBody>
      </p:sp>
      <p:pic>
        <p:nvPicPr>
          <p:cNvPr id="2" name="Picture 1">
            <a:extLst>
              <a:ext uri="{FF2B5EF4-FFF2-40B4-BE49-F238E27FC236}">
                <a16:creationId xmlns:a16="http://schemas.microsoft.com/office/drawing/2014/main" id="{744CFF8D-DFCC-492B-9A3D-471008B63E9B}"/>
              </a:ext>
            </a:extLst>
          </p:cNvPr>
          <p:cNvPicPr>
            <a:picLocks noChangeAspect="1"/>
          </p:cNvPicPr>
          <p:nvPr/>
        </p:nvPicPr>
        <p:blipFill>
          <a:blip r:embed="rId2"/>
          <a:stretch>
            <a:fillRect/>
          </a:stretch>
        </p:blipFill>
        <p:spPr>
          <a:xfrm>
            <a:off x="16722" y="1646619"/>
            <a:ext cx="9067800" cy="5067300"/>
          </a:xfrm>
          <a:prstGeom prst="rect">
            <a:avLst/>
          </a:prstGeom>
        </p:spPr>
      </p:pic>
      <p:sp>
        <p:nvSpPr>
          <p:cNvPr id="4" name="Rectangle 3">
            <a:extLst>
              <a:ext uri="{FF2B5EF4-FFF2-40B4-BE49-F238E27FC236}">
                <a16:creationId xmlns:a16="http://schemas.microsoft.com/office/drawing/2014/main" id="{72812C10-3346-4F77-B76F-4E39939F1204}"/>
              </a:ext>
            </a:extLst>
          </p:cNvPr>
          <p:cNvSpPr/>
          <p:nvPr/>
        </p:nvSpPr>
        <p:spPr>
          <a:xfrm>
            <a:off x="0" y="3114353"/>
            <a:ext cx="1856935" cy="906337"/>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416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Testing Types : Block Box, White Box and Grey Box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8" name="TextBox 7">
            <a:extLst>
              <a:ext uri="{FF2B5EF4-FFF2-40B4-BE49-F238E27FC236}">
                <a16:creationId xmlns:a16="http://schemas.microsoft.com/office/drawing/2014/main" id="{FCD5516C-3D12-4C00-A0D1-CA4A995FCD2F}"/>
              </a:ext>
            </a:extLst>
          </p:cNvPr>
          <p:cNvSpPr txBox="1"/>
          <p:nvPr/>
        </p:nvSpPr>
        <p:spPr>
          <a:xfrm>
            <a:off x="124513" y="1087819"/>
            <a:ext cx="10636414" cy="1013804"/>
          </a:xfrm>
          <a:prstGeom prst="rect">
            <a:avLst/>
          </a:prstGeom>
          <a:noFill/>
        </p:spPr>
        <p:txBody>
          <a:bodyPr wrap="square">
            <a:spAutoFit/>
          </a:bodyPr>
          <a:lstStyle/>
          <a:p>
            <a:pPr marL="0" indent="0">
              <a:lnSpc>
                <a:spcPct val="130000"/>
              </a:lnSpc>
              <a:spcBef>
                <a:spcPts val="600"/>
              </a:spcBef>
              <a:buNone/>
            </a:pPr>
            <a:r>
              <a:rPr lang="en-US" sz="2400" dirty="0"/>
              <a:t>Testing can be categorized based on the Functional or Structural approaches taken towards testing.</a:t>
            </a:r>
          </a:p>
        </p:txBody>
      </p:sp>
      <p:pic>
        <p:nvPicPr>
          <p:cNvPr id="6" name="Picture 26">
            <a:extLst>
              <a:ext uri="{FF2B5EF4-FFF2-40B4-BE49-F238E27FC236}">
                <a16:creationId xmlns:a16="http://schemas.microsoft.com/office/drawing/2014/main" id="{E96F92DE-F4F5-48A7-877D-438CEB9BB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380" y="2713419"/>
            <a:ext cx="2724280" cy="3595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 15">
            <a:extLst>
              <a:ext uri="{FF2B5EF4-FFF2-40B4-BE49-F238E27FC236}">
                <a16:creationId xmlns:a16="http://schemas.microsoft.com/office/drawing/2014/main" id="{5ACFF78F-F745-4C60-AC41-4A89F9AFEA65}"/>
              </a:ext>
            </a:extLst>
          </p:cNvPr>
          <p:cNvGrpSpPr>
            <a:grpSpLocks/>
          </p:cNvGrpSpPr>
          <p:nvPr/>
        </p:nvGrpSpPr>
        <p:grpSpPr bwMode="auto">
          <a:xfrm>
            <a:off x="6962285" y="2002220"/>
            <a:ext cx="698500" cy="596900"/>
            <a:chOff x="1295400" y="1676400"/>
            <a:chExt cx="685800" cy="685004"/>
          </a:xfrm>
        </p:grpSpPr>
        <p:sp>
          <p:nvSpPr>
            <p:cNvPr id="9" name="Cube 8">
              <a:extLst>
                <a:ext uri="{FF2B5EF4-FFF2-40B4-BE49-F238E27FC236}">
                  <a16:creationId xmlns:a16="http://schemas.microsoft.com/office/drawing/2014/main" id="{2833F8E5-CECE-4E0F-8C23-90137EFF94E5}"/>
                </a:ext>
              </a:extLst>
            </p:cNvPr>
            <p:cNvSpPr/>
            <p:nvPr/>
          </p:nvSpPr>
          <p:spPr>
            <a:xfrm>
              <a:off x="1295400" y="1676400"/>
              <a:ext cx="685800" cy="685004"/>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10" name="TextBox 12">
              <a:extLst>
                <a:ext uri="{FF2B5EF4-FFF2-40B4-BE49-F238E27FC236}">
                  <a16:creationId xmlns:a16="http://schemas.microsoft.com/office/drawing/2014/main" id="{EEE71030-3BF9-4BCE-B1EE-FD13C3439EFE}"/>
                </a:ext>
              </a:extLst>
            </p:cNvPr>
            <p:cNvSpPr txBox="1">
              <a:spLocks noChangeArrowheads="1"/>
            </p:cNvSpPr>
            <p:nvPr/>
          </p:nvSpPr>
          <p:spPr bwMode="auto">
            <a:xfrm>
              <a:off x="1427885" y="1790476"/>
              <a:ext cx="319520" cy="5246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sz="2400" b="1" dirty="0">
                  <a:solidFill>
                    <a:srgbClr val="FFFFFF"/>
                  </a:solidFill>
                  <a:latin typeface="Calibri" panose="020F0502020204030204" pitchFamily="34" charset="0"/>
                </a:rPr>
                <a:t>?</a:t>
              </a:r>
            </a:p>
          </p:txBody>
        </p:sp>
      </p:grpSp>
      <p:sp>
        <p:nvSpPr>
          <p:cNvPr id="11" name="TextBox 13">
            <a:extLst>
              <a:ext uri="{FF2B5EF4-FFF2-40B4-BE49-F238E27FC236}">
                <a16:creationId xmlns:a16="http://schemas.microsoft.com/office/drawing/2014/main" id="{F3E5D4BD-1463-41A7-82D1-71BFFEE6E3CF}"/>
              </a:ext>
            </a:extLst>
          </p:cNvPr>
          <p:cNvSpPr txBox="1">
            <a:spLocks noChangeArrowheads="1"/>
          </p:cNvSpPr>
          <p:nvPr/>
        </p:nvSpPr>
        <p:spPr bwMode="auto">
          <a:xfrm>
            <a:off x="6141548" y="2107823"/>
            <a:ext cx="833437"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a:solidFill>
                  <a:srgbClr val="000000"/>
                </a:solidFill>
                <a:latin typeface="Calibri" panose="020F0502020204030204" pitchFamily="34" charset="0"/>
              </a:rPr>
              <a:t>Inputs</a:t>
            </a:r>
          </a:p>
        </p:txBody>
      </p:sp>
      <p:sp>
        <p:nvSpPr>
          <p:cNvPr id="12" name="TextBox 14">
            <a:extLst>
              <a:ext uri="{FF2B5EF4-FFF2-40B4-BE49-F238E27FC236}">
                <a16:creationId xmlns:a16="http://schemas.microsoft.com/office/drawing/2014/main" id="{7D0A14A5-D02F-49FE-B559-8F20B7730B2E}"/>
              </a:ext>
            </a:extLst>
          </p:cNvPr>
          <p:cNvSpPr txBox="1">
            <a:spLocks noChangeArrowheads="1"/>
          </p:cNvSpPr>
          <p:nvPr/>
        </p:nvSpPr>
        <p:spPr bwMode="auto">
          <a:xfrm>
            <a:off x="7647291" y="2077625"/>
            <a:ext cx="1023938"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dirty="0">
                <a:solidFill>
                  <a:srgbClr val="000000"/>
                </a:solidFill>
                <a:latin typeface="Calibri" panose="020F0502020204030204" pitchFamily="34" charset="0"/>
              </a:rPr>
              <a:t>Outputs</a:t>
            </a:r>
          </a:p>
        </p:txBody>
      </p:sp>
      <p:sp>
        <p:nvSpPr>
          <p:cNvPr id="13" name="TextBox 21">
            <a:extLst>
              <a:ext uri="{FF2B5EF4-FFF2-40B4-BE49-F238E27FC236}">
                <a16:creationId xmlns:a16="http://schemas.microsoft.com/office/drawing/2014/main" id="{B8D5F761-59EB-4665-8820-FDEDCA5CFDEE}"/>
              </a:ext>
            </a:extLst>
          </p:cNvPr>
          <p:cNvSpPr txBox="1">
            <a:spLocks noChangeArrowheads="1"/>
          </p:cNvSpPr>
          <p:nvPr/>
        </p:nvSpPr>
        <p:spPr bwMode="auto">
          <a:xfrm>
            <a:off x="6417122" y="1643848"/>
            <a:ext cx="164436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dirty="0">
                <a:solidFill>
                  <a:srgbClr val="000000"/>
                </a:solidFill>
                <a:latin typeface="Calibri" panose="020F0502020204030204" pitchFamily="34" charset="0"/>
              </a:rPr>
              <a:t>Requirements</a:t>
            </a:r>
          </a:p>
        </p:txBody>
      </p:sp>
      <p:sp>
        <p:nvSpPr>
          <p:cNvPr id="14" name="TextBox 13">
            <a:extLst>
              <a:ext uri="{FF2B5EF4-FFF2-40B4-BE49-F238E27FC236}">
                <a16:creationId xmlns:a16="http://schemas.microsoft.com/office/drawing/2014/main" id="{B65690F5-4826-454F-A014-BE2E857CDF49}"/>
              </a:ext>
            </a:extLst>
          </p:cNvPr>
          <p:cNvSpPr txBox="1"/>
          <p:nvPr/>
        </p:nvSpPr>
        <p:spPr>
          <a:xfrm>
            <a:off x="124513" y="2002219"/>
            <a:ext cx="6368968" cy="4819781"/>
          </a:xfrm>
          <a:prstGeom prst="rect">
            <a:avLst/>
          </a:prstGeom>
          <a:noFill/>
        </p:spPr>
        <p:txBody>
          <a:bodyPr wrap="square">
            <a:spAutoFit/>
          </a:bodyPr>
          <a:lstStyle/>
          <a:p>
            <a:pPr marL="0" indent="0">
              <a:lnSpc>
                <a:spcPct val="130000"/>
              </a:lnSpc>
              <a:spcBef>
                <a:spcPts val="600"/>
              </a:spcBef>
              <a:buNone/>
            </a:pPr>
            <a:r>
              <a:rPr lang="en-US" sz="2400" b="1" dirty="0">
                <a:solidFill>
                  <a:srgbClr val="0070C0"/>
                </a:solidFill>
              </a:rPr>
              <a:t>Black Box Testing (Functional)</a:t>
            </a:r>
          </a:p>
          <a:p>
            <a:pPr marL="342900" indent="-342900">
              <a:spcBef>
                <a:spcPct val="10000"/>
              </a:spcBef>
              <a:buFont typeface="Wingdings" panose="05000000000000000000" pitchFamily="2" charset="2"/>
              <a:buChar char="§"/>
            </a:pPr>
            <a:r>
              <a:rPr lang="en-US" sz="2400" dirty="0">
                <a:ea typeface="ＭＳ Ｐゴシック" panose="020B0600070205080204" pitchFamily="34" charset="-128"/>
              </a:rPr>
              <a:t>Treats the software as a black box without regard to the internal structure or logic involved in the implementation. </a:t>
            </a:r>
          </a:p>
          <a:p>
            <a:pPr marL="342900" indent="-342900">
              <a:spcBef>
                <a:spcPct val="10000"/>
              </a:spcBef>
              <a:buFont typeface="Wingdings" panose="05000000000000000000" pitchFamily="2" charset="2"/>
              <a:buChar char="§"/>
            </a:pPr>
            <a:r>
              <a:rPr lang="en-US" sz="2400" dirty="0">
                <a:ea typeface="ＭＳ Ｐゴシック" panose="020B0600070205080204" pitchFamily="34" charset="-128"/>
              </a:rPr>
              <a:t>Concerned with the external behavior of the product. </a:t>
            </a:r>
          </a:p>
          <a:p>
            <a:pPr marL="342900" indent="-342900">
              <a:spcBef>
                <a:spcPct val="10000"/>
              </a:spcBef>
              <a:buFont typeface="Wingdings" panose="05000000000000000000" pitchFamily="2" charset="2"/>
              <a:buChar char="§"/>
            </a:pPr>
            <a:r>
              <a:rPr lang="en-US" altLang="en-US" sz="2400" dirty="0">
                <a:cs typeface="Arial" panose="020B0604020202020204" pitchFamily="34" charset="0"/>
              </a:rPr>
              <a:t>Objective is to identify defects in the output, which are generated as a result of valid and invalid input.</a:t>
            </a:r>
            <a:endParaRPr lang="en-US" sz="2400" dirty="0">
              <a:ea typeface="ＭＳ Ｐゴシック" panose="020B0600070205080204" pitchFamily="34" charset="-128"/>
            </a:endParaRPr>
          </a:p>
          <a:p>
            <a:pPr marL="342900" indent="-342900">
              <a:spcBef>
                <a:spcPct val="10000"/>
              </a:spcBef>
              <a:buFont typeface="Wingdings" panose="05000000000000000000" pitchFamily="2" charset="2"/>
              <a:buChar char="§"/>
            </a:pPr>
            <a:r>
              <a:rPr lang="en-US" sz="2400" dirty="0">
                <a:ea typeface="ＭＳ Ｐゴシック" panose="020B0600070205080204" pitchFamily="34" charset="-128"/>
              </a:rPr>
              <a:t>It is testing from a user’s point of view</a:t>
            </a:r>
          </a:p>
          <a:p>
            <a:pPr marL="342900" indent="-342900">
              <a:spcBef>
                <a:spcPct val="10000"/>
              </a:spcBef>
              <a:buFont typeface="Wingdings" panose="05000000000000000000" pitchFamily="2" charset="2"/>
              <a:buChar char="§"/>
            </a:pPr>
            <a:r>
              <a:rPr lang="en-US" sz="2400" dirty="0">
                <a:ea typeface="ＭＳ Ｐゴシック" panose="020B0600070205080204" pitchFamily="34" charset="-128"/>
              </a:rPr>
              <a:t>Typically test cases need to be provided to the tester, who then verifies that for a given input</a:t>
            </a:r>
            <a:endParaRPr lang="en-US" sz="1800" dirty="0"/>
          </a:p>
        </p:txBody>
      </p:sp>
    </p:spTree>
    <p:extLst>
      <p:ext uri="{BB962C8B-B14F-4D97-AF65-F5344CB8AC3E}">
        <p14:creationId xmlns:p14="http://schemas.microsoft.com/office/powerpoint/2010/main" val="235342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Testing Types : Block Box, White Box and Grey Box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11" name="TextBox 13">
            <a:extLst>
              <a:ext uri="{FF2B5EF4-FFF2-40B4-BE49-F238E27FC236}">
                <a16:creationId xmlns:a16="http://schemas.microsoft.com/office/drawing/2014/main" id="{F3E5D4BD-1463-41A7-82D1-71BFFEE6E3CF}"/>
              </a:ext>
            </a:extLst>
          </p:cNvPr>
          <p:cNvSpPr txBox="1">
            <a:spLocks noChangeArrowheads="1"/>
          </p:cNvSpPr>
          <p:nvPr/>
        </p:nvSpPr>
        <p:spPr bwMode="auto">
          <a:xfrm>
            <a:off x="5819181" y="1853729"/>
            <a:ext cx="833437" cy="39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dirty="0">
                <a:solidFill>
                  <a:srgbClr val="000000"/>
                </a:solidFill>
                <a:latin typeface="Calibri" panose="020F0502020204030204" pitchFamily="34" charset="0"/>
              </a:rPr>
              <a:t>Inputs</a:t>
            </a:r>
          </a:p>
        </p:txBody>
      </p:sp>
      <p:sp>
        <p:nvSpPr>
          <p:cNvPr id="12" name="TextBox 14">
            <a:extLst>
              <a:ext uri="{FF2B5EF4-FFF2-40B4-BE49-F238E27FC236}">
                <a16:creationId xmlns:a16="http://schemas.microsoft.com/office/drawing/2014/main" id="{7D0A14A5-D02F-49FE-B559-8F20B7730B2E}"/>
              </a:ext>
            </a:extLst>
          </p:cNvPr>
          <p:cNvSpPr txBox="1">
            <a:spLocks noChangeArrowheads="1"/>
          </p:cNvSpPr>
          <p:nvPr/>
        </p:nvSpPr>
        <p:spPr bwMode="auto">
          <a:xfrm>
            <a:off x="8228318" y="1768528"/>
            <a:ext cx="1023938" cy="39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dirty="0">
                <a:solidFill>
                  <a:srgbClr val="000000"/>
                </a:solidFill>
                <a:latin typeface="Calibri" panose="020F0502020204030204" pitchFamily="34" charset="0"/>
              </a:rPr>
              <a:t>Outputs</a:t>
            </a:r>
          </a:p>
        </p:txBody>
      </p:sp>
      <p:sp>
        <p:nvSpPr>
          <p:cNvPr id="13" name="TextBox 21">
            <a:extLst>
              <a:ext uri="{FF2B5EF4-FFF2-40B4-BE49-F238E27FC236}">
                <a16:creationId xmlns:a16="http://schemas.microsoft.com/office/drawing/2014/main" id="{B8D5F761-59EB-4665-8820-FDEDCA5CFDEE}"/>
              </a:ext>
            </a:extLst>
          </p:cNvPr>
          <p:cNvSpPr txBox="1">
            <a:spLocks noChangeArrowheads="1"/>
          </p:cNvSpPr>
          <p:nvPr/>
        </p:nvSpPr>
        <p:spPr bwMode="auto">
          <a:xfrm>
            <a:off x="6711163" y="1196970"/>
            <a:ext cx="164436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dirty="0">
                <a:solidFill>
                  <a:srgbClr val="000000"/>
                </a:solidFill>
                <a:latin typeface="Calibri" panose="020F0502020204030204" pitchFamily="34" charset="0"/>
              </a:rPr>
              <a:t>Requirements</a:t>
            </a:r>
          </a:p>
        </p:txBody>
      </p:sp>
      <p:sp>
        <p:nvSpPr>
          <p:cNvPr id="14" name="TextBox 13">
            <a:extLst>
              <a:ext uri="{FF2B5EF4-FFF2-40B4-BE49-F238E27FC236}">
                <a16:creationId xmlns:a16="http://schemas.microsoft.com/office/drawing/2014/main" id="{B65690F5-4826-454F-A014-BE2E857CDF49}"/>
              </a:ext>
            </a:extLst>
          </p:cNvPr>
          <p:cNvSpPr txBox="1"/>
          <p:nvPr/>
        </p:nvSpPr>
        <p:spPr>
          <a:xfrm>
            <a:off x="112240" y="1083133"/>
            <a:ext cx="5689811" cy="4691734"/>
          </a:xfrm>
          <a:prstGeom prst="rect">
            <a:avLst/>
          </a:prstGeom>
          <a:noFill/>
        </p:spPr>
        <p:txBody>
          <a:bodyPr wrap="square">
            <a:spAutoFit/>
          </a:bodyPr>
          <a:lstStyle/>
          <a:p>
            <a:pPr marL="0" indent="0">
              <a:lnSpc>
                <a:spcPct val="130000"/>
              </a:lnSpc>
              <a:spcBef>
                <a:spcPts val="600"/>
              </a:spcBef>
              <a:spcAft>
                <a:spcPts val="600"/>
              </a:spcAft>
              <a:buNone/>
            </a:pPr>
            <a:r>
              <a:rPr lang="en-US" sz="2400" b="1" dirty="0">
                <a:solidFill>
                  <a:srgbClr val="0070C0"/>
                </a:solidFill>
              </a:rPr>
              <a:t>White Box Testing (Structural)</a:t>
            </a:r>
          </a:p>
          <a:p>
            <a:pPr marL="342900" indent="-342900">
              <a:lnSpc>
                <a:spcPct val="110000"/>
              </a:lnSpc>
              <a:buFont typeface="Wingdings" panose="05000000000000000000" pitchFamily="2" charset="2"/>
              <a:buChar char="§"/>
            </a:pPr>
            <a:r>
              <a:rPr lang="en-US" sz="2400" dirty="0">
                <a:ea typeface="ＭＳ Ｐゴシック" panose="020B0600070205080204" pitchFamily="34" charset="-128"/>
              </a:rPr>
              <a:t>Factors in the internal logic and structure of the code</a:t>
            </a:r>
          </a:p>
          <a:p>
            <a:pPr marL="342900" indent="-342900">
              <a:lnSpc>
                <a:spcPct val="110000"/>
              </a:lnSpc>
              <a:buFont typeface="Wingdings" panose="05000000000000000000" pitchFamily="2" charset="2"/>
              <a:buChar char="§"/>
            </a:pPr>
            <a:r>
              <a:rPr lang="en-US" sz="2400" dirty="0">
                <a:ea typeface="ＭＳ Ｐゴシック" panose="020B0600070205080204" pitchFamily="34" charset="-128"/>
              </a:rPr>
              <a:t>The test specifier uses knowledge of the internal structure of the software to derive test cases</a:t>
            </a:r>
          </a:p>
          <a:p>
            <a:pPr marL="342900" indent="-342900">
              <a:lnSpc>
                <a:spcPct val="110000"/>
              </a:lnSpc>
              <a:buFont typeface="Wingdings" panose="05000000000000000000" pitchFamily="2" charset="2"/>
              <a:buChar char="§"/>
            </a:pPr>
            <a:r>
              <a:rPr lang="en-US" altLang="en-US" sz="2400" dirty="0">
                <a:cs typeface="Arial" panose="020B0604020202020204" pitchFamily="34" charset="0"/>
              </a:rPr>
              <a:t>The test cases cannot be determined until the code has actually been written</a:t>
            </a:r>
          </a:p>
          <a:p>
            <a:pPr marL="342900" indent="-342900">
              <a:lnSpc>
                <a:spcPct val="110000"/>
              </a:lnSpc>
              <a:buFont typeface="Wingdings" panose="05000000000000000000" pitchFamily="2" charset="2"/>
              <a:buChar char="§"/>
            </a:pPr>
            <a:r>
              <a:rPr lang="en-US" sz="2400" dirty="0">
                <a:ea typeface="ＭＳ Ｐゴシック" panose="020B0600070205080204" pitchFamily="34" charset="-128"/>
              </a:rPr>
              <a:t>It is testing from a user’s point of view</a:t>
            </a:r>
          </a:p>
          <a:p>
            <a:pPr marL="342900" indent="-342900">
              <a:lnSpc>
                <a:spcPct val="110000"/>
              </a:lnSpc>
              <a:buFont typeface="Wingdings" panose="05000000000000000000" pitchFamily="2" charset="2"/>
              <a:buChar char="§"/>
            </a:pPr>
            <a:r>
              <a:rPr lang="en-US" sz="2400" dirty="0">
                <a:ea typeface="ＭＳ Ｐゴシック" panose="020B0600070205080204" pitchFamily="34" charset="-128"/>
              </a:rPr>
              <a:t>Typically needs testers to have programming skills</a:t>
            </a:r>
            <a:endParaRPr lang="en-US" sz="1800" dirty="0"/>
          </a:p>
        </p:txBody>
      </p:sp>
      <p:pic>
        <p:nvPicPr>
          <p:cNvPr id="2" name="Picture 13">
            <a:extLst>
              <a:ext uri="{FF2B5EF4-FFF2-40B4-BE49-F238E27FC236}">
                <a16:creationId xmlns:a16="http://schemas.microsoft.com/office/drawing/2014/main" id="{12C7CC73-607E-4B0B-BF74-CEF77BC11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7438" y="2557516"/>
            <a:ext cx="2822782" cy="3401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6" name="Group 20">
            <a:extLst>
              <a:ext uri="{FF2B5EF4-FFF2-40B4-BE49-F238E27FC236}">
                <a16:creationId xmlns:a16="http://schemas.microsoft.com/office/drawing/2014/main" id="{189DF651-95BF-43B6-B926-A6FE5FE6A56D}"/>
              </a:ext>
            </a:extLst>
          </p:cNvPr>
          <p:cNvGrpSpPr>
            <a:grpSpLocks/>
          </p:cNvGrpSpPr>
          <p:nvPr/>
        </p:nvGrpSpPr>
        <p:grpSpPr bwMode="auto">
          <a:xfrm>
            <a:off x="6614495" y="1654229"/>
            <a:ext cx="1676400" cy="738187"/>
            <a:chOff x="3551227" y="1676400"/>
            <a:chExt cx="1676429" cy="738727"/>
          </a:xfrm>
        </p:grpSpPr>
        <p:sp>
          <p:nvSpPr>
            <p:cNvPr id="17" name="Cube 16">
              <a:extLst>
                <a:ext uri="{FF2B5EF4-FFF2-40B4-BE49-F238E27FC236}">
                  <a16:creationId xmlns:a16="http://schemas.microsoft.com/office/drawing/2014/main" id="{4934853A-6113-477E-8BA7-3FBCC856C391}"/>
                </a:ext>
              </a:extLst>
            </p:cNvPr>
            <p:cNvSpPr/>
            <p:nvPr/>
          </p:nvSpPr>
          <p:spPr>
            <a:xfrm>
              <a:off x="3551227" y="1676400"/>
              <a:ext cx="1676429" cy="686302"/>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18" name="TextBox 18">
              <a:extLst>
                <a:ext uri="{FF2B5EF4-FFF2-40B4-BE49-F238E27FC236}">
                  <a16:creationId xmlns:a16="http://schemas.microsoft.com/office/drawing/2014/main" id="{213D524F-8801-468F-B469-4689A5D21E48}"/>
                </a:ext>
              </a:extLst>
            </p:cNvPr>
            <p:cNvSpPr txBox="1">
              <a:spLocks noChangeArrowheads="1"/>
            </p:cNvSpPr>
            <p:nvPr/>
          </p:nvSpPr>
          <p:spPr bwMode="auto">
            <a:xfrm>
              <a:off x="3551227" y="1755518"/>
              <a:ext cx="1579590" cy="397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dirty="0">
                  <a:solidFill>
                    <a:srgbClr val="000000"/>
                  </a:solidFill>
                  <a:latin typeface="Calibri" panose="020F0502020204030204" pitchFamily="34" charset="0"/>
                </a:rPr>
                <a:t>Internal Logic</a:t>
              </a:r>
            </a:p>
          </p:txBody>
        </p:sp>
        <p:sp>
          <p:nvSpPr>
            <p:cNvPr id="19" name="TextBox 19">
              <a:extLst>
                <a:ext uri="{FF2B5EF4-FFF2-40B4-BE49-F238E27FC236}">
                  <a16:creationId xmlns:a16="http://schemas.microsoft.com/office/drawing/2014/main" id="{172BBADF-8A47-4ADA-A9A6-97CDCF9F1E54}"/>
                </a:ext>
              </a:extLst>
            </p:cNvPr>
            <p:cNvSpPr txBox="1">
              <a:spLocks noChangeArrowheads="1"/>
            </p:cNvSpPr>
            <p:nvPr/>
          </p:nvSpPr>
          <p:spPr bwMode="auto">
            <a:xfrm>
              <a:off x="3730617" y="2017962"/>
              <a:ext cx="1152545" cy="397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dirty="0">
                  <a:solidFill>
                    <a:srgbClr val="000000"/>
                  </a:solidFill>
                  <a:latin typeface="Calibri" panose="020F0502020204030204" pitchFamily="34" charset="0"/>
                </a:rPr>
                <a:t>Structure</a:t>
              </a:r>
            </a:p>
          </p:txBody>
        </p:sp>
      </p:grpSp>
    </p:spTree>
    <p:extLst>
      <p:ext uri="{BB962C8B-B14F-4D97-AF65-F5344CB8AC3E}">
        <p14:creationId xmlns:p14="http://schemas.microsoft.com/office/powerpoint/2010/main" val="86710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Testing Types : Block Box, White Box and Grey Box testing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11" name="TextBox 13">
            <a:extLst>
              <a:ext uri="{FF2B5EF4-FFF2-40B4-BE49-F238E27FC236}">
                <a16:creationId xmlns:a16="http://schemas.microsoft.com/office/drawing/2014/main" id="{F3E5D4BD-1463-41A7-82D1-71BFFEE6E3CF}"/>
              </a:ext>
            </a:extLst>
          </p:cNvPr>
          <p:cNvSpPr txBox="1">
            <a:spLocks noChangeArrowheads="1"/>
          </p:cNvSpPr>
          <p:nvPr/>
        </p:nvSpPr>
        <p:spPr bwMode="auto">
          <a:xfrm>
            <a:off x="6089437" y="2196973"/>
            <a:ext cx="833437"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dirty="0">
                <a:solidFill>
                  <a:srgbClr val="000000"/>
                </a:solidFill>
                <a:latin typeface="Calibri" panose="020F0502020204030204" pitchFamily="34" charset="0"/>
              </a:rPr>
              <a:t>Inputs</a:t>
            </a:r>
          </a:p>
        </p:txBody>
      </p:sp>
      <p:sp>
        <p:nvSpPr>
          <p:cNvPr id="12" name="TextBox 14">
            <a:extLst>
              <a:ext uri="{FF2B5EF4-FFF2-40B4-BE49-F238E27FC236}">
                <a16:creationId xmlns:a16="http://schemas.microsoft.com/office/drawing/2014/main" id="{7D0A14A5-D02F-49FE-B559-8F20B7730B2E}"/>
              </a:ext>
            </a:extLst>
          </p:cNvPr>
          <p:cNvSpPr txBox="1">
            <a:spLocks noChangeArrowheads="1"/>
          </p:cNvSpPr>
          <p:nvPr/>
        </p:nvSpPr>
        <p:spPr bwMode="auto">
          <a:xfrm>
            <a:off x="7956060" y="2140254"/>
            <a:ext cx="1023938"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dirty="0">
                <a:solidFill>
                  <a:srgbClr val="000000"/>
                </a:solidFill>
                <a:latin typeface="Calibri" panose="020F0502020204030204" pitchFamily="34" charset="0"/>
              </a:rPr>
              <a:t>Outputs</a:t>
            </a:r>
          </a:p>
        </p:txBody>
      </p:sp>
      <p:sp>
        <p:nvSpPr>
          <p:cNvPr id="13" name="TextBox 21">
            <a:extLst>
              <a:ext uri="{FF2B5EF4-FFF2-40B4-BE49-F238E27FC236}">
                <a16:creationId xmlns:a16="http://schemas.microsoft.com/office/drawing/2014/main" id="{B8D5F761-59EB-4665-8820-FDEDCA5CFDEE}"/>
              </a:ext>
            </a:extLst>
          </p:cNvPr>
          <p:cNvSpPr txBox="1">
            <a:spLocks noChangeArrowheads="1"/>
          </p:cNvSpPr>
          <p:nvPr/>
        </p:nvSpPr>
        <p:spPr bwMode="auto">
          <a:xfrm>
            <a:off x="6686807" y="1646523"/>
            <a:ext cx="164436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algn="ctr" eaLnBrk="1" fontAlgn="base" hangingPunct="1">
              <a:spcBef>
                <a:spcPct val="0"/>
              </a:spcBef>
              <a:spcAft>
                <a:spcPct val="0"/>
              </a:spcAft>
            </a:pPr>
            <a:r>
              <a:rPr lang="en-US" dirty="0">
                <a:solidFill>
                  <a:srgbClr val="000000"/>
                </a:solidFill>
                <a:latin typeface="Calibri" panose="020F0502020204030204" pitchFamily="34" charset="0"/>
              </a:rPr>
              <a:t>Requirements</a:t>
            </a:r>
          </a:p>
        </p:txBody>
      </p:sp>
      <p:sp>
        <p:nvSpPr>
          <p:cNvPr id="14" name="TextBox 13">
            <a:extLst>
              <a:ext uri="{FF2B5EF4-FFF2-40B4-BE49-F238E27FC236}">
                <a16:creationId xmlns:a16="http://schemas.microsoft.com/office/drawing/2014/main" id="{B65690F5-4826-454F-A014-BE2E857CDF49}"/>
              </a:ext>
            </a:extLst>
          </p:cNvPr>
          <p:cNvSpPr txBox="1"/>
          <p:nvPr/>
        </p:nvSpPr>
        <p:spPr>
          <a:xfrm>
            <a:off x="112240" y="1083133"/>
            <a:ext cx="7994697" cy="533672"/>
          </a:xfrm>
          <a:prstGeom prst="rect">
            <a:avLst/>
          </a:prstGeom>
          <a:noFill/>
        </p:spPr>
        <p:txBody>
          <a:bodyPr wrap="square">
            <a:spAutoFit/>
          </a:bodyPr>
          <a:lstStyle/>
          <a:p>
            <a:pPr marL="0" indent="0">
              <a:lnSpc>
                <a:spcPct val="130000"/>
              </a:lnSpc>
              <a:spcBef>
                <a:spcPts val="600"/>
              </a:spcBef>
              <a:spcAft>
                <a:spcPts val="600"/>
              </a:spcAft>
              <a:buNone/>
            </a:pPr>
            <a:r>
              <a:rPr lang="en-US" sz="2400" b="1" dirty="0">
                <a:solidFill>
                  <a:srgbClr val="0070C0"/>
                </a:solidFill>
              </a:rPr>
              <a:t>Grey Box (Hybrid) Testing (Mix of Functional &amp; Structural)</a:t>
            </a:r>
          </a:p>
        </p:txBody>
      </p:sp>
      <p:sp>
        <p:nvSpPr>
          <p:cNvPr id="15" name="TextBox 14">
            <a:extLst>
              <a:ext uri="{FF2B5EF4-FFF2-40B4-BE49-F238E27FC236}">
                <a16:creationId xmlns:a16="http://schemas.microsoft.com/office/drawing/2014/main" id="{AE11C65B-84F4-4F0E-9B2B-EC72C3E3E22E}"/>
              </a:ext>
            </a:extLst>
          </p:cNvPr>
          <p:cNvSpPr txBox="1"/>
          <p:nvPr/>
        </p:nvSpPr>
        <p:spPr>
          <a:xfrm>
            <a:off x="93276" y="1597080"/>
            <a:ext cx="5185633" cy="2180277"/>
          </a:xfrm>
          <a:prstGeom prst="rect">
            <a:avLst/>
          </a:prstGeom>
          <a:noFill/>
        </p:spPr>
        <p:txBody>
          <a:bodyPr wrap="square">
            <a:spAutoFit/>
          </a:bodyPr>
          <a:lstStyle/>
          <a:p>
            <a:pPr marL="342900" indent="-342900">
              <a:lnSpc>
                <a:spcPct val="110000"/>
              </a:lnSpc>
              <a:spcBef>
                <a:spcPts val="600"/>
              </a:spcBef>
              <a:buFont typeface="Wingdings" panose="05000000000000000000" pitchFamily="2" charset="2"/>
              <a:buChar char="§"/>
            </a:pPr>
            <a:r>
              <a:rPr lang="en-US" sz="2400" dirty="0">
                <a:ea typeface="ＭＳ Ｐゴシック" panose="020B0600070205080204" pitchFamily="34" charset="-128"/>
              </a:rPr>
              <a:t>Involves having access to internal data structures and algorithms for purposes of designing the test cases</a:t>
            </a:r>
          </a:p>
          <a:p>
            <a:pPr marL="342900" indent="-342900">
              <a:lnSpc>
                <a:spcPct val="110000"/>
              </a:lnSpc>
              <a:spcBef>
                <a:spcPts val="600"/>
              </a:spcBef>
              <a:buFont typeface="Wingdings" panose="05000000000000000000" pitchFamily="2" charset="2"/>
              <a:buChar char="§"/>
            </a:pPr>
            <a:r>
              <a:rPr lang="en-US" sz="2400" dirty="0">
                <a:ea typeface="ＭＳ Ｐゴシック" panose="020B0600070205080204" pitchFamily="34" charset="-128"/>
              </a:rPr>
              <a:t>Testing is done at the user or black-box level</a:t>
            </a:r>
          </a:p>
        </p:txBody>
      </p:sp>
      <p:pic>
        <p:nvPicPr>
          <p:cNvPr id="6" name="Picture 10">
            <a:extLst>
              <a:ext uri="{FF2B5EF4-FFF2-40B4-BE49-F238E27FC236}">
                <a16:creationId xmlns:a16="http://schemas.microsoft.com/office/drawing/2014/main" id="{E6A2187F-4E56-4FBD-8E7F-E4DD86B36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416" y="2725959"/>
            <a:ext cx="2982913"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Cube 6">
            <a:extLst>
              <a:ext uri="{FF2B5EF4-FFF2-40B4-BE49-F238E27FC236}">
                <a16:creationId xmlns:a16="http://schemas.microsoft.com/office/drawing/2014/main" id="{B3B38C3C-E0D3-41DF-B594-7CA3C371264C}"/>
              </a:ext>
            </a:extLst>
          </p:cNvPr>
          <p:cNvSpPr/>
          <p:nvPr/>
        </p:nvSpPr>
        <p:spPr>
          <a:xfrm>
            <a:off x="6889260" y="2072786"/>
            <a:ext cx="1066800" cy="533400"/>
          </a:xfrm>
          <a:prstGeom prst="cub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Tree>
    <p:extLst>
      <p:ext uri="{BB962C8B-B14F-4D97-AF65-F5344CB8AC3E}">
        <p14:creationId xmlns:p14="http://schemas.microsoft.com/office/powerpoint/2010/main" val="72232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Testing Types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29" name="TextBox 28">
            <a:extLst>
              <a:ext uri="{FF2B5EF4-FFF2-40B4-BE49-F238E27FC236}">
                <a16:creationId xmlns:a16="http://schemas.microsoft.com/office/drawing/2014/main" id="{E522064A-E706-4602-BCE9-EE33BAAE53C5}"/>
              </a:ext>
            </a:extLst>
          </p:cNvPr>
          <p:cNvSpPr txBox="1"/>
          <p:nvPr/>
        </p:nvSpPr>
        <p:spPr>
          <a:xfrm>
            <a:off x="0" y="1053784"/>
            <a:ext cx="11539663" cy="533672"/>
          </a:xfrm>
          <a:prstGeom prst="rect">
            <a:avLst/>
          </a:prstGeom>
          <a:noFill/>
        </p:spPr>
        <p:txBody>
          <a:bodyPr wrap="square">
            <a:spAutoFit/>
          </a:bodyPr>
          <a:lstStyle/>
          <a:p>
            <a:pPr marL="0" indent="0">
              <a:lnSpc>
                <a:spcPct val="130000"/>
              </a:lnSpc>
              <a:spcBef>
                <a:spcPts val="600"/>
              </a:spcBef>
              <a:buNone/>
            </a:pPr>
            <a:r>
              <a:rPr lang="en-US" sz="2400" dirty="0"/>
              <a:t>Testing can also be looked at as Static and Dynamic based on the testing techniques used</a:t>
            </a:r>
          </a:p>
        </p:txBody>
      </p:sp>
      <p:pic>
        <p:nvPicPr>
          <p:cNvPr id="2" name="Picture 1">
            <a:extLst>
              <a:ext uri="{FF2B5EF4-FFF2-40B4-BE49-F238E27FC236}">
                <a16:creationId xmlns:a16="http://schemas.microsoft.com/office/drawing/2014/main" id="{744CFF8D-DFCC-492B-9A3D-471008B63E9B}"/>
              </a:ext>
            </a:extLst>
          </p:cNvPr>
          <p:cNvPicPr>
            <a:picLocks noChangeAspect="1"/>
          </p:cNvPicPr>
          <p:nvPr/>
        </p:nvPicPr>
        <p:blipFill>
          <a:blip r:embed="rId2"/>
          <a:stretch>
            <a:fillRect/>
          </a:stretch>
        </p:blipFill>
        <p:spPr>
          <a:xfrm>
            <a:off x="16722" y="1646619"/>
            <a:ext cx="9067800" cy="5067300"/>
          </a:xfrm>
          <a:prstGeom prst="rect">
            <a:avLst/>
          </a:prstGeom>
        </p:spPr>
      </p:pic>
      <p:sp>
        <p:nvSpPr>
          <p:cNvPr id="4" name="Rectangle 3">
            <a:extLst>
              <a:ext uri="{FF2B5EF4-FFF2-40B4-BE49-F238E27FC236}">
                <a16:creationId xmlns:a16="http://schemas.microsoft.com/office/drawing/2014/main" id="{72812C10-3346-4F77-B76F-4E39939F1204}"/>
              </a:ext>
            </a:extLst>
          </p:cNvPr>
          <p:cNvSpPr/>
          <p:nvPr/>
        </p:nvSpPr>
        <p:spPr>
          <a:xfrm>
            <a:off x="2631688" y="3088888"/>
            <a:ext cx="3150134" cy="906337"/>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55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4540</TotalTime>
  <Words>1145</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Verdana</vt:lpstr>
      <vt:lpstr>Wingdings</vt:lpstr>
      <vt:lpstr>Office Theme</vt:lpstr>
      <vt:lpstr>PowerPoint Presentation</vt:lpstr>
      <vt:lpstr>PowerPoint Presentation</vt:lpstr>
      <vt:lpstr>Characterizing Testing</vt:lpstr>
      <vt:lpstr>Characterizing Testing</vt:lpstr>
      <vt:lpstr>Testing Types</vt:lpstr>
      <vt:lpstr>Testing Types : Block Box, White Box and Grey Box testing</vt:lpstr>
      <vt:lpstr>Testing Types : Block Box, White Box and Grey Box testing</vt:lpstr>
      <vt:lpstr>Testing Types : Block Box, White Box and Grey Box testing</vt:lpstr>
      <vt:lpstr>Testing Types</vt:lpstr>
      <vt:lpstr>Testing Types : Static and Dynamic Testing</vt:lpstr>
      <vt:lpstr>Testing Types : Static and Dynamic Testing</vt:lpstr>
      <vt:lpstr>Testing Types : Testing Technique Based</vt:lpstr>
      <vt:lpstr>Testing Types : Testing Technique Based</vt:lpstr>
      <vt:lpstr>Testing Types : Testing Technique based approaches</vt:lpstr>
      <vt:lpstr>Testing Types : Testing Technique based approaches</vt:lpstr>
      <vt:lpstr>Testing Types : Mode of testing (Manual or Automated)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CCBD-HLP</cp:lastModifiedBy>
  <cp:revision>361</cp:revision>
  <dcterms:created xsi:type="dcterms:W3CDTF">2019-05-30T23:14:36Z</dcterms:created>
  <dcterms:modified xsi:type="dcterms:W3CDTF">2020-10-12T07:27:02Z</dcterms:modified>
</cp:coreProperties>
</file>