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66" r:id="rId3"/>
    <p:sldId id="277" r:id="rId4"/>
    <p:sldId id="280" r:id="rId5"/>
    <p:sldId id="281" r:id="rId6"/>
    <p:sldId id="282" r:id="rId7"/>
    <p:sldId id="283" r:id="rId8"/>
    <p:sldId id="284" r:id="rId9"/>
    <p:sldId id="285" r:id="rId10"/>
    <p:sldId id="28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DBA53"/>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68" d="100"/>
          <a:sy n="68" d="100"/>
        </p:scale>
        <p:origin x="750" y="72"/>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TESTING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TESTING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13-10-2020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13-10-2020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TESTING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Acceptance Testing (Cont.)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98566" y="1099281"/>
            <a:ext cx="7500947" cy="4648645"/>
          </a:xfrm>
          <a:prstGeom prst="rect">
            <a:avLst/>
          </a:prstGeom>
          <a:noFill/>
        </p:spPr>
        <p:txBody>
          <a:bodyPr wrap="square">
            <a:spAutoFit/>
          </a:bodyPr>
          <a:lstStyle/>
          <a:p>
            <a:pPr marL="342900" indent="-342900" algn="just">
              <a:lnSpc>
                <a:spcPct val="120000"/>
              </a:lnSpc>
              <a:spcBef>
                <a:spcPts val="600"/>
              </a:spcBef>
              <a:spcAft>
                <a:spcPts val="600"/>
              </a:spcAft>
              <a:buFont typeface="Wingdings" panose="05000000000000000000" pitchFamily="2" charset="2"/>
              <a:buChar char="§"/>
            </a:pPr>
            <a:r>
              <a:rPr lang="en-US" sz="2400" dirty="0"/>
              <a:t>These are high-level tests to verify the completeness of a user story or stories 'played' during any sprint/iteration. </a:t>
            </a:r>
          </a:p>
          <a:p>
            <a:pPr marL="342900" indent="-342900" algn="just">
              <a:lnSpc>
                <a:spcPct val="120000"/>
              </a:lnSpc>
              <a:spcBef>
                <a:spcPts val="600"/>
              </a:spcBef>
              <a:spcAft>
                <a:spcPts val="600"/>
              </a:spcAft>
              <a:buFont typeface="Wingdings" panose="05000000000000000000" pitchFamily="2" charset="2"/>
              <a:buChar char="§"/>
            </a:pPr>
            <a:r>
              <a:rPr lang="en-US" sz="2400" dirty="0"/>
              <a:t>The objective is to provide confidence that the delivered system meets the business requirements of both sponsors and users. The acceptance phase may also act as the final quality gateway, where any quality defects not previously detected may be uncovered. The contractual payment terms are only considered done after the passing of the acceptance test</a:t>
            </a:r>
          </a:p>
        </p:txBody>
      </p:sp>
      <p:pic>
        <p:nvPicPr>
          <p:cNvPr id="7" name="Picture 6">
            <a:extLst>
              <a:ext uri="{FF2B5EF4-FFF2-40B4-BE49-F238E27FC236}">
                <a16:creationId xmlns:a16="http://schemas.microsoft.com/office/drawing/2014/main" id="{5B936C02-9DD8-4593-843D-9BD81902E98B}"/>
              </a:ext>
            </a:extLst>
          </p:cNvPr>
          <p:cNvPicPr>
            <a:picLocks noChangeAspect="1"/>
          </p:cNvPicPr>
          <p:nvPr/>
        </p:nvPicPr>
        <p:blipFill>
          <a:blip r:embed="rId2"/>
          <a:stretch>
            <a:fillRect/>
          </a:stretch>
        </p:blipFill>
        <p:spPr>
          <a:xfrm>
            <a:off x="7885043" y="198782"/>
            <a:ext cx="3106326" cy="2451653"/>
          </a:xfrm>
          <a:prstGeom prst="rect">
            <a:avLst/>
          </a:prstGeom>
        </p:spPr>
      </p:pic>
    </p:spTree>
    <p:extLst>
      <p:ext uri="{BB962C8B-B14F-4D97-AF65-F5344CB8AC3E}">
        <p14:creationId xmlns:p14="http://schemas.microsoft.com/office/powerpoint/2010/main" val="172220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6" y="1536180"/>
            <a:ext cx="9388167" cy="646331"/>
          </a:xfrm>
          <a:prstGeom prst="rect">
            <a:avLst/>
          </a:prstGeom>
        </p:spPr>
        <p:txBody>
          <a:bodyPr wrap="square">
            <a:spAutoFit/>
          </a:bodyPr>
          <a:lstStyle/>
          <a:p>
            <a:r>
              <a:rPr lang="en-US" sz="3600" b="1" dirty="0">
                <a:solidFill>
                  <a:schemeClr val="accent2"/>
                </a:solidFill>
              </a:rPr>
              <a:t>Levels of Testing</a:t>
            </a:r>
          </a:p>
        </p:txBody>
      </p:sp>
      <p:pic>
        <p:nvPicPr>
          <p:cNvPr id="2" name="Picture 1">
            <a:extLst>
              <a:ext uri="{FF2B5EF4-FFF2-40B4-BE49-F238E27FC236}">
                <a16:creationId xmlns:a16="http://schemas.microsoft.com/office/drawing/2014/main" id="{A7770C51-C2C1-491B-919D-5A31DB3D09D7}"/>
              </a:ext>
            </a:extLst>
          </p:cNvPr>
          <p:cNvPicPr>
            <a:picLocks noChangeAspect="1"/>
          </p:cNvPicPr>
          <p:nvPr/>
        </p:nvPicPr>
        <p:blipFill>
          <a:blip r:embed="rId2"/>
          <a:stretch>
            <a:fillRect/>
          </a:stretch>
        </p:blipFill>
        <p:spPr>
          <a:xfrm>
            <a:off x="1042286" y="2182511"/>
            <a:ext cx="4635396" cy="3251696"/>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Levels of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7" name="TextBox 13">
            <a:extLst>
              <a:ext uri="{FF2B5EF4-FFF2-40B4-BE49-F238E27FC236}">
                <a16:creationId xmlns:a16="http://schemas.microsoft.com/office/drawing/2014/main" id="{EC97C78D-20E3-4A23-833F-43854E1B3318}"/>
              </a:ext>
            </a:extLst>
          </p:cNvPr>
          <p:cNvSpPr txBox="1">
            <a:spLocks noChangeArrowheads="1"/>
          </p:cNvSpPr>
          <p:nvPr/>
        </p:nvSpPr>
        <p:spPr bwMode="auto">
          <a:xfrm>
            <a:off x="3674270" y="5786289"/>
            <a:ext cx="4864738"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buFontTx/>
              <a:buChar char="•"/>
            </a:pPr>
            <a:r>
              <a:rPr lang="en-US" sz="2200" b="1" dirty="0">
                <a:solidFill>
                  <a:srgbClr val="FF0000"/>
                </a:solidFill>
                <a:latin typeface="+mn-lt"/>
              </a:rPr>
              <a:t> Verifies proper functioning of that unit</a:t>
            </a:r>
          </a:p>
          <a:p>
            <a:pPr eaLnBrk="1" fontAlgn="base" hangingPunct="1">
              <a:spcBef>
                <a:spcPct val="0"/>
              </a:spcBef>
              <a:spcAft>
                <a:spcPct val="0"/>
              </a:spcAft>
              <a:buFontTx/>
              <a:buChar char="•"/>
            </a:pPr>
            <a:r>
              <a:rPr lang="en-US" sz="2200" b="1" dirty="0">
                <a:solidFill>
                  <a:srgbClr val="FF0000"/>
                </a:solidFill>
                <a:latin typeface="+mn-lt"/>
              </a:rPr>
              <a:t> No interaction between units</a:t>
            </a:r>
          </a:p>
        </p:txBody>
      </p:sp>
      <p:sp>
        <p:nvSpPr>
          <p:cNvPr id="8" name="TextBox 14">
            <a:extLst>
              <a:ext uri="{FF2B5EF4-FFF2-40B4-BE49-F238E27FC236}">
                <a16:creationId xmlns:a16="http://schemas.microsoft.com/office/drawing/2014/main" id="{06EDCF19-13EF-41D8-B9B1-8B4FBD768ACA}"/>
              </a:ext>
            </a:extLst>
          </p:cNvPr>
          <p:cNvSpPr txBox="1">
            <a:spLocks noChangeArrowheads="1"/>
          </p:cNvSpPr>
          <p:nvPr/>
        </p:nvSpPr>
        <p:spPr bwMode="auto">
          <a:xfrm>
            <a:off x="5038295" y="3922788"/>
            <a:ext cx="3843318"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marL="182880" indent="-182880" eaLnBrk="1" fontAlgn="base" hangingPunct="1">
              <a:spcBef>
                <a:spcPct val="0"/>
              </a:spcBef>
              <a:spcAft>
                <a:spcPct val="0"/>
              </a:spcAft>
              <a:buFontTx/>
              <a:buChar char="•"/>
            </a:pPr>
            <a:r>
              <a:rPr lang="en-US" sz="2200" b="1" dirty="0">
                <a:solidFill>
                  <a:schemeClr val="accent2"/>
                </a:solidFill>
                <a:latin typeface="+mn-lt"/>
              </a:rPr>
              <a:t>Focuses on finding interface errors between units or components</a:t>
            </a:r>
          </a:p>
          <a:p>
            <a:pPr marL="182880" indent="-182880" eaLnBrk="1" fontAlgn="base" hangingPunct="1">
              <a:spcBef>
                <a:spcPct val="0"/>
              </a:spcBef>
              <a:spcAft>
                <a:spcPct val="0"/>
              </a:spcAft>
              <a:buFontTx/>
              <a:buChar char="•"/>
            </a:pPr>
            <a:r>
              <a:rPr lang="en-US" sz="2200" b="1" dirty="0">
                <a:solidFill>
                  <a:schemeClr val="accent2"/>
                </a:solidFill>
                <a:latin typeface="+mn-lt"/>
              </a:rPr>
              <a:t>Focus is on the bugs that cannot be seen in unit testing</a:t>
            </a:r>
          </a:p>
        </p:txBody>
      </p:sp>
      <p:sp>
        <p:nvSpPr>
          <p:cNvPr id="9" name="TextBox 15">
            <a:extLst>
              <a:ext uri="{FF2B5EF4-FFF2-40B4-BE49-F238E27FC236}">
                <a16:creationId xmlns:a16="http://schemas.microsoft.com/office/drawing/2014/main" id="{FA36B3DD-972C-4139-A85B-52B4EBD9E0C3}"/>
              </a:ext>
            </a:extLst>
          </p:cNvPr>
          <p:cNvSpPr txBox="1">
            <a:spLocks noChangeArrowheads="1"/>
          </p:cNvSpPr>
          <p:nvPr/>
        </p:nvSpPr>
        <p:spPr bwMode="auto">
          <a:xfrm>
            <a:off x="5064729" y="1805112"/>
            <a:ext cx="5201307"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buFontTx/>
              <a:buChar char="•"/>
            </a:pPr>
            <a:r>
              <a:rPr lang="en-US" sz="2200" b="1" dirty="0">
                <a:solidFill>
                  <a:schemeClr val="accent6"/>
                </a:solidFill>
                <a:latin typeface="+mn-lt"/>
              </a:rPr>
              <a:t> Assessment of whole system</a:t>
            </a:r>
          </a:p>
          <a:p>
            <a:pPr eaLnBrk="1" fontAlgn="base" hangingPunct="1">
              <a:spcBef>
                <a:spcPct val="0"/>
              </a:spcBef>
              <a:spcAft>
                <a:spcPct val="0"/>
              </a:spcAft>
            </a:pPr>
            <a:r>
              <a:rPr lang="en-US" sz="2200" b="1" dirty="0">
                <a:solidFill>
                  <a:schemeClr val="accent6"/>
                </a:solidFill>
                <a:latin typeface="+mn-lt"/>
              </a:rPr>
              <a:t>   behavior</a:t>
            </a:r>
          </a:p>
          <a:p>
            <a:pPr eaLnBrk="1" fontAlgn="base" hangingPunct="1">
              <a:spcBef>
                <a:spcPct val="0"/>
              </a:spcBef>
              <a:spcAft>
                <a:spcPct val="0"/>
              </a:spcAft>
              <a:buFontTx/>
              <a:buChar char="•"/>
            </a:pPr>
            <a:r>
              <a:rPr lang="en-US" sz="2200" b="1" dirty="0">
                <a:solidFill>
                  <a:schemeClr val="accent6"/>
                </a:solidFill>
                <a:latin typeface="+mn-lt"/>
              </a:rPr>
              <a:t> Collecting information that will help </a:t>
            </a:r>
          </a:p>
          <a:p>
            <a:pPr eaLnBrk="1" fontAlgn="base" hangingPunct="1">
              <a:spcBef>
                <a:spcPct val="0"/>
              </a:spcBef>
              <a:spcAft>
                <a:spcPct val="0"/>
              </a:spcAft>
            </a:pPr>
            <a:r>
              <a:rPr lang="en-US" sz="2200" b="1" dirty="0">
                <a:solidFill>
                  <a:schemeClr val="accent6"/>
                </a:solidFill>
                <a:latin typeface="+mn-lt"/>
              </a:rPr>
              <a:t>   direct the product release</a:t>
            </a:r>
          </a:p>
          <a:p>
            <a:pPr eaLnBrk="1" fontAlgn="base" hangingPunct="1">
              <a:spcBef>
                <a:spcPct val="0"/>
              </a:spcBef>
              <a:spcAft>
                <a:spcPct val="0"/>
              </a:spcAft>
              <a:buFontTx/>
              <a:buChar char="•"/>
            </a:pPr>
            <a:r>
              <a:rPr lang="en-US" sz="2200" b="1" dirty="0">
                <a:solidFill>
                  <a:schemeClr val="accent6"/>
                </a:solidFill>
                <a:latin typeface="+mn-lt"/>
              </a:rPr>
              <a:t> Discovering bugs that cannot be</a:t>
            </a:r>
          </a:p>
          <a:p>
            <a:pPr eaLnBrk="1" fontAlgn="base" hangingPunct="1">
              <a:spcBef>
                <a:spcPct val="0"/>
              </a:spcBef>
              <a:spcAft>
                <a:spcPct val="0"/>
              </a:spcAft>
            </a:pPr>
            <a:r>
              <a:rPr lang="en-US" sz="2200" b="1" dirty="0">
                <a:solidFill>
                  <a:schemeClr val="accent6"/>
                </a:solidFill>
                <a:latin typeface="+mn-lt"/>
              </a:rPr>
              <a:t>   attributed to individual components</a:t>
            </a:r>
          </a:p>
        </p:txBody>
      </p:sp>
      <p:sp>
        <p:nvSpPr>
          <p:cNvPr id="10" name="TextBox 16">
            <a:extLst>
              <a:ext uri="{FF2B5EF4-FFF2-40B4-BE49-F238E27FC236}">
                <a16:creationId xmlns:a16="http://schemas.microsoft.com/office/drawing/2014/main" id="{92B293B7-742A-4D4E-A133-1CE7CFB75FEC}"/>
              </a:ext>
            </a:extLst>
          </p:cNvPr>
          <p:cNvSpPr txBox="1">
            <a:spLocks noChangeArrowheads="1"/>
          </p:cNvSpPr>
          <p:nvPr/>
        </p:nvSpPr>
        <p:spPr bwMode="auto">
          <a:xfrm>
            <a:off x="5014905" y="1027907"/>
            <a:ext cx="489506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buFontTx/>
              <a:buChar char="•"/>
            </a:pPr>
            <a:r>
              <a:rPr lang="en-US" sz="2400" b="1" dirty="0">
                <a:solidFill>
                  <a:srgbClr val="0070C0"/>
                </a:solidFill>
                <a:latin typeface="+mn-lt"/>
              </a:rPr>
              <a:t> </a:t>
            </a:r>
            <a:r>
              <a:rPr lang="en-US" sz="2200" b="1" dirty="0">
                <a:solidFill>
                  <a:srgbClr val="0070C0"/>
                </a:solidFill>
                <a:latin typeface="+mn-lt"/>
              </a:rPr>
              <a:t>Done by Provider and customer</a:t>
            </a:r>
          </a:p>
          <a:p>
            <a:pPr eaLnBrk="1" fontAlgn="base" hangingPunct="1">
              <a:spcBef>
                <a:spcPct val="0"/>
              </a:spcBef>
              <a:spcAft>
                <a:spcPct val="0"/>
              </a:spcAft>
              <a:buFontTx/>
              <a:buChar char="•"/>
            </a:pPr>
            <a:r>
              <a:rPr lang="en-US" sz="2200" b="1" dirty="0">
                <a:solidFill>
                  <a:srgbClr val="0070C0"/>
                </a:solidFill>
                <a:latin typeface="+mn-lt"/>
              </a:rPr>
              <a:t> Determines if system meets needs</a:t>
            </a:r>
          </a:p>
        </p:txBody>
      </p:sp>
      <p:pic>
        <p:nvPicPr>
          <p:cNvPr id="11" name="Content Placeholder 12">
            <a:extLst>
              <a:ext uri="{FF2B5EF4-FFF2-40B4-BE49-F238E27FC236}">
                <a16:creationId xmlns:a16="http://schemas.microsoft.com/office/drawing/2014/main" id="{FE875877-244A-4E22-9109-F02FBAF185D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55" y="1487486"/>
            <a:ext cx="50292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28">
            <a:extLst>
              <a:ext uri="{FF2B5EF4-FFF2-40B4-BE49-F238E27FC236}">
                <a16:creationId xmlns:a16="http://schemas.microsoft.com/office/drawing/2014/main" id="{17424A61-576D-417F-A1F2-675A880EA4D1}"/>
              </a:ext>
            </a:extLst>
          </p:cNvPr>
          <p:cNvGrpSpPr>
            <a:grpSpLocks/>
          </p:cNvGrpSpPr>
          <p:nvPr/>
        </p:nvGrpSpPr>
        <p:grpSpPr bwMode="auto">
          <a:xfrm>
            <a:off x="324379" y="1854893"/>
            <a:ext cx="684609" cy="3202318"/>
            <a:chOff x="304800" y="1905000"/>
            <a:chExt cx="685800" cy="4114800"/>
          </a:xfrm>
        </p:grpSpPr>
        <p:sp>
          <p:nvSpPr>
            <p:cNvPr id="13" name="Up-Down Arrow 19">
              <a:extLst>
                <a:ext uri="{FF2B5EF4-FFF2-40B4-BE49-F238E27FC236}">
                  <a16:creationId xmlns:a16="http://schemas.microsoft.com/office/drawing/2014/main" id="{132178F0-EF10-48B9-A989-3CE9505F18C2}"/>
                </a:ext>
              </a:extLst>
            </p:cNvPr>
            <p:cNvSpPr/>
            <p:nvPr/>
          </p:nvSpPr>
          <p:spPr>
            <a:xfrm>
              <a:off x="304800" y="1905000"/>
              <a:ext cx="685800" cy="4114800"/>
            </a:xfrm>
            <a:prstGeom prst="upDownArrow">
              <a:avLst/>
            </a:prstGeom>
            <a:solidFill>
              <a:srgbClr val="0087E1"/>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2000" dirty="0">
                <a:solidFill>
                  <a:srgbClr val="FFFFFF"/>
                </a:solidFill>
              </a:endParaRPr>
            </a:p>
          </p:txBody>
        </p:sp>
        <p:sp>
          <p:nvSpPr>
            <p:cNvPr id="14" name="TextBox 17">
              <a:extLst>
                <a:ext uri="{FF2B5EF4-FFF2-40B4-BE49-F238E27FC236}">
                  <a16:creationId xmlns:a16="http://schemas.microsoft.com/office/drawing/2014/main" id="{10E5B5D5-33B3-409E-858A-80B4E882012B}"/>
                </a:ext>
              </a:extLst>
            </p:cNvPr>
            <p:cNvSpPr txBox="1">
              <a:spLocks noChangeArrowheads="1"/>
            </p:cNvSpPr>
            <p:nvPr/>
          </p:nvSpPr>
          <p:spPr bwMode="auto">
            <a:xfrm rot="16200000">
              <a:off x="-248477" y="3762935"/>
              <a:ext cx="1687528" cy="400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a:solidFill>
                    <a:srgbClr val="FFFFFF"/>
                  </a:solidFill>
                  <a:latin typeface="+mn-lt"/>
                </a:rPr>
                <a:t>Regression</a:t>
              </a:r>
            </a:p>
          </p:txBody>
        </p:sp>
      </p:grpSp>
      <p:sp>
        <p:nvSpPr>
          <p:cNvPr id="15" name="TextBox 24">
            <a:extLst>
              <a:ext uri="{FF2B5EF4-FFF2-40B4-BE49-F238E27FC236}">
                <a16:creationId xmlns:a16="http://schemas.microsoft.com/office/drawing/2014/main" id="{C87F52E1-32D0-4381-866D-FE1B60918ADB}"/>
              </a:ext>
            </a:extLst>
          </p:cNvPr>
          <p:cNvSpPr txBox="1">
            <a:spLocks noChangeArrowheads="1"/>
          </p:cNvSpPr>
          <p:nvPr/>
        </p:nvSpPr>
        <p:spPr bwMode="auto">
          <a:xfrm>
            <a:off x="2662206" y="4756150"/>
            <a:ext cx="6303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FFFF00"/>
                </a:solidFill>
                <a:latin typeface="+mn-lt"/>
              </a:rPr>
              <a:t>Unit</a:t>
            </a:r>
          </a:p>
        </p:txBody>
      </p:sp>
      <p:sp>
        <p:nvSpPr>
          <p:cNvPr id="16" name="TextBox 25">
            <a:extLst>
              <a:ext uri="{FF2B5EF4-FFF2-40B4-BE49-F238E27FC236}">
                <a16:creationId xmlns:a16="http://schemas.microsoft.com/office/drawing/2014/main" id="{EAB59507-DCD5-4313-BA50-8625D060F088}"/>
              </a:ext>
            </a:extLst>
          </p:cNvPr>
          <p:cNvSpPr txBox="1">
            <a:spLocks noChangeArrowheads="1"/>
          </p:cNvSpPr>
          <p:nvPr/>
        </p:nvSpPr>
        <p:spPr bwMode="auto">
          <a:xfrm>
            <a:off x="2311108" y="3435350"/>
            <a:ext cx="13340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a:solidFill>
                  <a:srgbClr val="FFFFFF"/>
                </a:solidFill>
                <a:latin typeface="+mn-lt"/>
              </a:rPr>
              <a:t>Integration</a:t>
            </a:r>
          </a:p>
        </p:txBody>
      </p:sp>
      <p:sp>
        <p:nvSpPr>
          <p:cNvPr id="17" name="TextBox 26">
            <a:extLst>
              <a:ext uri="{FF2B5EF4-FFF2-40B4-BE49-F238E27FC236}">
                <a16:creationId xmlns:a16="http://schemas.microsoft.com/office/drawing/2014/main" id="{36A6EDC4-2986-49D2-A731-81D02857F5B5}"/>
              </a:ext>
            </a:extLst>
          </p:cNvPr>
          <p:cNvSpPr txBox="1">
            <a:spLocks noChangeArrowheads="1"/>
          </p:cNvSpPr>
          <p:nvPr/>
        </p:nvSpPr>
        <p:spPr bwMode="auto">
          <a:xfrm>
            <a:off x="2514682" y="2520950"/>
            <a:ext cx="92852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a:solidFill>
                  <a:srgbClr val="FFFFFF"/>
                </a:solidFill>
                <a:latin typeface="+mn-lt"/>
              </a:rPr>
              <a:t>System</a:t>
            </a:r>
          </a:p>
        </p:txBody>
      </p:sp>
      <p:sp>
        <p:nvSpPr>
          <p:cNvPr id="18" name="TextBox 27">
            <a:extLst>
              <a:ext uri="{FF2B5EF4-FFF2-40B4-BE49-F238E27FC236}">
                <a16:creationId xmlns:a16="http://schemas.microsoft.com/office/drawing/2014/main" id="{ACFAED1D-50E6-4B0E-8D45-4089C6B6DC8B}"/>
              </a:ext>
            </a:extLst>
          </p:cNvPr>
          <p:cNvSpPr txBox="1">
            <a:spLocks noChangeArrowheads="1"/>
          </p:cNvSpPr>
          <p:nvPr/>
        </p:nvSpPr>
        <p:spPr bwMode="auto">
          <a:xfrm>
            <a:off x="2240981" y="1773297"/>
            <a:ext cx="14090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b="1" dirty="0">
                <a:solidFill>
                  <a:srgbClr val="FFFFFF"/>
                </a:solidFill>
                <a:latin typeface="+mn-lt"/>
              </a:rPr>
              <a:t>Acceptance</a:t>
            </a:r>
          </a:p>
        </p:txBody>
      </p:sp>
      <p:sp>
        <p:nvSpPr>
          <p:cNvPr id="23" name="Rounded Rectangular Callout 1">
            <a:extLst>
              <a:ext uri="{FF2B5EF4-FFF2-40B4-BE49-F238E27FC236}">
                <a16:creationId xmlns:a16="http://schemas.microsoft.com/office/drawing/2014/main" id="{8FBE92F7-C703-4376-802F-30A308197E5A}"/>
              </a:ext>
            </a:extLst>
          </p:cNvPr>
          <p:cNvSpPr/>
          <p:nvPr/>
        </p:nvSpPr>
        <p:spPr bwMode="auto">
          <a:xfrm>
            <a:off x="1134800" y="3141723"/>
            <a:ext cx="981736" cy="365063"/>
          </a:xfrm>
          <a:prstGeom prst="wedgeRoundRectCallout">
            <a:avLst>
              <a:gd name="adj1" fmla="val 92046"/>
              <a:gd name="adj2" fmla="val 102558"/>
              <a:gd name="adj3" fmla="val 16667"/>
            </a:avLst>
          </a:prstGeom>
          <a:solidFill>
            <a:schemeClr val="accent1">
              <a:lumMod val="40000"/>
              <a:lumOff val="60000"/>
            </a:schemeClr>
          </a:solidFill>
          <a:ln w="9525" cap="flat" cmpd="sng" algn="ctr">
            <a:solidFill>
              <a:schemeClr val="accent5">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2000">
              <a:solidFill>
                <a:srgbClr val="000000"/>
              </a:solidFill>
              <a:ea typeface="ＭＳ Ｐゴシック" pitchFamily="28" charset="-128"/>
              <a:cs typeface="ＭＳ Ｐゴシック" pitchFamily="28" charset="-128"/>
            </a:endParaRPr>
          </a:p>
        </p:txBody>
      </p:sp>
      <p:sp>
        <p:nvSpPr>
          <p:cNvPr id="24" name="TextBox 23">
            <a:extLst>
              <a:ext uri="{FF2B5EF4-FFF2-40B4-BE49-F238E27FC236}">
                <a16:creationId xmlns:a16="http://schemas.microsoft.com/office/drawing/2014/main" id="{7BFAE6A3-E106-48E6-A0CF-955AE64AA3AB}"/>
              </a:ext>
            </a:extLst>
          </p:cNvPr>
          <p:cNvSpPr txBox="1"/>
          <p:nvPr/>
        </p:nvSpPr>
        <p:spPr>
          <a:xfrm>
            <a:off x="1143027" y="3093914"/>
            <a:ext cx="1459159" cy="400110"/>
          </a:xfrm>
          <a:prstGeom prst="rect">
            <a:avLst/>
          </a:prstGeom>
          <a:noFill/>
        </p:spPr>
        <p:txBody>
          <a:bodyPr wrap="square" rtlCol="0">
            <a:spAutoFit/>
          </a:bodyPr>
          <a:lstStyle/>
          <a:p>
            <a:r>
              <a:rPr lang="en-IN" sz="2000" dirty="0">
                <a:solidFill>
                  <a:srgbClr val="000000"/>
                </a:solidFill>
              </a:rPr>
              <a:t>Reviews</a:t>
            </a:r>
          </a:p>
        </p:txBody>
      </p:sp>
      <p:sp>
        <p:nvSpPr>
          <p:cNvPr id="25" name="Oval 24">
            <a:extLst>
              <a:ext uri="{FF2B5EF4-FFF2-40B4-BE49-F238E27FC236}">
                <a16:creationId xmlns:a16="http://schemas.microsoft.com/office/drawing/2014/main" id="{3EB29159-4F65-4F4A-99CB-C0EB1A72D2DA}"/>
              </a:ext>
            </a:extLst>
          </p:cNvPr>
          <p:cNvSpPr/>
          <p:nvPr/>
        </p:nvSpPr>
        <p:spPr bwMode="auto">
          <a:xfrm>
            <a:off x="2447624" y="4619351"/>
            <a:ext cx="1059463" cy="810996"/>
          </a:xfrm>
          <a:prstGeom prst="ellipse">
            <a:avLst/>
          </a:prstGeom>
          <a:solidFill>
            <a:schemeClr val="accent6">
              <a:lumMod val="40000"/>
              <a:lumOff val="60000"/>
              <a:alpha val="5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ea typeface="ＭＳ Ｐゴシック" pitchFamily="28" charset="-128"/>
              <a:cs typeface="ＭＳ Ｐゴシック" pitchFamily="28" charset="-128"/>
            </a:endParaRPr>
          </a:p>
        </p:txBody>
      </p:sp>
      <p:sp>
        <p:nvSpPr>
          <p:cNvPr id="26" name="TextBox 25">
            <a:extLst>
              <a:ext uri="{FF2B5EF4-FFF2-40B4-BE49-F238E27FC236}">
                <a16:creationId xmlns:a16="http://schemas.microsoft.com/office/drawing/2014/main" id="{B97083A9-3787-4064-9B48-0B6B3CD67085}"/>
              </a:ext>
            </a:extLst>
          </p:cNvPr>
          <p:cNvSpPr txBox="1"/>
          <p:nvPr/>
        </p:nvSpPr>
        <p:spPr>
          <a:xfrm>
            <a:off x="2316176" y="3868663"/>
            <a:ext cx="1411797" cy="707886"/>
          </a:xfrm>
          <a:prstGeom prst="rect">
            <a:avLst/>
          </a:prstGeom>
          <a:noFill/>
        </p:spPr>
        <p:txBody>
          <a:bodyPr wrap="none" rtlCol="0">
            <a:spAutoFit/>
          </a:bodyPr>
          <a:lstStyle/>
          <a:p>
            <a:r>
              <a:rPr lang="en-IN" sz="2000" dirty="0">
                <a:solidFill>
                  <a:schemeClr val="bg1"/>
                </a:solidFill>
              </a:rPr>
              <a:t>     Unit</a:t>
            </a:r>
          </a:p>
          <a:p>
            <a:r>
              <a:rPr lang="en-IN" sz="2000" dirty="0">
                <a:solidFill>
                  <a:schemeClr val="bg1"/>
                </a:solidFill>
              </a:rPr>
              <a:t>Component</a:t>
            </a:r>
          </a:p>
        </p:txBody>
      </p:sp>
      <p:cxnSp>
        <p:nvCxnSpPr>
          <p:cNvPr id="28" name="Straight Connector 27">
            <a:extLst>
              <a:ext uri="{FF2B5EF4-FFF2-40B4-BE49-F238E27FC236}">
                <a16:creationId xmlns:a16="http://schemas.microsoft.com/office/drawing/2014/main" id="{803CC84D-6BD0-4CD1-9D2F-D50B3E45B141}"/>
              </a:ext>
            </a:extLst>
          </p:cNvPr>
          <p:cNvCxnSpPr>
            <a:cxnSpLocks/>
          </p:cNvCxnSpPr>
          <p:nvPr/>
        </p:nvCxnSpPr>
        <p:spPr>
          <a:xfrm flipV="1">
            <a:off x="4072479" y="1458913"/>
            <a:ext cx="992250" cy="3959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1EC9F2-D58C-496D-8F14-BCED4FD3A282}"/>
              </a:ext>
            </a:extLst>
          </p:cNvPr>
          <p:cNvCxnSpPr/>
          <p:nvPr/>
        </p:nvCxnSpPr>
        <p:spPr>
          <a:xfrm flipV="1">
            <a:off x="4320209" y="2398643"/>
            <a:ext cx="861391" cy="74308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7227E4-C465-4FD1-A67E-21063953908F}"/>
              </a:ext>
            </a:extLst>
          </p:cNvPr>
          <p:cNvCxnSpPr/>
          <p:nvPr/>
        </p:nvCxnSpPr>
        <p:spPr>
          <a:xfrm>
            <a:off x="4072479" y="4333461"/>
            <a:ext cx="96581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75DFEB-554F-4C14-BECE-17B96F7DCC17}"/>
              </a:ext>
            </a:extLst>
          </p:cNvPr>
          <p:cNvCxnSpPr>
            <a:cxnSpLocks/>
          </p:cNvCxnSpPr>
          <p:nvPr/>
        </p:nvCxnSpPr>
        <p:spPr>
          <a:xfrm>
            <a:off x="3645191" y="4956205"/>
            <a:ext cx="475738" cy="8300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897DE8-B54F-461D-A6E7-848AD8C8BB75}"/>
              </a:ext>
            </a:extLst>
          </p:cNvPr>
          <p:cNvCxnSpPr/>
          <p:nvPr/>
        </p:nvCxnSpPr>
        <p:spPr>
          <a:xfrm>
            <a:off x="3114181" y="5371247"/>
            <a:ext cx="958298" cy="41504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74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Unit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98566" y="1268299"/>
            <a:ext cx="9395599" cy="5410712"/>
          </a:xfrm>
          <a:prstGeom prst="rect">
            <a:avLst/>
          </a:prstGeom>
          <a:noFill/>
        </p:spPr>
        <p:txBody>
          <a:bodyPr wrap="square">
            <a:spAutoFit/>
          </a:bodyPr>
          <a:lstStyle/>
          <a:p>
            <a:pPr>
              <a:buFontTx/>
              <a:buNone/>
            </a:pPr>
            <a:r>
              <a:rPr lang="en-US" sz="2400" b="1" dirty="0"/>
              <a:t>Focus: </a:t>
            </a:r>
            <a:r>
              <a:rPr lang="en-US" sz="2400" dirty="0"/>
              <a:t>Test for coding/construction errors before it goes to QE. </a:t>
            </a:r>
          </a:p>
          <a:p>
            <a:pPr marL="0" indent="0">
              <a:lnSpc>
                <a:spcPct val="120000"/>
              </a:lnSpc>
              <a:spcBef>
                <a:spcPts val="0"/>
              </a:spcBef>
              <a:buFontTx/>
              <a:buNone/>
            </a:pPr>
            <a:r>
              <a:rPr lang="en-US" sz="2400" dirty="0"/>
              <a:t>Tests the smallest individually executable code units. Usually done by programmers. </a:t>
            </a:r>
          </a:p>
          <a:p>
            <a:pPr marL="0" indent="0">
              <a:lnSpc>
                <a:spcPct val="120000"/>
              </a:lnSpc>
              <a:spcBef>
                <a:spcPts val="0"/>
              </a:spcBef>
              <a:buFontTx/>
              <a:buNone/>
            </a:pPr>
            <a:r>
              <a:rPr lang="en-US" sz="2400" dirty="0"/>
              <a:t>Tests cases could be for</a:t>
            </a:r>
          </a:p>
          <a:p>
            <a:pPr marL="617220" lvl="2" indent="-342900">
              <a:lnSpc>
                <a:spcPct val="130000"/>
              </a:lnSpc>
              <a:spcBef>
                <a:spcPts val="0"/>
              </a:spcBef>
              <a:buFont typeface="Wingdings" panose="05000000000000000000" pitchFamily="2" charset="2"/>
              <a:buChar char="§"/>
            </a:pPr>
            <a:r>
              <a:rPr lang="en-US" sz="2400" dirty="0"/>
              <a:t>Algorithms and logic</a:t>
            </a:r>
          </a:p>
          <a:p>
            <a:pPr marL="617220" lvl="2" indent="-342900">
              <a:lnSpc>
                <a:spcPct val="130000"/>
              </a:lnSpc>
              <a:spcBef>
                <a:spcPts val="0"/>
              </a:spcBef>
              <a:buFont typeface="Wingdings" panose="05000000000000000000" pitchFamily="2" charset="2"/>
              <a:buChar char="§"/>
            </a:pPr>
            <a:r>
              <a:rPr lang="en-US" sz="2400" dirty="0"/>
              <a:t>Data structures (global and local)</a:t>
            </a:r>
          </a:p>
          <a:p>
            <a:pPr marL="617220" lvl="2" indent="-342900">
              <a:lnSpc>
                <a:spcPct val="130000"/>
              </a:lnSpc>
              <a:spcBef>
                <a:spcPts val="0"/>
              </a:spcBef>
              <a:buFont typeface="Wingdings" panose="05000000000000000000" pitchFamily="2" charset="2"/>
              <a:buChar char="§"/>
            </a:pPr>
            <a:r>
              <a:rPr lang="en-US" sz="2400" dirty="0"/>
              <a:t>Interfaces</a:t>
            </a:r>
          </a:p>
          <a:p>
            <a:pPr marL="617220" lvl="2" indent="-342900">
              <a:lnSpc>
                <a:spcPct val="130000"/>
              </a:lnSpc>
              <a:spcBef>
                <a:spcPts val="0"/>
              </a:spcBef>
              <a:buFont typeface="Wingdings" panose="05000000000000000000" pitchFamily="2" charset="2"/>
              <a:buChar char="§"/>
            </a:pPr>
            <a:r>
              <a:rPr lang="en-US" sz="2400" dirty="0"/>
              <a:t>Independent paths</a:t>
            </a:r>
          </a:p>
          <a:p>
            <a:pPr marL="617220" lvl="2" indent="-342900">
              <a:lnSpc>
                <a:spcPct val="130000"/>
              </a:lnSpc>
              <a:spcBef>
                <a:spcPts val="0"/>
              </a:spcBef>
              <a:buFont typeface="Wingdings" panose="05000000000000000000" pitchFamily="2" charset="2"/>
              <a:buChar char="§"/>
            </a:pPr>
            <a:r>
              <a:rPr lang="en-US" sz="2400" dirty="0"/>
              <a:t>Boundary conditions</a:t>
            </a:r>
          </a:p>
          <a:p>
            <a:pPr marL="617220" lvl="2" indent="-342900">
              <a:lnSpc>
                <a:spcPct val="130000"/>
              </a:lnSpc>
              <a:spcBef>
                <a:spcPts val="0"/>
              </a:spcBef>
              <a:buFont typeface="Wingdings" panose="05000000000000000000" pitchFamily="2" charset="2"/>
              <a:buChar char="§"/>
            </a:pPr>
            <a:r>
              <a:rPr lang="en-US" sz="2400" dirty="0"/>
              <a:t>Error handling</a:t>
            </a:r>
          </a:p>
          <a:p>
            <a:pPr marL="0" indent="0">
              <a:buNone/>
            </a:pPr>
            <a:r>
              <a:rPr lang="en-US" sz="2400" dirty="0"/>
              <a:t>In OO environment these could be at the class </a:t>
            </a:r>
            <a:br>
              <a:rPr lang="en-US" sz="2400" dirty="0"/>
            </a:br>
            <a:r>
              <a:rPr lang="en-US" sz="2400" dirty="0"/>
              <a:t>level &amp; minimally constructors/destructors</a:t>
            </a:r>
          </a:p>
        </p:txBody>
      </p:sp>
      <p:pic>
        <p:nvPicPr>
          <p:cNvPr id="8" name="Picture 3">
            <a:extLst>
              <a:ext uri="{FF2B5EF4-FFF2-40B4-BE49-F238E27FC236}">
                <a16:creationId xmlns:a16="http://schemas.microsoft.com/office/drawing/2014/main" id="{592C3B1A-8E5E-469A-BE24-0C814575C9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863" y="2093102"/>
            <a:ext cx="3626549" cy="30886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8043BFA4-3BDC-4CE0-B9B0-494291732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292" y="4845931"/>
            <a:ext cx="1442120" cy="1695450"/>
          </a:xfrm>
          <a:prstGeom prst="rect">
            <a:avLst/>
          </a:prstGeom>
        </p:spPr>
      </p:pic>
      <p:sp>
        <p:nvSpPr>
          <p:cNvPr id="12" name="TextBox 11">
            <a:extLst>
              <a:ext uri="{FF2B5EF4-FFF2-40B4-BE49-F238E27FC236}">
                <a16:creationId xmlns:a16="http://schemas.microsoft.com/office/drawing/2014/main" id="{7F997FBD-E045-4D7B-80F5-F05BE42AA687}"/>
              </a:ext>
            </a:extLst>
          </p:cNvPr>
          <p:cNvSpPr txBox="1"/>
          <p:nvPr/>
        </p:nvSpPr>
        <p:spPr>
          <a:xfrm>
            <a:off x="7224327" y="4417137"/>
            <a:ext cx="1023806" cy="338554"/>
          </a:xfrm>
          <a:prstGeom prst="rect">
            <a:avLst/>
          </a:prstGeom>
          <a:noFill/>
        </p:spPr>
        <p:txBody>
          <a:bodyPr wrap="none" rtlCol="0">
            <a:spAutoFit/>
          </a:bodyPr>
          <a:lstStyle/>
          <a:p>
            <a:r>
              <a:rPr lang="en-IN" sz="1600" b="1" dirty="0">
                <a:solidFill>
                  <a:srgbClr val="292934"/>
                </a:solidFill>
              </a:rPr>
              <a:t>Test Log</a:t>
            </a:r>
          </a:p>
        </p:txBody>
      </p:sp>
    </p:spTree>
    <p:extLst>
      <p:ext uri="{BB962C8B-B14F-4D97-AF65-F5344CB8AC3E}">
        <p14:creationId xmlns:p14="http://schemas.microsoft.com/office/powerpoint/2010/main" val="274087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Integration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98566" y="1268299"/>
            <a:ext cx="7224093" cy="5533823"/>
          </a:xfrm>
          <a:prstGeom prst="rect">
            <a:avLst/>
          </a:prstGeom>
          <a:noFill/>
        </p:spPr>
        <p:txBody>
          <a:bodyPr wrap="square">
            <a:spAutoFit/>
          </a:bodyPr>
          <a:lstStyle/>
          <a:p>
            <a:pPr>
              <a:buFontTx/>
              <a:buNone/>
            </a:pPr>
            <a:r>
              <a:rPr lang="en-US" sz="2400" b="1" dirty="0">
                <a:solidFill>
                  <a:srgbClr val="0070C0"/>
                </a:solidFill>
              </a:rPr>
              <a:t>Focus: </a:t>
            </a:r>
            <a:r>
              <a:rPr lang="en-US" sz="2400" dirty="0"/>
              <a:t>Test to verify the interfaces between components against a software design. </a:t>
            </a:r>
          </a:p>
          <a:p>
            <a:pPr>
              <a:buFontTx/>
              <a:buNone/>
            </a:pPr>
            <a:endParaRPr lang="en-US" sz="2400" dirty="0"/>
          </a:p>
          <a:p>
            <a:pPr>
              <a:buFontTx/>
              <a:buNone/>
            </a:pPr>
            <a:r>
              <a:rPr lang="en-US" sz="2400" dirty="0"/>
              <a:t>Usually done by programmers &amp; can find issues like timing problems (in real-time systems) &amp; Resource contention problems which are not detectable by unit testing</a:t>
            </a:r>
          </a:p>
          <a:p>
            <a:pPr>
              <a:lnSpc>
                <a:spcPct val="130000"/>
              </a:lnSpc>
              <a:buFontTx/>
              <a:buNone/>
            </a:pPr>
            <a:r>
              <a:rPr lang="en-US" sz="2400" b="1" dirty="0">
                <a:solidFill>
                  <a:srgbClr val="0070C0"/>
                </a:solidFill>
              </a:rPr>
              <a:t>Approach:</a:t>
            </a:r>
          </a:p>
          <a:p>
            <a:pPr>
              <a:buClr>
                <a:schemeClr val="tx1"/>
              </a:buClr>
            </a:pPr>
            <a:r>
              <a:rPr lang="en-IN" sz="2400" dirty="0"/>
              <a:t>Software components corresponding to elements of the architectural design are integrated in an iterative way (since it allows interface issues to be localised more quickly) either as </a:t>
            </a:r>
            <a:r>
              <a:rPr lang="en-IN" sz="2400" b="1" dirty="0"/>
              <a:t>top down</a:t>
            </a:r>
            <a:r>
              <a:rPr lang="en-IN" sz="2400" dirty="0"/>
              <a:t> or </a:t>
            </a:r>
            <a:r>
              <a:rPr lang="en-IN" sz="2400" b="1" dirty="0"/>
              <a:t>bottoms up </a:t>
            </a:r>
            <a:r>
              <a:rPr lang="en-IN" sz="2400" dirty="0"/>
              <a:t>and tested until the software works as a system.</a:t>
            </a:r>
            <a:endParaRPr lang="en-US" sz="3200" b="1" dirty="0"/>
          </a:p>
          <a:p>
            <a:pPr>
              <a:buFontTx/>
              <a:buNone/>
            </a:pPr>
            <a:endParaRPr lang="en-US" sz="2400" dirty="0"/>
          </a:p>
        </p:txBody>
      </p:sp>
      <p:pic>
        <p:nvPicPr>
          <p:cNvPr id="2" name="Picture 1">
            <a:extLst>
              <a:ext uri="{FF2B5EF4-FFF2-40B4-BE49-F238E27FC236}">
                <a16:creationId xmlns:a16="http://schemas.microsoft.com/office/drawing/2014/main" id="{41E09230-A80E-48E8-A47A-3C2D194B0C1C}"/>
              </a:ext>
            </a:extLst>
          </p:cNvPr>
          <p:cNvPicPr>
            <a:picLocks noChangeAspect="1"/>
          </p:cNvPicPr>
          <p:nvPr/>
        </p:nvPicPr>
        <p:blipFill>
          <a:blip r:embed="rId2"/>
          <a:stretch>
            <a:fillRect/>
          </a:stretch>
        </p:blipFill>
        <p:spPr>
          <a:xfrm>
            <a:off x="7067026" y="339553"/>
            <a:ext cx="3667125" cy="2400300"/>
          </a:xfrm>
          <a:prstGeom prst="rect">
            <a:avLst/>
          </a:prstGeom>
        </p:spPr>
      </p:pic>
    </p:spTree>
    <p:extLst>
      <p:ext uri="{BB962C8B-B14F-4D97-AF65-F5344CB8AC3E}">
        <p14:creationId xmlns:p14="http://schemas.microsoft.com/office/powerpoint/2010/main" val="126746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Integration Testing - Strategies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7" name="TextBox 6">
            <a:extLst>
              <a:ext uri="{FF2B5EF4-FFF2-40B4-BE49-F238E27FC236}">
                <a16:creationId xmlns:a16="http://schemas.microsoft.com/office/drawing/2014/main" id="{26EBC276-A054-4D4C-B77D-B590521EE94C}"/>
              </a:ext>
            </a:extLst>
          </p:cNvPr>
          <p:cNvSpPr txBox="1"/>
          <p:nvPr/>
        </p:nvSpPr>
        <p:spPr>
          <a:xfrm>
            <a:off x="198567" y="1167131"/>
            <a:ext cx="5633521" cy="5314468"/>
          </a:xfrm>
          <a:prstGeom prst="rect">
            <a:avLst/>
          </a:prstGeom>
          <a:noFill/>
        </p:spPr>
        <p:txBody>
          <a:bodyPr wrap="square">
            <a:spAutoFit/>
          </a:bodyPr>
          <a:lstStyle/>
          <a:p>
            <a:pPr>
              <a:defRPr/>
            </a:pPr>
            <a:r>
              <a:rPr lang="en-US" sz="2400" b="1" dirty="0">
                <a:solidFill>
                  <a:srgbClr val="292934"/>
                </a:solidFill>
                <a:effectLst>
                  <a:outerShdw blurRad="38100" dist="38100" dir="2700000" algn="tl">
                    <a:srgbClr val="FFFFFF"/>
                  </a:outerShdw>
                </a:effectLst>
                <a:ea typeface="ＭＳ Ｐゴシック" pitchFamily="-128" charset="-128"/>
              </a:rPr>
              <a:t>Options:</a:t>
            </a:r>
          </a:p>
          <a:p>
            <a:pPr marL="180000" lvl="1">
              <a:spcBef>
                <a:spcPts val="800"/>
              </a:spcBef>
              <a:spcAft>
                <a:spcPts val="500"/>
              </a:spcAft>
              <a:defRPr/>
            </a:pPr>
            <a:r>
              <a:rPr lang="en-US" sz="2400" dirty="0">
                <a:solidFill>
                  <a:srgbClr val="292934"/>
                </a:solidFill>
                <a:effectLst>
                  <a:outerShdw blurRad="38100" dist="38100" dir="2700000" algn="tl">
                    <a:srgbClr val="FFFFFF"/>
                  </a:outerShdw>
                </a:effectLst>
                <a:ea typeface="ＭＳ Ｐゴシック" pitchFamily="-128" charset="-128"/>
              </a:rPr>
              <a:t>• The “big bang” approach</a:t>
            </a:r>
          </a:p>
          <a:p>
            <a:pPr marL="648000" lvl="1" indent="-72000">
              <a:lnSpc>
                <a:spcPct val="130000"/>
              </a:lnSpc>
              <a:spcAft>
                <a:spcPts val="500"/>
              </a:spcAft>
              <a:defRPr/>
            </a:pPr>
            <a:r>
              <a:rPr lang="en-US" sz="2400" dirty="0">
                <a:solidFill>
                  <a:srgbClr val="292934"/>
                </a:solidFill>
                <a:effectLst>
                  <a:outerShdw blurRad="38100" dist="38100" dir="2700000" algn="tl">
                    <a:srgbClr val="FFFFFF"/>
                  </a:outerShdw>
                </a:effectLst>
                <a:ea typeface="ＭＳ Ｐゴシック" pitchFamily="-128" charset="-128"/>
              </a:rPr>
              <a:t>- Everything Integrated and then you run to  see if the system is functioning as expected</a:t>
            </a:r>
          </a:p>
          <a:p>
            <a:pPr marL="180000" lvl="1">
              <a:lnSpc>
                <a:spcPct val="130000"/>
              </a:lnSpc>
              <a:spcBef>
                <a:spcPts val="800"/>
              </a:spcBef>
              <a:spcAft>
                <a:spcPts val="500"/>
              </a:spcAft>
              <a:defRPr/>
            </a:pPr>
            <a:r>
              <a:rPr lang="en-US" sz="2400" dirty="0">
                <a:solidFill>
                  <a:srgbClr val="292934"/>
                </a:solidFill>
                <a:effectLst>
                  <a:outerShdw blurRad="38100" dist="38100" dir="2700000" algn="tl">
                    <a:srgbClr val="FFFFFF"/>
                  </a:outerShdw>
                </a:effectLst>
                <a:ea typeface="ＭＳ Ｐゴシック" pitchFamily="-128" charset="-128"/>
              </a:rPr>
              <a:t>• An incremental construction strategy</a:t>
            </a:r>
          </a:p>
          <a:p>
            <a:pPr marL="828000" lvl="2" indent="-504000">
              <a:lnSpc>
                <a:spcPct val="130000"/>
              </a:lnSpc>
              <a:spcBef>
                <a:spcPts val="800"/>
              </a:spcBef>
              <a:spcAft>
                <a:spcPts val="500"/>
              </a:spcAft>
              <a:buFont typeface="Arial" panose="020B0604020202020204" pitchFamily="34" charset="0"/>
              <a:buChar char="•"/>
              <a:defRPr/>
            </a:pPr>
            <a:r>
              <a:rPr lang="en-US" sz="2400" dirty="0">
                <a:solidFill>
                  <a:srgbClr val="292934"/>
                </a:solidFill>
                <a:effectLst>
                  <a:outerShdw blurRad="38100" dist="38100" dir="2700000" algn="tl">
                    <a:srgbClr val="FFFFFF"/>
                  </a:outerShdw>
                </a:effectLst>
                <a:ea typeface="ＭＳ Ｐゴシック" pitchFamily="-128" charset="-128"/>
              </a:rPr>
              <a:t>A top down integration Approach</a:t>
            </a:r>
          </a:p>
          <a:p>
            <a:pPr marL="828000" lvl="2" indent="-504000">
              <a:lnSpc>
                <a:spcPct val="130000"/>
              </a:lnSpc>
              <a:spcBef>
                <a:spcPts val="8400"/>
              </a:spcBef>
              <a:spcAft>
                <a:spcPts val="500"/>
              </a:spcAft>
              <a:buFont typeface="Arial" panose="020B0604020202020204" pitchFamily="34" charset="0"/>
              <a:buChar char="•"/>
              <a:defRPr/>
            </a:pPr>
            <a:r>
              <a:rPr lang="en-US" sz="2400" dirty="0">
                <a:solidFill>
                  <a:srgbClr val="292934"/>
                </a:solidFill>
                <a:effectLst>
                  <a:outerShdw blurRad="38100" dist="38100" dir="2700000" algn="tl">
                    <a:srgbClr val="FFFFFF"/>
                  </a:outerShdw>
                </a:effectLst>
                <a:ea typeface="ＭＳ Ｐゴシック" pitchFamily="-128" charset="-128"/>
              </a:rPr>
              <a:t>A Bottoms up integration Approach</a:t>
            </a:r>
          </a:p>
        </p:txBody>
      </p:sp>
      <p:pic>
        <p:nvPicPr>
          <p:cNvPr id="9" name="Picture 3">
            <a:extLst>
              <a:ext uri="{FF2B5EF4-FFF2-40B4-BE49-F238E27FC236}">
                <a16:creationId xmlns:a16="http://schemas.microsoft.com/office/drawing/2014/main" id="{4CCC1B08-B807-4D9E-8B21-3681347F314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4323" y="1636289"/>
            <a:ext cx="2274934" cy="16380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11" name="Picture 10">
            <a:extLst>
              <a:ext uri="{FF2B5EF4-FFF2-40B4-BE49-F238E27FC236}">
                <a16:creationId xmlns:a16="http://schemas.microsoft.com/office/drawing/2014/main" id="{90282384-EB0A-470F-B653-5C82B5267D3E}"/>
              </a:ext>
            </a:extLst>
          </p:cNvPr>
          <p:cNvPicPr>
            <a:picLocks noChangeAspect="1"/>
          </p:cNvPicPr>
          <p:nvPr/>
        </p:nvPicPr>
        <p:blipFill>
          <a:blip r:embed="rId3"/>
          <a:stretch>
            <a:fillRect/>
          </a:stretch>
        </p:blipFill>
        <p:spPr>
          <a:xfrm>
            <a:off x="1864708" y="4798382"/>
            <a:ext cx="1682642" cy="1219306"/>
          </a:xfrm>
          <a:prstGeom prst="rect">
            <a:avLst/>
          </a:prstGeom>
        </p:spPr>
      </p:pic>
      <p:pic>
        <p:nvPicPr>
          <p:cNvPr id="13" name="Picture 12">
            <a:extLst>
              <a:ext uri="{FF2B5EF4-FFF2-40B4-BE49-F238E27FC236}">
                <a16:creationId xmlns:a16="http://schemas.microsoft.com/office/drawing/2014/main" id="{78965381-C90F-4A94-8B66-A221DBCD13D3}"/>
              </a:ext>
            </a:extLst>
          </p:cNvPr>
          <p:cNvPicPr>
            <a:picLocks noChangeAspect="1"/>
          </p:cNvPicPr>
          <p:nvPr/>
        </p:nvPicPr>
        <p:blipFill>
          <a:blip r:embed="rId4"/>
          <a:stretch>
            <a:fillRect/>
          </a:stretch>
        </p:blipFill>
        <p:spPr>
          <a:xfrm>
            <a:off x="5703053" y="4553757"/>
            <a:ext cx="2657475" cy="2219325"/>
          </a:xfrm>
          <a:prstGeom prst="rect">
            <a:avLst/>
          </a:prstGeom>
        </p:spPr>
      </p:pic>
    </p:spTree>
    <p:extLst>
      <p:ext uri="{BB962C8B-B14F-4D97-AF65-F5344CB8AC3E}">
        <p14:creationId xmlns:p14="http://schemas.microsoft.com/office/powerpoint/2010/main" val="162987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System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4" name="Picture 3">
            <a:extLst>
              <a:ext uri="{FF2B5EF4-FFF2-40B4-BE49-F238E27FC236}">
                <a16:creationId xmlns:a16="http://schemas.microsoft.com/office/drawing/2014/main" id="{6EC2AD13-19CC-4CB6-ABBA-BB3B35976502}"/>
              </a:ext>
            </a:extLst>
          </p:cNvPr>
          <p:cNvPicPr>
            <a:picLocks noChangeAspect="1"/>
          </p:cNvPicPr>
          <p:nvPr/>
        </p:nvPicPr>
        <p:blipFill>
          <a:blip r:embed="rId2"/>
          <a:stretch>
            <a:fillRect/>
          </a:stretch>
        </p:blipFill>
        <p:spPr>
          <a:xfrm>
            <a:off x="7422659" y="57019"/>
            <a:ext cx="3561108" cy="2403311"/>
          </a:xfrm>
          <a:prstGeom prst="rect">
            <a:avLst/>
          </a:prstGeom>
        </p:spPr>
      </p:pic>
      <p:sp>
        <p:nvSpPr>
          <p:cNvPr id="6" name="TextBox 5">
            <a:extLst>
              <a:ext uri="{FF2B5EF4-FFF2-40B4-BE49-F238E27FC236}">
                <a16:creationId xmlns:a16="http://schemas.microsoft.com/office/drawing/2014/main" id="{D519AE61-48B6-4508-85D9-F5D72E5F6FE6}"/>
              </a:ext>
            </a:extLst>
          </p:cNvPr>
          <p:cNvSpPr txBox="1"/>
          <p:nvPr/>
        </p:nvSpPr>
        <p:spPr>
          <a:xfrm>
            <a:off x="198568" y="1374121"/>
            <a:ext cx="7355172" cy="5432256"/>
          </a:xfrm>
          <a:prstGeom prst="rect">
            <a:avLst/>
          </a:prstGeom>
          <a:noFill/>
        </p:spPr>
        <p:txBody>
          <a:bodyPr wrap="square">
            <a:spAutoFit/>
          </a:bodyPr>
          <a:lstStyle/>
          <a:p>
            <a:pPr marL="365760" indent="-365760">
              <a:lnSpc>
                <a:spcPct val="120000"/>
              </a:lnSpc>
              <a:spcBef>
                <a:spcPts val="600"/>
              </a:spcBef>
              <a:spcAft>
                <a:spcPts val="600"/>
              </a:spcAft>
              <a:buFont typeface="Wingdings" panose="05000000000000000000" pitchFamily="2" charset="2"/>
              <a:buChar char="§"/>
            </a:pPr>
            <a:r>
              <a:rPr lang="en-IN" sz="2400" dirty="0"/>
              <a:t>System testing tests a completely integrated system to verify that its compliant with its specified requirements. </a:t>
            </a:r>
          </a:p>
          <a:p>
            <a:pPr marL="365760" indent="-365760">
              <a:lnSpc>
                <a:spcPct val="120000"/>
              </a:lnSpc>
              <a:spcBef>
                <a:spcPts val="600"/>
              </a:spcBef>
              <a:spcAft>
                <a:spcPts val="600"/>
              </a:spcAft>
              <a:buFont typeface="Wingdings" panose="05000000000000000000" pitchFamily="2" charset="2"/>
              <a:buChar char="§"/>
            </a:pPr>
            <a:r>
              <a:rPr lang="en-IN" sz="2400" dirty="0"/>
              <a:t>It seeks to detect defects both within the "inter-assemblages" and also within the system as a whole</a:t>
            </a:r>
          </a:p>
          <a:p>
            <a:pPr marL="365760" indent="-365760">
              <a:lnSpc>
                <a:spcPct val="120000"/>
              </a:lnSpc>
              <a:spcBef>
                <a:spcPts val="600"/>
              </a:spcBef>
              <a:spcAft>
                <a:spcPts val="600"/>
              </a:spcAft>
              <a:buFont typeface="Wingdings" panose="05000000000000000000" pitchFamily="2" charset="2"/>
              <a:buChar char="§"/>
            </a:pPr>
            <a:r>
              <a:rPr lang="en-IN" sz="2400" dirty="0"/>
              <a:t>Testing in the context of a Functional Requirement Specification(s) (FRS) and/or a System Requirement Specification (SRS). </a:t>
            </a:r>
          </a:p>
          <a:p>
            <a:pPr marL="365760" indent="-365760">
              <a:lnSpc>
                <a:spcPct val="120000"/>
              </a:lnSpc>
              <a:spcBef>
                <a:spcPts val="600"/>
              </a:spcBef>
              <a:spcAft>
                <a:spcPts val="600"/>
              </a:spcAft>
              <a:buFont typeface="Wingdings" panose="05000000000000000000" pitchFamily="2" charset="2"/>
              <a:buChar char="§"/>
            </a:pPr>
            <a:r>
              <a:rPr lang="en-IN" sz="2400" dirty="0"/>
              <a:t>Things like the following are tested as part of system testing</a:t>
            </a:r>
          </a:p>
          <a:p>
            <a:pPr>
              <a:buFontTx/>
              <a:buNone/>
            </a:pPr>
            <a:endParaRPr lang="en-US" sz="2400" dirty="0"/>
          </a:p>
        </p:txBody>
      </p:sp>
    </p:spTree>
    <p:extLst>
      <p:ext uri="{BB962C8B-B14F-4D97-AF65-F5344CB8AC3E}">
        <p14:creationId xmlns:p14="http://schemas.microsoft.com/office/powerpoint/2010/main" val="218169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System Testing – Varieties of System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9" name="Rectangle 8">
            <a:extLst>
              <a:ext uri="{FF2B5EF4-FFF2-40B4-BE49-F238E27FC236}">
                <a16:creationId xmlns:a16="http://schemas.microsoft.com/office/drawing/2014/main" id="{1CA80E05-7E9E-4386-B9D8-3564598B922F}"/>
              </a:ext>
            </a:extLst>
          </p:cNvPr>
          <p:cNvSpPr/>
          <p:nvPr/>
        </p:nvSpPr>
        <p:spPr>
          <a:xfrm>
            <a:off x="124512" y="1268300"/>
            <a:ext cx="8701436" cy="5185510"/>
          </a:xfrm>
          <a:prstGeom prst="rect">
            <a:avLst/>
          </a:prstGeom>
        </p:spPr>
        <p:txBody>
          <a:bodyPr wrap="square" numCol="2" spcCol="182880">
            <a:noAutofit/>
          </a:bodyPr>
          <a:lstStyle/>
          <a:p>
            <a:pPr marL="216000" indent="-216000">
              <a:lnSpc>
                <a:spcPct val="130000"/>
              </a:lnSpc>
              <a:spcBef>
                <a:spcPts val="600"/>
              </a:spcBef>
              <a:buFont typeface="Arial" pitchFamily="34" charset="0"/>
              <a:buChar char="•"/>
            </a:pPr>
            <a:r>
              <a:rPr lang="en-IN" sz="2400" dirty="0">
                <a:solidFill>
                  <a:srgbClr val="0070C0"/>
                </a:solidFill>
              </a:rPr>
              <a:t>Smoke and Sanity testing</a:t>
            </a:r>
          </a:p>
          <a:p>
            <a:pPr marL="216000" indent="-216000">
              <a:lnSpc>
                <a:spcPct val="130000"/>
              </a:lnSpc>
              <a:spcBef>
                <a:spcPts val="600"/>
              </a:spcBef>
              <a:buFont typeface="Arial" pitchFamily="34" charset="0"/>
              <a:buChar char="•"/>
            </a:pPr>
            <a:r>
              <a:rPr lang="en-IN" sz="2400" dirty="0">
                <a:solidFill>
                  <a:srgbClr val="0070C0"/>
                </a:solidFill>
              </a:rPr>
              <a:t>Regression testing</a:t>
            </a:r>
          </a:p>
          <a:p>
            <a:pPr marL="216000" indent="-216000">
              <a:lnSpc>
                <a:spcPct val="130000"/>
              </a:lnSpc>
              <a:spcBef>
                <a:spcPts val="600"/>
              </a:spcBef>
              <a:buFont typeface="Arial" pitchFamily="34" charset="0"/>
              <a:buChar char="•"/>
            </a:pPr>
            <a:r>
              <a:rPr lang="en-IN" sz="2400" dirty="0">
                <a:solidFill>
                  <a:srgbClr val="0070C0"/>
                </a:solidFill>
              </a:rPr>
              <a:t>Installation testing</a:t>
            </a:r>
          </a:p>
          <a:p>
            <a:pPr marL="216000" indent="-216000">
              <a:lnSpc>
                <a:spcPct val="130000"/>
              </a:lnSpc>
              <a:spcBef>
                <a:spcPts val="600"/>
              </a:spcBef>
              <a:buFont typeface="Arial" pitchFamily="34" charset="0"/>
              <a:buChar char="•"/>
            </a:pPr>
            <a:r>
              <a:rPr lang="en-IN" sz="2400" dirty="0">
                <a:solidFill>
                  <a:srgbClr val="0070C0"/>
                </a:solidFill>
              </a:rPr>
              <a:t>Functional &amp; Non functional</a:t>
            </a:r>
          </a:p>
          <a:p>
            <a:pPr marL="216000" indent="-216000">
              <a:lnSpc>
                <a:spcPct val="130000"/>
              </a:lnSpc>
              <a:spcBef>
                <a:spcPts val="600"/>
              </a:spcBef>
              <a:buFont typeface="Arial" pitchFamily="34" charset="0"/>
              <a:buChar char="•"/>
            </a:pPr>
            <a:r>
              <a:rPr lang="en-IN" sz="2400" dirty="0">
                <a:solidFill>
                  <a:srgbClr val="0070C0"/>
                </a:solidFill>
              </a:rPr>
              <a:t>Destructive testing</a:t>
            </a:r>
          </a:p>
          <a:p>
            <a:pPr marL="216000" indent="-216000">
              <a:lnSpc>
                <a:spcPct val="130000"/>
              </a:lnSpc>
              <a:spcBef>
                <a:spcPts val="600"/>
              </a:spcBef>
              <a:buFont typeface="Arial" pitchFamily="34" charset="0"/>
              <a:buChar char="•"/>
            </a:pPr>
            <a:r>
              <a:rPr lang="en-IN" sz="2400" dirty="0">
                <a:solidFill>
                  <a:srgbClr val="0070C0"/>
                </a:solidFill>
              </a:rPr>
              <a:t>Software Performance testing</a:t>
            </a:r>
          </a:p>
          <a:p>
            <a:pPr marL="216000" indent="-216000">
              <a:lnSpc>
                <a:spcPct val="130000"/>
              </a:lnSpc>
              <a:spcBef>
                <a:spcPts val="600"/>
              </a:spcBef>
              <a:buFont typeface="Arial" pitchFamily="34" charset="0"/>
              <a:buChar char="•"/>
            </a:pPr>
            <a:r>
              <a:rPr lang="en-IN" sz="2400" dirty="0">
                <a:solidFill>
                  <a:srgbClr val="0070C0"/>
                </a:solidFill>
              </a:rPr>
              <a:t>Usability</a:t>
            </a:r>
          </a:p>
          <a:p>
            <a:pPr marL="216000" indent="-216000">
              <a:lnSpc>
                <a:spcPct val="130000"/>
              </a:lnSpc>
              <a:spcBef>
                <a:spcPts val="600"/>
              </a:spcBef>
              <a:buFont typeface="Arial" pitchFamily="34" charset="0"/>
              <a:buChar char="•"/>
            </a:pPr>
            <a:r>
              <a:rPr lang="en-IN" sz="2400" dirty="0">
                <a:solidFill>
                  <a:srgbClr val="0070C0"/>
                </a:solidFill>
              </a:rPr>
              <a:t>Localization</a:t>
            </a:r>
            <a:endParaRPr lang="en-US" sz="2400" dirty="0">
              <a:solidFill>
                <a:srgbClr val="0070C0"/>
              </a:solidFill>
            </a:endParaRPr>
          </a:p>
          <a:p>
            <a:pPr marL="216000" indent="-216000">
              <a:lnSpc>
                <a:spcPct val="130000"/>
              </a:lnSpc>
              <a:spcBef>
                <a:spcPts val="600"/>
              </a:spcBef>
              <a:buFont typeface="Arial" pitchFamily="34" charset="0"/>
              <a:buChar char="•"/>
            </a:pPr>
            <a:r>
              <a:rPr lang="en-US" sz="2400" dirty="0">
                <a:solidFill>
                  <a:srgbClr val="0070C0"/>
                </a:solidFill>
              </a:rPr>
              <a:t>Boundary tests</a:t>
            </a:r>
          </a:p>
          <a:p>
            <a:pPr marL="216000" indent="-216000">
              <a:lnSpc>
                <a:spcPct val="130000"/>
              </a:lnSpc>
              <a:spcBef>
                <a:spcPts val="600"/>
              </a:spcBef>
              <a:buFont typeface="Arial" pitchFamily="34" charset="0"/>
              <a:buChar char="•"/>
            </a:pPr>
            <a:r>
              <a:rPr lang="en-US" sz="2400" dirty="0">
                <a:solidFill>
                  <a:srgbClr val="0070C0"/>
                </a:solidFill>
              </a:rPr>
              <a:t>Startup/shutdown tests</a:t>
            </a:r>
          </a:p>
          <a:p>
            <a:pPr marL="216000" indent="-216000">
              <a:lnSpc>
                <a:spcPct val="130000"/>
              </a:lnSpc>
              <a:spcBef>
                <a:spcPts val="600"/>
              </a:spcBef>
              <a:buFont typeface="Arial" pitchFamily="34" charset="0"/>
              <a:buChar char="•"/>
            </a:pPr>
            <a:r>
              <a:rPr lang="en-US" sz="2400" dirty="0">
                <a:solidFill>
                  <a:srgbClr val="0070C0"/>
                </a:solidFill>
              </a:rPr>
              <a:t>Platform tests</a:t>
            </a:r>
          </a:p>
          <a:p>
            <a:pPr marL="216000" indent="-216000">
              <a:lnSpc>
                <a:spcPct val="130000"/>
              </a:lnSpc>
              <a:spcBef>
                <a:spcPts val="600"/>
              </a:spcBef>
              <a:buFont typeface="Arial" pitchFamily="34" charset="0"/>
              <a:buChar char="•"/>
            </a:pPr>
            <a:r>
              <a:rPr lang="en-US" sz="2400" dirty="0">
                <a:solidFill>
                  <a:srgbClr val="0070C0"/>
                </a:solidFill>
              </a:rPr>
              <a:t>Load/stress tests</a:t>
            </a:r>
          </a:p>
          <a:p>
            <a:pPr marL="216000" indent="-216000">
              <a:lnSpc>
                <a:spcPct val="130000"/>
              </a:lnSpc>
              <a:spcBef>
                <a:spcPts val="600"/>
              </a:spcBef>
              <a:buFont typeface="Arial" pitchFamily="34" charset="0"/>
              <a:buChar char="•"/>
            </a:pPr>
            <a:r>
              <a:rPr lang="en-US" sz="2400" dirty="0">
                <a:solidFill>
                  <a:srgbClr val="0070C0"/>
                </a:solidFill>
              </a:rPr>
              <a:t>Security testing</a:t>
            </a:r>
          </a:p>
          <a:p>
            <a:pPr marL="216000" indent="-216000">
              <a:lnSpc>
                <a:spcPct val="130000"/>
              </a:lnSpc>
              <a:spcBef>
                <a:spcPts val="600"/>
              </a:spcBef>
              <a:buFont typeface="Arial" pitchFamily="34" charset="0"/>
              <a:buChar char="•"/>
            </a:pPr>
            <a:r>
              <a:rPr lang="en-US" sz="2400" dirty="0">
                <a:solidFill>
                  <a:srgbClr val="0070C0"/>
                </a:solidFill>
              </a:rPr>
              <a:t>Recovery tests</a:t>
            </a:r>
          </a:p>
          <a:p>
            <a:pPr marL="216000" indent="-216000">
              <a:lnSpc>
                <a:spcPct val="130000"/>
              </a:lnSpc>
              <a:spcBef>
                <a:spcPts val="600"/>
              </a:spcBef>
              <a:buFont typeface="Arial" pitchFamily="34" charset="0"/>
              <a:buChar char="•"/>
            </a:pPr>
            <a:r>
              <a:rPr lang="en-US" sz="2400" dirty="0">
                <a:solidFill>
                  <a:srgbClr val="0070C0"/>
                </a:solidFill>
              </a:rPr>
              <a:t>Cloud Testing</a:t>
            </a:r>
          </a:p>
          <a:p>
            <a:pPr marL="216000" indent="-216000">
              <a:lnSpc>
                <a:spcPct val="130000"/>
              </a:lnSpc>
              <a:spcBef>
                <a:spcPts val="600"/>
              </a:spcBef>
              <a:buFont typeface="Arial" pitchFamily="34" charset="0"/>
              <a:buChar char="•"/>
            </a:pPr>
            <a:r>
              <a:rPr lang="en-US" sz="2400" dirty="0">
                <a:solidFill>
                  <a:srgbClr val="0070C0"/>
                </a:solidFill>
              </a:rPr>
              <a:t>..</a:t>
            </a:r>
          </a:p>
          <a:p>
            <a:pPr marL="216000" indent="-216000">
              <a:spcBef>
                <a:spcPts val="600"/>
              </a:spcBef>
              <a:buFont typeface="Arial" pitchFamily="34" charset="0"/>
              <a:buChar char="•"/>
            </a:pPr>
            <a:endParaRPr lang="en-IN" sz="2400" dirty="0">
              <a:solidFill>
                <a:srgbClr val="0070C0"/>
              </a:solidFill>
            </a:endParaRPr>
          </a:p>
        </p:txBody>
      </p:sp>
      <p:pic>
        <p:nvPicPr>
          <p:cNvPr id="10" name="Picture 9">
            <a:extLst>
              <a:ext uri="{FF2B5EF4-FFF2-40B4-BE49-F238E27FC236}">
                <a16:creationId xmlns:a16="http://schemas.microsoft.com/office/drawing/2014/main" id="{D3999001-771E-420F-8225-EAFC38FC33D4}"/>
              </a:ext>
            </a:extLst>
          </p:cNvPr>
          <p:cNvPicPr>
            <a:picLocks noChangeAspect="1"/>
          </p:cNvPicPr>
          <p:nvPr/>
        </p:nvPicPr>
        <p:blipFill>
          <a:blip r:embed="rId2"/>
          <a:stretch>
            <a:fillRect/>
          </a:stretch>
        </p:blipFill>
        <p:spPr>
          <a:xfrm>
            <a:off x="8067261" y="144165"/>
            <a:ext cx="2971800" cy="2111306"/>
          </a:xfrm>
          <a:prstGeom prst="rect">
            <a:avLst/>
          </a:prstGeom>
        </p:spPr>
      </p:pic>
    </p:spTree>
    <p:extLst>
      <p:ext uri="{BB962C8B-B14F-4D97-AF65-F5344CB8AC3E}">
        <p14:creationId xmlns:p14="http://schemas.microsoft.com/office/powerpoint/2010/main" val="65310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Acceptance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D519AE61-48B6-4508-85D9-F5D72E5F6FE6}"/>
              </a:ext>
            </a:extLst>
          </p:cNvPr>
          <p:cNvSpPr txBox="1"/>
          <p:nvPr/>
        </p:nvSpPr>
        <p:spPr>
          <a:xfrm>
            <a:off x="198566" y="1099281"/>
            <a:ext cx="7805747" cy="5842818"/>
          </a:xfrm>
          <a:prstGeom prst="rect">
            <a:avLst/>
          </a:prstGeom>
          <a:noFill/>
        </p:spPr>
        <p:txBody>
          <a:bodyPr wrap="square">
            <a:spAutoFit/>
          </a:bodyPr>
          <a:lstStyle/>
          <a:p>
            <a:pPr marL="342900" indent="-342900" algn="just">
              <a:lnSpc>
                <a:spcPct val="120000"/>
              </a:lnSpc>
              <a:spcBef>
                <a:spcPts val="600"/>
              </a:spcBef>
              <a:spcAft>
                <a:spcPts val="600"/>
              </a:spcAft>
              <a:buFont typeface="Wingdings" panose="05000000000000000000" pitchFamily="2" charset="2"/>
              <a:buChar char="§"/>
            </a:pPr>
            <a:r>
              <a:rPr lang="en-IN" sz="2400" dirty="0"/>
              <a:t>Acceptance testing generally involves running a suite of tests on the completed system. </a:t>
            </a:r>
          </a:p>
          <a:p>
            <a:pPr marL="342900" indent="-342900" algn="just">
              <a:lnSpc>
                <a:spcPct val="120000"/>
              </a:lnSpc>
              <a:spcBef>
                <a:spcPts val="600"/>
              </a:spcBef>
              <a:spcAft>
                <a:spcPts val="600"/>
              </a:spcAft>
              <a:buFont typeface="Wingdings" panose="05000000000000000000" pitchFamily="2" charset="2"/>
              <a:buChar char="§"/>
            </a:pPr>
            <a:r>
              <a:rPr lang="en-IN" sz="2400" dirty="0"/>
              <a:t>Each individual test, known as a case, exercises a particular operating condition of the user's environment or feature of the system, and will result in a pass or fail outcome</a:t>
            </a:r>
          </a:p>
          <a:p>
            <a:pPr marL="342900" indent="-342900" algn="just">
              <a:lnSpc>
                <a:spcPct val="120000"/>
              </a:lnSpc>
              <a:spcBef>
                <a:spcPts val="600"/>
              </a:spcBef>
              <a:spcAft>
                <a:spcPts val="600"/>
              </a:spcAft>
              <a:buFont typeface="Wingdings" panose="05000000000000000000" pitchFamily="2" charset="2"/>
              <a:buChar char="§"/>
            </a:pPr>
            <a:r>
              <a:rPr lang="en-IN" sz="2400" dirty="0"/>
              <a:t>The test environment is usually designed to be identical, or as close as possible, to the anticipated user's environment, including extremes of such</a:t>
            </a:r>
          </a:p>
          <a:p>
            <a:pPr marL="342900" indent="-342900" algn="just">
              <a:lnSpc>
                <a:spcPct val="120000"/>
              </a:lnSpc>
              <a:spcBef>
                <a:spcPts val="600"/>
              </a:spcBef>
              <a:spcAft>
                <a:spcPts val="600"/>
              </a:spcAft>
              <a:buFont typeface="Wingdings" panose="05000000000000000000" pitchFamily="2" charset="2"/>
              <a:buChar char="§"/>
            </a:pPr>
            <a:r>
              <a:rPr lang="en-IN" sz="2400" dirty="0"/>
              <a:t>These tests are created ideally through collaboration between business customers, business analysts, testers, and developers. It's essential that these tests include both business logic tests as well as UI validation elements</a:t>
            </a:r>
          </a:p>
        </p:txBody>
      </p:sp>
      <p:pic>
        <p:nvPicPr>
          <p:cNvPr id="7" name="Picture 6">
            <a:extLst>
              <a:ext uri="{FF2B5EF4-FFF2-40B4-BE49-F238E27FC236}">
                <a16:creationId xmlns:a16="http://schemas.microsoft.com/office/drawing/2014/main" id="{5B936C02-9DD8-4593-843D-9BD81902E98B}"/>
              </a:ext>
            </a:extLst>
          </p:cNvPr>
          <p:cNvPicPr>
            <a:picLocks noChangeAspect="1"/>
          </p:cNvPicPr>
          <p:nvPr/>
        </p:nvPicPr>
        <p:blipFill>
          <a:blip r:embed="rId2"/>
          <a:stretch>
            <a:fillRect/>
          </a:stretch>
        </p:blipFill>
        <p:spPr>
          <a:xfrm>
            <a:off x="7885043" y="198782"/>
            <a:ext cx="3106326" cy="2451653"/>
          </a:xfrm>
          <a:prstGeom prst="rect">
            <a:avLst/>
          </a:prstGeom>
        </p:spPr>
      </p:pic>
    </p:spTree>
    <p:extLst>
      <p:ext uri="{BB962C8B-B14F-4D97-AF65-F5344CB8AC3E}">
        <p14:creationId xmlns:p14="http://schemas.microsoft.com/office/powerpoint/2010/main" val="177469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4184</TotalTime>
  <Words>607</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Levels of Testing</vt:lpstr>
      <vt:lpstr>Unit Testing</vt:lpstr>
      <vt:lpstr>Integration Testing</vt:lpstr>
      <vt:lpstr>Integration Testing - Strategies</vt:lpstr>
      <vt:lpstr>System Testing</vt:lpstr>
      <vt:lpstr>System Testing – Varieties of System Testing</vt:lpstr>
      <vt:lpstr>Acceptance Testing</vt:lpstr>
      <vt:lpstr>Acceptance Testing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CCBD-HLP</cp:lastModifiedBy>
  <cp:revision>325</cp:revision>
  <dcterms:created xsi:type="dcterms:W3CDTF">2019-05-30T23:14:36Z</dcterms:created>
  <dcterms:modified xsi:type="dcterms:W3CDTF">2020-10-13T07:04:33Z</dcterms:modified>
</cp:coreProperties>
</file>