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6" r:id="rId3"/>
    <p:sldId id="277" r:id="rId4"/>
    <p:sldId id="279" r:id="rId5"/>
    <p:sldId id="280" r:id="rId6"/>
    <p:sldId id="281" r:id="rId7"/>
    <p:sldId id="282" r:id="rId8"/>
    <p:sldId id="283" r:id="rId9"/>
    <p:sldId id="284" r:id="rId10"/>
    <p:sldId id="285" r:id="rId11"/>
    <p:sldId id="28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a:srgbClr val="FFFFFF"/>
    <a:srgbClr val="10B9A7"/>
    <a:srgbClr val="FDBA53"/>
    <a:srgbClr val="F4B350"/>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3" d="100"/>
          <a:sy n="63" d="100"/>
        </p:scale>
        <p:origin x="96" y="180"/>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AE564-A136-4108-A3CD-06A133A5FB3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EC878A9-C6FB-40E4-A037-3F6FB207492E}">
      <dgm:prSet phldrT="[Text]" custT="1"/>
      <dgm:spPr/>
      <dgm:t>
        <a:bodyPr/>
        <a:lstStyle/>
        <a:p>
          <a:r>
            <a:rPr lang="en-US" sz="2400" dirty="0"/>
            <a:t>Defining Goals</a:t>
          </a:r>
        </a:p>
      </dgm:t>
    </dgm:pt>
    <dgm:pt modelId="{01718889-422F-457D-A2C2-F9663629CBF9}" type="parTrans" cxnId="{417767BE-BDCA-49C0-957C-74F6F01369EF}">
      <dgm:prSet/>
      <dgm:spPr/>
      <dgm:t>
        <a:bodyPr/>
        <a:lstStyle/>
        <a:p>
          <a:endParaRPr lang="en-US"/>
        </a:p>
      </dgm:t>
    </dgm:pt>
    <dgm:pt modelId="{5691F2AD-206C-46A5-BCCC-78DDFB036DC0}" type="sibTrans" cxnId="{417767BE-BDCA-49C0-957C-74F6F01369EF}">
      <dgm:prSet/>
      <dgm:spPr/>
      <dgm:t>
        <a:bodyPr/>
        <a:lstStyle/>
        <a:p>
          <a:endParaRPr lang="en-US"/>
        </a:p>
      </dgm:t>
    </dgm:pt>
    <dgm:pt modelId="{596E7D92-8C09-4D97-9F84-602E6D133522}">
      <dgm:prSet phldrT="[Text]" custT="1"/>
      <dgm:spPr/>
      <dgm:t>
        <a:bodyPr/>
        <a:lstStyle/>
        <a:p>
          <a:r>
            <a:rPr lang="en-US" sz="2400" dirty="0"/>
            <a:t>Planning the test approach</a:t>
          </a:r>
        </a:p>
      </dgm:t>
    </dgm:pt>
    <dgm:pt modelId="{49882B0E-9B70-44FB-A116-C1B4BF5D7CB8}" type="parTrans" cxnId="{68FFDBF2-ADA7-49B0-B2DC-BD5A4DEDBBEE}">
      <dgm:prSet/>
      <dgm:spPr/>
      <dgm:t>
        <a:bodyPr/>
        <a:lstStyle/>
        <a:p>
          <a:endParaRPr lang="en-US"/>
        </a:p>
      </dgm:t>
    </dgm:pt>
    <dgm:pt modelId="{1ED552FB-2795-448C-ABBA-BB8B2E97C6A4}" type="sibTrans" cxnId="{68FFDBF2-ADA7-49B0-B2DC-BD5A4DEDBBEE}">
      <dgm:prSet/>
      <dgm:spPr/>
      <dgm:t>
        <a:bodyPr/>
        <a:lstStyle/>
        <a:p>
          <a:endParaRPr lang="en-US"/>
        </a:p>
      </dgm:t>
    </dgm:pt>
    <dgm:pt modelId="{F27D56F5-B243-404B-BD82-93C2C66E4B11}">
      <dgm:prSet phldrT="[Text]" custT="1"/>
      <dgm:spPr/>
      <dgm:t>
        <a:bodyPr/>
        <a:lstStyle/>
        <a:p>
          <a:r>
            <a:rPr lang="en-US" sz="2400" dirty="0"/>
            <a:t>Selection of Automation framework</a:t>
          </a:r>
        </a:p>
      </dgm:t>
    </dgm:pt>
    <dgm:pt modelId="{185B4662-3294-47AE-AA6C-276E2FF7C205}" type="parTrans" cxnId="{79FE1A20-24EA-46DC-99EF-518AA3226068}">
      <dgm:prSet/>
      <dgm:spPr/>
      <dgm:t>
        <a:bodyPr/>
        <a:lstStyle/>
        <a:p>
          <a:endParaRPr lang="en-US"/>
        </a:p>
      </dgm:t>
    </dgm:pt>
    <dgm:pt modelId="{24441D83-588C-4404-BA19-B007B62DB8D4}" type="sibTrans" cxnId="{79FE1A20-24EA-46DC-99EF-518AA3226068}">
      <dgm:prSet/>
      <dgm:spPr/>
      <dgm:t>
        <a:bodyPr/>
        <a:lstStyle/>
        <a:p>
          <a:endParaRPr lang="en-US"/>
        </a:p>
      </dgm:t>
    </dgm:pt>
    <dgm:pt modelId="{1A3EBA30-F405-490F-8A8A-F6647BBF8FCC}">
      <dgm:prSet phldrT="[Text]" custT="1"/>
      <dgm:spPr/>
      <dgm:t>
        <a:bodyPr/>
        <a:lstStyle/>
        <a:p>
          <a:r>
            <a:rPr lang="en-US" sz="2400" dirty="0"/>
            <a:t> Selecting test tool</a:t>
          </a:r>
        </a:p>
      </dgm:t>
    </dgm:pt>
    <dgm:pt modelId="{1D47CBC6-8F20-4E80-893A-F6C3F45EC439}" type="parTrans" cxnId="{D3A2D429-650E-40A8-B0D9-27EEA517AC5A}">
      <dgm:prSet/>
      <dgm:spPr/>
      <dgm:t>
        <a:bodyPr/>
        <a:lstStyle/>
        <a:p>
          <a:endParaRPr lang="en-US"/>
        </a:p>
      </dgm:t>
    </dgm:pt>
    <dgm:pt modelId="{670542C8-9EAA-40D3-83D7-DA7054D8FF00}" type="sibTrans" cxnId="{D3A2D429-650E-40A8-B0D9-27EEA517AC5A}">
      <dgm:prSet/>
      <dgm:spPr/>
      <dgm:t>
        <a:bodyPr/>
        <a:lstStyle/>
        <a:p>
          <a:endParaRPr lang="en-US"/>
        </a:p>
      </dgm:t>
    </dgm:pt>
    <dgm:pt modelId="{2E78323F-5F4C-4941-85F4-4B54235AD9D7}">
      <dgm:prSet phldrT="[Text]" custT="1"/>
      <dgm:spPr/>
      <dgm:t>
        <a:bodyPr/>
        <a:lstStyle/>
        <a:p>
          <a:r>
            <a:rPr lang="en-US" sz="2400" dirty="0"/>
            <a:t>Test case design and execution</a:t>
          </a:r>
        </a:p>
      </dgm:t>
    </dgm:pt>
    <dgm:pt modelId="{A88F6642-2F46-4DCC-8164-2EF03B8A930D}" type="parTrans" cxnId="{BA737026-F9BC-411B-A63A-35D2DC0FCD8C}">
      <dgm:prSet/>
      <dgm:spPr/>
      <dgm:t>
        <a:bodyPr/>
        <a:lstStyle/>
        <a:p>
          <a:endParaRPr lang="en-US"/>
        </a:p>
      </dgm:t>
    </dgm:pt>
    <dgm:pt modelId="{E4BD4964-A2C7-4988-95A1-6C1DB0FC3228}" type="sibTrans" cxnId="{BA737026-F9BC-411B-A63A-35D2DC0FCD8C}">
      <dgm:prSet/>
      <dgm:spPr/>
      <dgm:t>
        <a:bodyPr/>
        <a:lstStyle/>
        <a:p>
          <a:endParaRPr lang="en-US"/>
        </a:p>
      </dgm:t>
    </dgm:pt>
    <dgm:pt modelId="{60957302-F4A3-4E20-94B9-2B4C35B6E679}">
      <dgm:prSet phldrT="[Text]" custT="1"/>
      <dgm:spPr/>
      <dgm:t>
        <a:bodyPr/>
        <a:lstStyle/>
        <a:p>
          <a:r>
            <a:rPr lang="en-US" sz="2400" dirty="0"/>
            <a:t>Maintaining script</a:t>
          </a:r>
        </a:p>
      </dgm:t>
    </dgm:pt>
    <dgm:pt modelId="{DCE541FF-5017-4E98-86C5-E0AA4D53DEFF}" type="parTrans" cxnId="{8614E4E3-6923-4836-AD6A-E355CE6D8931}">
      <dgm:prSet/>
      <dgm:spPr/>
      <dgm:t>
        <a:bodyPr/>
        <a:lstStyle/>
        <a:p>
          <a:endParaRPr lang="en-US"/>
        </a:p>
      </dgm:t>
    </dgm:pt>
    <dgm:pt modelId="{8B274520-5028-4072-85E8-124A414B82E8}" type="sibTrans" cxnId="{8614E4E3-6923-4836-AD6A-E355CE6D8931}">
      <dgm:prSet/>
      <dgm:spPr/>
      <dgm:t>
        <a:bodyPr/>
        <a:lstStyle/>
        <a:p>
          <a:endParaRPr lang="en-US"/>
        </a:p>
      </dgm:t>
    </dgm:pt>
    <dgm:pt modelId="{715C4F02-DEDE-4A1B-83A5-5D99AF7B1130}" type="pres">
      <dgm:prSet presAssocID="{4A6AE564-A136-4108-A3CD-06A133A5FB31}" presName="vert0" presStyleCnt="0">
        <dgm:presLayoutVars>
          <dgm:dir/>
          <dgm:animOne val="branch"/>
          <dgm:animLvl val="lvl"/>
        </dgm:presLayoutVars>
      </dgm:prSet>
      <dgm:spPr/>
    </dgm:pt>
    <dgm:pt modelId="{AF222B6C-C4DA-43F9-A6D6-48A6969524FC}" type="pres">
      <dgm:prSet presAssocID="{DEC878A9-C6FB-40E4-A037-3F6FB207492E}" presName="thickLine" presStyleLbl="alignNode1" presStyleIdx="0" presStyleCnt="6"/>
      <dgm:spPr/>
    </dgm:pt>
    <dgm:pt modelId="{0713B56E-2845-4F86-8FE1-28727668AA75}" type="pres">
      <dgm:prSet presAssocID="{DEC878A9-C6FB-40E4-A037-3F6FB207492E}" presName="horz1" presStyleCnt="0"/>
      <dgm:spPr/>
    </dgm:pt>
    <dgm:pt modelId="{27645945-9E99-4924-BAFD-274CBE866C92}" type="pres">
      <dgm:prSet presAssocID="{DEC878A9-C6FB-40E4-A037-3F6FB207492E}" presName="tx1" presStyleLbl="revTx" presStyleIdx="0" presStyleCnt="6"/>
      <dgm:spPr/>
    </dgm:pt>
    <dgm:pt modelId="{501ED5DE-D823-40E1-8D21-9BB6365AFE01}" type="pres">
      <dgm:prSet presAssocID="{DEC878A9-C6FB-40E4-A037-3F6FB207492E}" presName="vert1" presStyleCnt="0"/>
      <dgm:spPr/>
    </dgm:pt>
    <dgm:pt modelId="{039DC9B5-DD09-4841-BF15-478B626972E6}" type="pres">
      <dgm:prSet presAssocID="{596E7D92-8C09-4D97-9F84-602E6D133522}" presName="thickLine" presStyleLbl="alignNode1" presStyleIdx="1" presStyleCnt="6"/>
      <dgm:spPr/>
    </dgm:pt>
    <dgm:pt modelId="{61483083-0FC9-40B5-9A18-40F990015038}" type="pres">
      <dgm:prSet presAssocID="{596E7D92-8C09-4D97-9F84-602E6D133522}" presName="horz1" presStyleCnt="0"/>
      <dgm:spPr/>
    </dgm:pt>
    <dgm:pt modelId="{14CD1F09-55C8-49D5-953B-EF93180DD586}" type="pres">
      <dgm:prSet presAssocID="{596E7D92-8C09-4D97-9F84-602E6D133522}" presName="tx1" presStyleLbl="revTx" presStyleIdx="1" presStyleCnt="6"/>
      <dgm:spPr/>
    </dgm:pt>
    <dgm:pt modelId="{91C83F6B-A06D-4E90-8AD1-570C19E61217}" type="pres">
      <dgm:prSet presAssocID="{596E7D92-8C09-4D97-9F84-602E6D133522}" presName="vert1" presStyleCnt="0"/>
      <dgm:spPr/>
    </dgm:pt>
    <dgm:pt modelId="{4FB82AD2-E81A-48FE-9FF3-86852DCCDEBB}" type="pres">
      <dgm:prSet presAssocID="{F27D56F5-B243-404B-BD82-93C2C66E4B11}" presName="thickLine" presStyleLbl="alignNode1" presStyleIdx="2" presStyleCnt="6"/>
      <dgm:spPr/>
    </dgm:pt>
    <dgm:pt modelId="{48825696-4EE9-4AAE-A504-ADF1482824DB}" type="pres">
      <dgm:prSet presAssocID="{F27D56F5-B243-404B-BD82-93C2C66E4B11}" presName="horz1" presStyleCnt="0"/>
      <dgm:spPr/>
    </dgm:pt>
    <dgm:pt modelId="{30198C44-EE41-42E4-86CA-D3C65DA5D6F8}" type="pres">
      <dgm:prSet presAssocID="{F27D56F5-B243-404B-BD82-93C2C66E4B11}" presName="tx1" presStyleLbl="revTx" presStyleIdx="2" presStyleCnt="6"/>
      <dgm:spPr/>
    </dgm:pt>
    <dgm:pt modelId="{E366970A-4F65-43C3-ABC3-DBD2FF3AB59F}" type="pres">
      <dgm:prSet presAssocID="{F27D56F5-B243-404B-BD82-93C2C66E4B11}" presName="vert1" presStyleCnt="0"/>
      <dgm:spPr/>
    </dgm:pt>
    <dgm:pt modelId="{A684A923-9655-4EFF-ADA0-1F2C25BE9571}" type="pres">
      <dgm:prSet presAssocID="{1A3EBA30-F405-490F-8A8A-F6647BBF8FCC}" presName="thickLine" presStyleLbl="alignNode1" presStyleIdx="3" presStyleCnt="6"/>
      <dgm:spPr/>
    </dgm:pt>
    <dgm:pt modelId="{A3DE0D8E-D01D-4D84-AC33-B7D4859C3A16}" type="pres">
      <dgm:prSet presAssocID="{1A3EBA30-F405-490F-8A8A-F6647BBF8FCC}" presName="horz1" presStyleCnt="0"/>
      <dgm:spPr/>
    </dgm:pt>
    <dgm:pt modelId="{4D607F2B-3BEF-4705-AF7D-985A00A4E8AC}" type="pres">
      <dgm:prSet presAssocID="{1A3EBA30-F405-490F-8A8A-F6647BBF8FCC}" presName="tx1" presStyleLbl="revTx" presStyleIdx="3" presStyleCnt="6"/>
      <dgm:spPr/>
    </dgm:pt>
    <dgm:pt modelId="{759B691C-D486-4C9E-AED0-418155153E6B}" type="pres">
      <dgm:prSet presAssocID="{1A3EBA30-F405-490F-8A8A-F6647BBF8FCC}" presName="vert1" presStyleCnt="0"/>
      <dgm:spPr/>
    </dgm:pt>
    <dgm:pt modelId="{E932ED4B-987E-46DA-BC9A-A8CF7ADEA1D5}" type="pres">
      <dgm:prSet presAssocID="{2E78323F-5F4C-4941-85F4-4B54235AD9D7}" presName="thickLine" presStyleLbl="alignNode1" presStyleIdx="4" presStyleCnt="6"/>
      <dgm:spPr/>
    </dgm:pt>
    <dgm:pt modelId="{70F0B8B4-6C90-41F2-A955-1577DFB1A321}" type="pres">
      <dgm:prSet presAssocID="{2E78323F-5F4C-4941-85F4-4B54235AD9D7}" presName="horz1" presStyleCnt="0"/>
      <dgm:spPr/>
    </dgm:pt>
    <dgm:pt modelId="{C16EAA69-BA33-4D61-BD67-AB46C108F06C}" type="pres">
      <dgm:prSet presAssocID="{2E78323F-5F4C-4941-85F4-4B54235AD9D7}" presName="tx1" presStyleLbl="revTx" presStyleIdx="4" presStyleCnt="6"/>
      <dgm:spPr/>
    </dgm:pt>
    <dgm:pt modelId="{97D7C059-95B5-4EA7-AFA0-295C590AB013}" type="pres">
      <dgm:prSet presAssocID="{2E78323F-5F4C-4941-85F4-4B54235AD9D7}" presName="vert1" presStyleCnt="0"/>
      <dgm:spPr/>
    </dgm:pt>
    <dgm:pt modelId="{3E01D155-278E-43F5-85EA-87174598BC01}" type="pres">
      <dgm:prSet presAssocID="{60957302-F4A3-4E20-94B9-2B4C35B6E679}" presName="thickLine" presStyleLbl="alignNode1" presStyleIdx="5" presStyleCnt="6"/>
      <dgm:spPr/>
    </dgm:pt>
    <dgm:pt modelId="{2D87D569-C1D5-4007-91F2-7958878BCE37}" type="pres">
      <dgm:prSet presAssocID="{60957302-F4A3-4E20-94B9-2B4C35B6E679}" presName="horz1" presStyleCnt="0"/>
      <dgm:spPr/>
    </dgm:pt>
    <dgm:pt modelId="{48CF5F2A-9A88-47E5-BFD9-71D5D6B16F38}" type="pres">
      <dgm:prSet presAssocID="{60957302-F4A3-4E20-94B9-2B4C35B6E679}" presName="tx1" presStyleLbl="revTx" presStyleIdx="5" presStyleCnt="6"/>
      <dgm:spPr/>
    </dgm:pt>
    <dgm:pt modelId="{CC30FCAF-7041-445D-B4DF-95780BFF6A0F}" type="pres">
      <dgm:prSet presAssocID="{60957302-F4A3-4E20-94B9-2B4C35B6E679}" presName="vert1" presStyleCnt="0"/>
      <dgm:spPr/>
    </dgm:pt>
  </dgm:ptLst>
  <dgm:cxnLst>
    <dgm:cxn modelId="{79FE1A20-24EA-46DC-99EF-518AA3226068}" srcId="{4A6AE564-A136-4108-A3CD-06A133A5FB31}" destId="{F27D56F5-B243-404B-BD82-93C2C66E4B11}" srcOrd="2" destOrd="0" parTransId="{185B4662-3294-47AE-AA6C-276E2FF7C205}" sibTransId="{24441D83-588C-4404-BA19-B007B62DB8D4}"/>
    <dgm:cxn modelId="{BA737026-F9BC-411B-A63A-35D2DC0FCD8C}" srcId="{4A6AE564-A136-4108-A3CD-06A133A5FB31}" destId="{2E78323F-5F4C-4941-85F4-4B54235AD9D7}" srcOrd="4" destOrd="0" parTransId="{A88F6642-2F46-4DCC-8164-2EF03B8A930D}" sibTransId="{E4BD4964-A2C7-4988-95A1-6C1DB0FC3228}"/>
    <dgm:cxn modelId="{D3A2D429-650E-40A8-B0D9-27EEA517AC5A}" srcId="{4A6AE564-A136-4108-A3CD-06A133A5FB31}" destId="{1A3EBA30-F405-490F-8A8A-F6647BBF8FCC}" srcOrd="3" destOrd="0" parTransId="{1D47CBC6-8F20-4E80-893A-F6C3F45EC439}" sibTransId="{670542C8-9EAA-40D3-83D7-DA7054D8FF00}"/>
    <dgm:cxn modelId="{DA676039-C888-43EF-B445-46C574F09BF8}" type="presOf" srcId="{596E7D92-8C09-4D97-9F84-602E6D133522}" destId="{14CD1F09-55C8-49D5-953B-EF93180DD586}" srcOrd="0" destOrd="0" presId="urn:microsoft.com/office/officeart/2008/layout/LinedList"/>
    <dgm:cxn modelId="{707DFC62-7AD3-406A-B1F5-2B77CB8A1D00}" type="presOf" srcId="{4A6AE564-A136-4108-A3CD-06A133A5FB31}" destId="{715C4F02-DEDE-4A1B-83A5-5D99AF7B1130}" srcOrd="0" destOrd="0" presId="urn:microsoft.com/office/officeart/2008/layout/LinedList"/>
    <dgm:cxn modelId="{6C0E1846-4598-4136-BA51-622581F731A2}" type="presOf" srcId="{60957302-F4A3-4E20-94B9-2B4C35B6E679}" destId="{48CF5F2A-9A88-47E5-BFD9-71D5D6B16F38}" srcOrd="0" destOrd="0" presId="urn:microsoft.com/office/officeart/2008/layout/LinedList"/>
    <dgm:cxn modelId="{93E08858-303B-4EE1-ADC7-77D738750D7C}" type="presOf" srcId="{DEC878A9-C6FB-40E4-A037-3F6FB207492E}" destId="{27645945-9E99-4924-BAFD-274CBE866C92}" srcOrd="0" destOrd="0" presId="urn:microsoft.com/office/officeart/2008/layout/LinedList"/>
    <dgm:cxn modelId="{60FB7681-7E80-4C33-89CF-AAE43436EFCA}" type="presOf" srcId="{F27D56F5-B243-404B-BD82-93C2C66E4B11}" destId="{30198C44-EE41-42E4-86CA-D3C65DA5D6F8}" srcOrd="0" destOrd="0" presId="urn:microsoft.com/office/officeart/2008/layout/LinedList"/>
    <dgm:cxn modelId="{DE9F8F8D-FFF3-4C46-9F46-B079BDFE2594}" type="presOf" srcId="{2E78323F-5F4C-4941-85F4-4B54235AD9D7}" destId="{C16EAA69-BA33-4D61-BD67-AB46C108F06C}" srcOrd="0" destOrd="0" presId="urn:microsoft.com/office/officeart/2008/layout/LinedList"/>
    <dgm:cxn modelId="{BF910BB6-B06E-4476-B52B-DC212D5B3665}" type="presOf" srcId="{1A3EBA30-F405-490F-8A8A-F6647BBF8FCC}" destId="{4D607F2B-3BEF-4705-AF7D-985A00A4E8AC}" srcOrd="0" destOrd="0" presId="urn:microsoft.com/office/officeart/2008/layout/LinedList"/>
    <dgm:cxn modelId="{417767BE-BDCA-49C0-957C-74F6F01369EF}" srcId="{4A6AE564-A136-4108-A3CD-06A133A5FB31}" destId="{DEC878A9-C6FB-40E4-A037-3F6FB207492E}" srcOrd="0" destOrd="0" parTransId="{01718889-422F-457D-A2C2-F9663629CBF9}" sibTransId="{5691F2AD-206C-46A5-BCCC-78DDFB036DC0}"/>
    <dgm:cxn modelId="{8614E4E3-6923-4836-AD6A-E355CE6D8931}" srcId="{4A6AE564-A136-4108-A3CD-06A133A5FB31}" destId="{60957302-F4A3-4E20-94B9-2B4C35B6E679}" srcOrd="5" destOrd="0" parTransId="{DCE541FF-5017-4E98-86C5-E0AA4D53DEFF}" sibTransId="{8B274520-5028-4072-85E8-124A414B82E8}"/>
    <dgm:cxn modelId="{68FFDBF2-ADA7-49B0-B2DC-BD5A4DEDBBEE}" srcId="{4A6AE564-A136-4108-A3CD-06A133A5FB31}" destId="{596E7D92-8C09-4D97-9F84-602E6D133522}" srcOrd="1" destOrd="0" parTransId="{49882B0E-9B70-44FB-A116-C1B4BF5D7CB8}" sibTransId="{1ED552FB-2795-448C-ABBA-BB8B2E97C6A4}"/>
    <dgm:cxn modelId="{2A25B1A8-8CD8-4769-8472-A55C55F2CCBB}" type="presParOf" srcId="{715C4F02-DEDE-4A1B-83A5-5D99AF7B1130}" destId="{AF222B6C-C4DA-43F9-A6D6-48A6969524FC}" srcOrd="0" destOrd="0" presId="urn:microsoft.com/office/officeart/2008/layout/LinedList"/>
    <dgm:cxn modelId="{5E1B8966-2700-4739-A98F-F0814216FE57}" type="presParOf" srcId="{715C4F02-DEDE-4A1B-83A5-5D99AF7B1130}" destId="{0713B56E-2845-4F86-8FE1-28727668AA75}" srcOrd="1" destOrd="0" presId="urn:microsoft.com/office/officeart/2008/layout/LinedList"/>
    <dgm:cxn modelId="{2D8B32D9-1B76-4E59-A07F-610B23DC996A}" type="presParOf" srcId="{0713B56E-2845-4F86-8FE1-28727668AA75}" destId="{27645945-9E99-4924-BAFD-274CBE866C92}" srcOrd="0" destOrd="0" presId="urn:microsoft.com/office/officeart/2008/layout/LinedList"/>
    <dgm:cxn modelId="{19C59E5A-C329-4785-816E-9E43F549D1B4}" type="presParOf" srcId="{0713B56E-2845-4F86-8FE1-28727668AA75}" destId="{501ED5DE-D823-40E1-8D21-9BB6365AFE01}" srcOrd="1" destOrd="0" presId="urn:microsoft.com/office/officeart/2008/layout/LinedList"/>
    <dgm:cxn modelId="{33B3C666-789F-4CDE-9FF4-822CE365F66A}" type="presParOf" srcId="{715C4F02-DEDE-4A1B-83A5-5D99AF7B1130}" destId="{039DC9B5-DD09-4841-BF15-478B626972E6}" srcOrd="2" destOrd="0" presId="urn:microsoft.com/office/officeart/2008/layout/LinedList"/>
    <dgm:cxn modelId="{7BE3686F-2254-4928-A31C-DA240FFE82F1}" type="presParOf" srcId="{715C4F02-DEDE-4A1B-83A5-5D99AF7B1130}" destId="{61483083-0FC9-40B5-9A18-40F990015038}" srcOrd="3" destOrd="0" presId="urn:microsoft.com/office/officeart/2008/layout/LinedList"/>
    <dgm:cxn modelId="{9C695A1C-0BA0-4B03-98C3-3C4B01789766}" type="presParOf" srcId="{61483083-0FC9-40B5-9A18-40F990015038}" destId="{14CD1F09-55C8-49D5-953B-EF93180DD586}" srcOrd="0" destOrd="0" presId="urn:microsoft.com/office/officeart/2008/layout/LinedList"/>
    <dgm:cxn modelId="{657BE4F9-7B5C-4D2F-B181-4CCD0DF9BA7A}" type="presParOf" srcId="{61483083-0FC9-40B5-9A18-40F990015038}" destId="{91C83F6B-A06D-4E90-8AD1-570C19E61217}" srcOrd="1" destOrd="0" presId="urn:microsoft.com/office/officeart/2008/layout/LinedList"/>
    <dgm:cxn modelId="{27AC8167-2B3B-4890-BB5C-C5C3EFCA8D7B}" type="presParOf" srcId="{715C4F02-DEDE-4A1B-83A5-5D99AF7B1130}" destId="{4FB82AD2-E81A-48FE-9FF3-86852DCCDEBB}" srcOrd="4" destOrd="0" presId="urn:microsoft.com/office/officeart/2008/layout/LinedList"/>
    <dgm:cxn modelId="{E1B4AB1F-8B7E-430B-9DA5-A9FB378BE5B5}" type="presParOf" srcId="{715C4F02-DEDE-4A1B-83A5-5D99AF7B1130}" destId="{48825696-4EE9-4AAE-A504-ADF1482824DB}" srcOrd="5" destOrd="0" presId="urn:microsoft.com/office/officeart/2008/layout/LinedList"/>
    <dgm:cxn modelId="{65202E60-8ED4-4CF1-B6AC-41DFF6A02C8D}" type="presParOf" srcId="{48825696-4EE9-4AAE-A504-ADF1482824DB}" destId="{30198C44-EE41-42E4-86CA-D3C65DA5D6F8}" srcOrd="0" destOrd="0" presId="urn:microsoft.com/office/officeart/2008/layout/LinedList"/>
    <dgm:cxn modelId="{98E9D653-5454-4F65-B734-B5653879481F}" type="presParOf" srcId="{48825696-4EE9-4AAE-A504-ADF1482824DB}" destId="{E366970A-4F65-43C3-ABC3-DBD2FF3AB59F}" srcOrd="1" destOrd="0" presId="urn:microsoft.com/office/officeart/2008/layout/LinedList"/>
    <dgm:cxn modelId="{DF63A7BC-1624-401E-97B4-F8839FC23BCD}" type="presParOf" srcId="{715C4F02-DEDE-4A1B-83A5-5D99AF7B1130}" destId="{A684A923-9655-4EFF-ADA0-1F2C25BE9571}" srcOrd="6" destOrd="0" presId="urn:microsoft.com/office/officeart/2008/layout/LinedList"/>
    <dgm:cxn modelId="{DF40F6F5-7723-4EA3-8965-B65216DAD656}" type="presParOf" srcId="{715C4F02-DEDE-4A1B-83A5-5D99AF7B1130}" destId="{A3DE0D8E-D01D-4D84-AC33-B7D4859C3A16}" srcOrd="7" destOrd="0" presId="urn:microsoft.com/office/officeart/2008/layout/LinedList"/>
    <dgm:cxn modelId="{9B178CD0-6EF0-4C14-ACAC-8F069E37DED0}" type="presParOf" srcId="{A3DE0D8E-D01D-4D84-AC33-B7D4859C3A16}" destId="{4D607F2B-3BEF-4705-AF7D-985A00A4E8AC}" srcOrd="0" destOrd="0" presId="urn:microsoft.com/office/officeart/2008/layout/LinedList"/>
    <dgm:cxn modelId="{D911889D-212D-4497-9CED-6082B77324A1}" type="presParOf" srcId="{A3DE0D8E-D01D-4D84-AC33-B7D4859C3A16}" destId="{759B691C-D486-4C9E-AED0-418155153E6B}" srcOrd="1" destOrd="0" presId="urn:microsoft.com/office/officeart/2008/layout/LinedList"/>
    <dgm:cxn modelId="{57EC76EF-39EC-48E9-B628-3F82CC3DFF71}" type="presParOf" srcId="{715C4F02-DEDE-4A1B-83A5-5D99AF7B1130}" destId="{E932ED4B-987E-46DA-BC9A-A8CF7ADEA1D5}" srcOrd="8" destOrd="0" presId="urn:microsoft.com/office/officeart/2008/layout/LinedList"/>
    <dgm:cxn modelId="{7967E1F5-A971-4753-BEB9-AAC9CE2744C3}" type="presParOf" srcId="{715C4F02-DEDE-4A1B-83A5-5D99AF7B1130}" destId="{70F0B8B4-6C90-41F2-A955-1577DFB1A321}" srcOrd="9" destOrd="0" presId="urn:microsoft.com/office/officeart/2008/layout/LinedList"/>
    <dgm:cxn modelId="{E5148C84-B118-4F1A-85DD-805C5415DF01}" type="presParOf" srcId="{70F0B8B4-6C90-41F2-A955-1577DFB1A321}" destId="{C16EAA69-BA33-4D61-BD67-AB46C108F06C}" srcOrd="0" destOrd="0" presId="urn:microsoft.com/office/officeart/2008/layout/LinedList"/>
    <dgm:cxn modelId="{CC37FC3A-66C3-48F2-AF96-0C9BC76C8F89}" type="presParOf" srcId="{70F0B8B4-6C90-41F2-A955-1577DFB1A321}" destId="{97D7C059-95B5-4EA7-AFA0-295C590AB013}" srcOrd="1" destOrd="0" presId="urn:microsoft.com/office/officeart/2008/layout/LinedList"/>
    <dgm:cxn modelId="{D9116F97-427D-48C4-9022-F048CAFDF38C}" type="presParOf" srcId="{715C4F02-DEDE-4A1B-83A5-5D99AF7B1130}" destId="{3E01D155-278E-43F5-85EA-87174598BC01}" srcOrd="10" destOrd="0" presId="urn:microsoft.com/office/officeart/2008/layout/LinedList"/>
    <dgm:cxn modelId="{A57C9D4A-F60F-4051-A56F-BC99F8E34802}" type="presParOf" srcId="{715C4F02-DEDE-4A1B-83A5-5D99AF7B1130}" destId="{2D87D569-C1D5-4007-91F2-7958878BCE37}" srcOrd="11" destOrd="0" presId="urn:microsoft.com/office/officeart/2008/layout/LinedList"/>
    <dgm:cxn modelId="{A88F4893-67FE-44B3-BBB1-284507A38C6D}" type="presParOf" srcId="{2D87D569-C1D5-4007-91F2-7958878BCE37}" destId="{48CF5F2A-9A88-47E5-BFD9-71D5D6B16F38}" srcOrd="0" destOrd="0" presId="urn:microsoft.com/office/officeart/2008/layout/LinedList"/>
    <dgm:cxn modelId="{15DBE55B-6C65-451E-A320-72B846FC6F85}" type="presParOf" srcId="{2D87D569-C1D5-4007-91F2-7958878BCE37}" destId="{CC30FCAF-7041-445D-B4DF-95780BFF6A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2B6C-C4DA-43F9-A6D6-48A6969524FC}">
      <dsp:nvSpPr>
        <dsp:cNvPr id="0" name=""/>
        <dsp:cNvSpPr/>
      </dsp:nvSpPr>
      <dsp:spPr>
        <a:xfrm>
          <a:off x="0" y="1737"/>
          <a:ext cx="666865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45945-9E99-4924-BAFD-274CBE866C92}">
      <dsp:nvSpPr>
        <dsp:cNvPr id="0" name=""/>
        <dsp:cNvSpPr/>
      </dsp:nvSpPr>
      <dsp:spPr>
        <a:xfrm>
          <a:off x="0" y="1737"/>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Defining Goals</a:t>
          </a:r>
        </a:p>
      </dsp:txBody>
      <dsp:txXfrm>
        <a:off x="0" y="1737"/>
        <a:ext cx="6668655" cy="592511"/>
      </dsp:txXfrm>
    </dsp:sp>
    <dsp:sp modelId="{039DC9B5-DD09-4841-BF15-478B626972E6}">
      <dsp:nvSpPr>
        <dsp:cNvPr id="0" name=""/>
        <dsp:cNvSpPr/>
      </dsp:nvSpPr>
      <dsp:spPr>
        <a:xfrm>
          <a:off x="0" y="594249"/>
          <a:ext cx="666865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D1F09-55C8-49D5-953B-EF93180DD586}">
      <dsp:nvSpPr>
        <dsp:cNvPr id="0" name=""/>
        <dsp:cNvSpPr/>
      </dsp:nvSpPr>
      <dsp:spPr>
        <a:xfrm>
          <a:off x="0" y="594249"/>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Planning the test approach</a:t>
          </a:r>
        </a:p>
      </dsp:txBody>
      <dsp:txXfrm>
        <a:off x="0" y="594249"/>
        <a:ext cx="6668655" cy="592511"/>
      </dsp:txXfrm>
    </dsp:sp>
    <dsp:sp modelId="{4FB82AD2-E81A-48FE-9FF3-86852DCCDEBB}">
      <dsp:nvSpPr>
        <dsp:cNvPr id="0" name=""/>
        <dsp:cNvSpPr/>
      </dsp:nvSpPr>
      <dsp:spPr>
        <a:xfrm>
          <a:off x="0" y="1186761"/>
          <a:ext cx="666865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98C44-EE41-42E4-86CA-D3C65DA5D6F8}">
      <dsp:nvSpPr>
        <dsp:cNvPr id="0" name=""/>
        <dsp:cNvSpPr/>
      </dsp:nvSpPr>
      <dsp:spPr>
        <a:xfrm>
          <a:off x="0" y="1186761"/>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Selection of Automation framework</a:t>
          </a:r>
        </a:p>
      </dsp:txBody>
      <dsp:txXfrm>
        <a:off x="0" y="1186761"/>
        <a:ext cx="6668655" cy="592511"/>
      </dsp:txXfrm>
    </dsp:sp>
    <dsp:sp modelId="{A684A923-9655-4EFF-ADA0-1F2C25BE9571}">
      <dsp:nvSpPr>
        <dsp:cNvPr id="0" name=""/>
        <dsp:cNvSpPr/>
      </dsp:nvSpPr>
      <dsp:spPr>
        <a:xfrm>
          <a:off x="0" y="1779273"/>
          <a:ext cx="666865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07F2B-3BEF-4705-AF7D-985A00A4E8AC}">
      <dsp:nvSpPr>
        <dsp:cNvPr id="0" name=""/>
        <dsp:cNvSpPr/>
      </dsp:nvSpPr>
      <dsp:spPr>
        <a:xfrm>
          <a:off x="0" y="1779273"/>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 Selecting test tool</a:t>
          </a:r>
        </a:p>
      </dsp:txBody>
      <dsp:txXfrm>
        <a:off x="0" y="1779273"/>
        <a:ext cx="6668655" cy="592511"/>
      </dsp:txXfrm>
    </dsp:sp>
    <dsp:sp modelId="{E932ED4B-987E-46DA-BC9A-A8CF7ADEA1D5}">
      <dsp:nvSpPr>
        <dsp:cNvPr id="0" name=""/>
        <dsp:cNvSpPr/>
      </dsp:nvSpPr>
      <dsp:spPr>
        <a:xfrm>
          <a:off x="0" y="2371785"/>
          <a:ext cx="666865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6EAA69-BA33-4D61-BD67-AB46C108F06C}">
      <dsp:nvSpPr>
        <dsp:cNvPr id="0" name=""/>
        <dsp:cNvSpPr/>
      </dsp:nvSpPr>
      <dsp:spPr>
        <a:xfrm>
          <a:off x="0" y="2371785"/>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Test case design and execution</a:t>
          </a:r>
        </a:p>
      </dsp:txBody>
      <dsp:txXfrm>
        <a:off x="0" y="2371785"/>
        <a:ext cx="6668655" cy="592511"/>
      </dsp:txXfrm>
    </dsp:sp>
    <dsp:sp modelId="{3E01D155-278E-43F5-85EA-87174598BC01}">
      <dsp:nvSpPr>
        <dsp:cNvPr id="0" name=""/>
        <dsp:cNvSpPr/>
      </dsp:nvSpPr>
      <dsp:spPr>
        <a:xfrm>
          <a:off x="0" y="2964297"/>
          <a:ext cx="666865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F5F2A-9A88-47E5-BFD9-71D5D6B16F38}">
      <dsp:nvSpPr>
        <dsp:cNvPr id="0" name=""/>
        <dsp:cNvSpPr/>
      </dsp:nvSpPr>
      <dsp:spPr>
        <a:xfrm>
          <a:off x="0" y="2964297"/>
          <a:ext cx="6668655" cy="59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Maintaining script</a:t>
          </a:r>
        </a:p>
      </dsp:txBody>
      <dsp:txXfrm>
        <a:off x="0" y="2964297"/>
        <a:ext cx="6668655" cy="5925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ＭＳ Ｐゴシック" panose="020B0600070205080204" pitchFamily="34" charset="-128"/>
              </a:rPr>
              <a:t>It aims to align different stakeholders of quality assurance in terms of terminology, test and integration levels, roles and responsibilities, traceability, planning of resources, etc.</a:t>
            </a:r>
          </a:p>
          <a:p>
            <a:endParaRPr lang="en-IN" dirty="0"/>
          </a:p>
        </p:txBody>
      </p:sp>
      <p:sp>
        <p:nvSpPr>
          <p:cNvPr id="4" name="Slide Number Placeholder 3"/>
          <p:cNvSpPr>
            <a:spLocks noGrp="1"/>
          </p:cNvSpPr>
          <p:nvPr>
            <p:ph type="sldNum" sz="quarter" idx="5"/>
          </p:nvPr>
        </p:nvSpPr>
        <p:spPr/>
        <p:txBody>
          <a:bodyPr/>
          <a:lstStyle/>
          <a:p>
            <a:fld id="{8871DB59-503D-40F0-9CF4-140C9C261592}" type="slidenum">
              <a:rPr lang="en-IN" smtClean="0"/>
              <a:t>3</a:t>
            </a:fld>
            <a:endParaRPr lang="en-IN"/>
          </a:p>
        </p:txBody>
      </p:sp>
    </p:spTree>
    <p:extLst>
      <p:ext uri="{BB962C8B-B14F-4D97-AF65-F5344CB8AC3E}">
        <p14:creationId xmlns:p14="http://schemas.microsoft.com/office/powerpoint/2010/main" val="1117188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5. </a:t>
            </a:r>
            <a:r>
              <a:rPr lang="en-US" sz="2400" b="1" dirty="0">
                <a:solidFill>
                  <a:schemeClr val="accent2"/>
                </a:solidFill>
                <a:latin typeface="+mn-lt"/>
              </a:rPr>
              <a:t>Tools which will be used</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087819"/>
            <a:ext cx="9385247" cy="5940088"/>
          </a:xfrm>
          <a:prstGeom prst="rect">
            <a:avLst/>
          </a:prstGeom>
          <a:noFill/>
        </p:spPr>
        <p:txBody>
          <a:bodyPr wrap="square">
            <a:spAutoFit/>
          </a:bodyPr>
          <a:lstStyle/>
          <a:p>
            <a:pPr marL="274320" lvl="1" indent="-274320">
              <a:spcBef>
                <a:spcPts val="400"/>
              </a:spcBef>
              <a:buFont typeface="Wingdings" panose="05000000000000000000" pitchFamily="2" charset="2"/>
              <a:buChar char="§"/>
            </a:pPr>
            <a:r>
              <a:rPr lang="en-US" sz="2400" dirty="0"/>
              <a:t>The technology of the Software or application under test (AUT) will need to be compatible to the tool and drives the selection of it.</a:t>
            </a:r>
          </a:p>
          <a:p>
            <a:pPr marL="274320" lvl="1" indent="-274320">
              <a:spcBef>
                <a:spcPts val="400"/>
              </a:spcBef>
              <a:buFont typeface="Wingdings" panose="05000000000000000000" pitchFamily="2" charset="2"/>
              <a:buChar char="§"/>
            </a:pPr>
            <a:r>
              <a:rPr lang="en-US" sz="2400" dirty="0"/>
              <a:t>Testers will need to be comfortable with it, else the tool may end up not being effectively used</a:t>
            </a:r>
          </a:p>
          <a:p>
            <a:pPr marL="274320" lvl="1" indent="-274320">
              <a:spcBef>
                <a:spcPts val="400"/>
              </a:spcBef>
              <a:buFont typeface="Wingdings" panose="05000000000000000000" pitchFamily="2" charset="2"/>
              <a:buChar char="§"/>
            </a:pPr>
            <a:r>
              <a:rPr lang="en-US" sz="2400" dirty="0"/>
              <a:t>Tools chosen needs to be balanced in terms of the features offered, ability to generate reports/data needed for different stakeholders and the ease of use.</a:t>
            </a:r>
          </a:p>
          <a:p>
            <a:pPr marL="274320" lvl="1" indent="-274320">
              <a:spcBef>
                <a:spcPts val="400"/>
              </a:spcBef>
              <a:buFont typeface="Wingdings" panose="05000000000000000000" pitchFamily="2" charset="2"/>
              <a:buChar char="§"/>
            </a:pPr>
            <a:r>
              <a:rPr lang="en-US" sz="2400" dirty="0"/>
              <a:t>Cross platform support is an expectation as automated tests would/may need to run on different platforms.</a:t>
            </a:r>
          </a:p>
          <a:p>
            <a:pPr marL="274320" lvl="1" indent="-274320">
              <a:spcBef>
                <a:spcPts val="400"/>
              </a:spcBef>
              <a:buFont typeface="Wingdings" panose="05000000000000000000" pitchFamily="2" charset="2"/>
              <a:buChar char="§"/>
            </a:pPr>
            <a:r>
              <a:rPr lang="en-US" sz="2400" dirty="0"/>
              <a:t>Acceptability/Popularity/prevalence of the tool in the Industry is an indication of availability of support, quality documentation, technical forums and availability of trained personnel.</a:t>
            </a:r>
          </a:p>
          <a:p>
            <a:pPr marL="274320" lvl="1" indent="-274320">
              <a:spcBef>
                <a:spcPts val="400"/>
              </a:spcBef>
              <a:buFont typeface="Wingdings" panose="05000000000000000000" pitchFamily="2" charset="2"/>
              <a:buChar char="§"/>
            </a:pPr>
            <a:r>
              <a:rPr lang="en-US" sz="2400" dirty="0"/>
              <a:t>Cost</a:t>
            </a:r>
          </a:p>
          <a:p>
            <a:pPr marL="274320" lvl="1" indent="-274320">
              <a:spcBef>
                <a:spcPts val="400"/>
              </a:spcBef>
              <a:buFont typeface="Wingdings" panose="05000000000000000000" pitchFamily="2" charset="2"/>
              <a:buChar char="§"/>
            </a:pPr>
            <a:r>
              <a:rPr lang="en-US" sz="2400" dirty="0"/>
              <a:t>Opensource or Proprietary have different  characteristics of cost, features and the support and needs to be balanced</a:t>
            </a:r>
          </a:p>
        </p:txBody>
      </p:sp>
    </p:spTree>
    <p:extLst>
      <p:ext uri="{BB962C8B-B14F-4D97-AF65-F5344CB8AC3E}">
        <p14:creationId xmlns:p14="http://schemas.microsoft.com/office/powerpoint/2010/main" val="193524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6. </a:t>
            </a:r>
            <a:r>
              <a:rPr lang="en-US" sz="2400" b="1" dirty="0">
                <a:solidFill>
                  <a:schemeClr val="accent2"/>
                </a:solidFill>
                <a:latin typeface="+mn-lt"/>
              </a:rPr>
              <a:t>Risk Analysis with Contingency Planning</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087819"/>
            <a:ext cx="8941429" cy="5406608"/>
          </a:xfrm>
          <a:prstGeom prst="rect">
            <a:avLst/>
          </a:prstGeom>
          <a:noFill/>
        </p:spPr>
        <p:txBody>
          <a:bodyPr wrap="square">
            <a:spAutoFit/>
          </a:bodyPr>
          <a:lstStyle/>
          <a:p>
            <a:pPr marL="0" lvl="1">
              <a:spcBef>
                <a:spcPts val="400"/>
              </a:spcBef>
            </a:pPr>
            <a:r>
              <a:rPr lang="en-US" sz="2400" dirty="0"/>
              <a:t>Risk is the probability of an unwanted incident during or towards testing</a:t>
            </a:r>
          </a:p>
          <a:p>
            <a:pPr marL="0" lvl="1">
              <a:spcBef>
                <a:spcPts val="400"/>
              </a:spcBef>
            </a:pPr>
            <a:r>
              <a:rPr lang="en-US" sz="2400" dirty="0"/>
              <a:t>Risks in strategy could be in terms of </a:t>
            </a:r>
          </a:p>
          <a:p>
            <a:pPr marL="342900" lvl="1" indent="-342900">
              <a:spcBef>
                <a:spcPts val="400"/>
              </a:spcBef>
              <a:buFont typeface="Arial" panose="020B0604020202020204" pitchFamily="34" charset="0"/>
              <a:buChar char="•"/>
            </a:pPr>
            <a:r>
              <a:rPr lang="en-US" sz="2400" dirty="0"/>
              <a:t>Changes to the Business, Technology or competition directions</a:t>
            </a:r>
          </a:p>
          <a:p>
            <a:pPr marL="342900" lvl="1" indent="-342900">
              <a:spcBef>
                <a:spcPts val="400"/>
              </a:spcBef>
              <a:buFont typeface="Arial" panose="020B0604020202020204" pitchFamily="34" charset="0"/>
              <a:buChar char="•"/>
            </a:pPr>
            <a:r>
              <a:rPr lang="en-US" sz="2400" dirty="0"/>
              <a:t>Resources</a:t>
            </a:r>
          </a:p>
          <a:p>
            <a:pPr marL="342900" lvl="1" indent="-342900">
              <a:spcBef>
                <a:spcPts val="400"/>
              </a:spcBef>
              <a:buFont typeface="Arial" panose="020B0604020202020204" pitchFamily="34" charset="0"/>
              <a:buChar char="•"/>
            </a:pPr>
            <a:r>
              <a:rPr lang="en-US" sz="2400" dirty="0"/>
              <a:t>Quality of the software product being developed</a:t>
            </a:r>
          </a:p>
          <a:p>
            <a:pPr marL="342900" lvl="1" indent="-342900">
              <a:spcBef>
                <a:spcPts val="400"/>
              </a:spcBef>
              <a:buFont typeface="Arial" panose="020B0604020202020204" pitchFamily="34" charset="0"/>
              <a:buChar char="•"/>
            </a:pPr>
            <a:r>
              <a:rPr lang="en-US" sz="2400" dirty="0"/>
              <a:t>The test models not being able to be used</a:t>
            </a:r>
          </a:p>
          <a:p>
            <a:pPr marL="342900" lvl="1" indent="-342900">
              <a:spcBef>
                <a:spcPts val="400"/>
              </a:spcBef>
              <a:buFont typeface="Arial" panose="020B0604020202020204" pitchFamily="34" charset="0"/>
              <a:buChar char="•"/>
            </a:pPr>
            <a:r>
              <a:rPr lang="en-US" sz="2400" dirty="0"/>
              <a:t>Some type of testing chosen cannot be use</a:t>
            </a:r>
          </a:p>
          <a:p>
            <a:pPr marL="342900" lvl="1" indent="-342900">
              <a:spcBef>
                <a:spcPts val="400"/>
              </a:spcBef>
              <a:buFont typeface="Arial" panose="020B0604020202020204" pitchFamily="34" charset="0"/>
              <a:buChar char="•"/>
            </a:pPr>
            <a:r>
              <a:rPr lang="en-US" sz="2400" dirty="0"/>
              <a:t>Test environment and its state</a:t>
            </a:r>
          </a:p>
          <a:p>
            <a:pPr marL="342900" lvl="1" indent="-342900">
              <a:spcBef>
                <a:spcPts val="400"/>
              </a:spcBef>
              <a:buFont typeface="Arial" panose="020B0604020202020204" pitchFamily="34" charset="0"/>
              <a:buChar char="•"/>
            </a:pPr>
            <a:r>
              <a:rPr lang="en-US" sz="2400" dirty="0"/>
              <a:t>Automation or </a:t>
            </a:r>
          </a:p>
          <a:p>
            <a:pPr marL="342900" lvl="1" indent="-342900">
              <a:spcBef>
                <a:spcPts val="400"/>
              </a:spcBef>
              <a:buFont typeface="Arial" panose="020B0604020202020204" pitchFamily="34" charset="0"/>
              <a:buChar char="•"/>
            </a:pPr>
            <a:r>
              <a:rPr lang="en-US" sz="2400" dirty="0"/>
              <a:t>Tool issues</a:t>
            </a:r>
          </a:p>
          <a:p>
            <a:pPr marL="0" lvl="1">
              <a:spcBef>
                <a:spcPts val="400"/>
              </a:spcBef>
            </a:pPr>
            <a:r>
              <a:rPr lang="en-US" sz="2400" dirty="0"/>
              <a:t>Any risks found in any of them would need to planned for addressing as part of the mitigation and contingency.</a:t>
            </a:r>
          </a:p>
        </p:txBody>
      </p:sp>
    </p:spTree>
    <p:extLst>
      <p:ext uri="{BB962C8B-B14F-4D97-AF65-F5344CB8AC3E}">
        <p14:creationId xmlns:p14="http://schemas.microsoft.com/office/powerpoint/2010/main" val="187369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Test Strategy</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1085" y="529019"/>
            <a:ext cx="10515600" cy="558800"/>
          </a:xfrm>
        </p:spPr>
        <p:txBody>
          <a:bodyPr>
            <a:normAutofit/>
          </a:bodyPr>
          <a:lstStyle/>
          <a:p>
            <a:r>
              <a:rPr lang="en-IN" sz="2400" b="1" dirty="0">
                <a:solidFill>
                  <a:schemeClr val="accent2"/>
                </a:solidFill>
                <a:latin typeface="+mn-lt"/>
              </a:rPr>
              <a:t>Test Strategy Generics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01085" y="1087819"/>
            <a:ext cx="9667755" cy="5752537"/>
          </a:xfrm>
          <a:prstGeom prst="rect">
            <a:avLst/>
          </a:prstGeom>
          <a:noFill/>
        </p:spPr>
        <p:txBody>
          <a:bodyPr wrap="square">
            <a:spAutoFit/>
          </a:bodyPr>
          <a:lstStyle/>
          <a:p>
            <a:pPr marL="342900" indent="-342900">
              <a:spcBef>
                <a:spcPts val="300"/>
              </a:spcBef>
              <a:buFont typeface="Wingdings" panose="05000000000000000000" pitchFamily="2" charset="2"/>
              <a:buChar char="§"/>
            </a:pPr>
            <a:r>
              <a:rPr lang="en-US" sz="2400" dirty="0">
                <a:ea typeface="ＭＳ Ｐゴシック" panose="020B0600070205080204" pitchFamily="34" charset="-128"/>
              </a:rPr>
              <a:t>This is part of test planning for a product/project.</a:t>
            </a:r>
          </a:p>
          <a:p>
            <a:pPr marL="342900" indent="-342900">
              <a:spcBef>
                <a:spcPts val="300"/>
              </a:spcBef>
              <a:buFont typeface="Wingdings" panose="05000000000000000000" pitchFamily="2" charset="2"/>
              <a:buChar char="§"/>
            </a:pPr>
            <a:r>
              <a:rPr lang="en-US" sz="2400" dirty="0">
                <a:ea typeface="ＭＳ Ｐゴシック" panose="020B0600070205080204" pitchFamily="34" charset="-128"/>
              </a:rPr>
              <a:t>This describes the process or strategy which is going to be followed to test the application/ software under development. </a:t>
            </a:r>
          </a:p>
          <a:p>
            <a:pPr marL="342900" indent="-342900">
              <a:spcBef>
                <a:spcPts val="300"/>
              </a:spcBef>
              <a:buFont typeface="Wingdings" panose="05000000000000000000" pitchFamily="2" charset="2"/>
              <a:buChar char="§"/>
            </a:pPr>
            <a:r>
              <a:rPr lang="en-US" sz="2400" dirty="0">
                <a:ea typeface="ＭＳ Ｐゴシック" panose="020B0600070205080204" pitchFamily="34" charset="-128"/>
              </a:rPr>
              <a:t>This is evolved with conjunction with the scope of testing which would be determined as a first step of project test planning (discussed more in the next session)  and deals with the following to achieve the objectives</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The testing mindset or the model which will be followed</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What test types will be used as part of the process</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Test environment which will be used</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Automation strategy</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Tools</a:t>
            </a:r>
          </a:p>
          <a:p>
            <a:pPr marL="731520" lvl="1" indent="-457200">
              <a:spcBef>
                <a:spcPts val="400"/>
              </a:spcBef>
              <a:buFont typeface="+mj-lt"/>
              <a:buAutoNum type="arabicPeriod"/>
            </a:pPr>
            <a:r>
              <a:rPr lang="en-US" sz="2400" b="1" dirty="0">
                <a:solidFill>
                  <a:srgbClr val="C00000"/>
                </a:solidFill>
                <a:ea typeface="ＭＳ Ｐゴシック" panose="020B0600070205080204" pitchFamily="34" charset="-128"/>
              </a:rPr>
              <a:t>Risk analysis with contingency planning for the strategy</a:t>
            </a:r>
          </a:p>
          <a:p>
            <a:pPr>
              <a:lnSpc>
                <a:spcPct val="110000"/>
              </a:lnSpc>
              <a:spcBef>
                <a:spcPts val="300"/>
              </a:spcBef>
              <a:spcAft>
                <a:spcPts val="400"/>
              </a:spcAft>
            </a:pPr>
            <a:r>
              <a:rPr lang="en-US" sz="2400" dirty="0">
                <a:ea typeface="ＭＳ Ｐゴシック" panose="020B0600070205080204" pitchFamily="34" charset="-128"/>
              </a:rPr>
              <a:t>It aims to align different stakeholders of quality assurance in terms of terminology, test and integration levels etc.</a:t>
            </a:r>
          </a:p>
        </p:txBody>
      </p:sp>
    </p:spTree>
    <p:extLst>
      <p:ext uri="{BB962C8B-B14F-4D97-AF65-F5344CB8AC3E}">
        <p14:creationId xmlns:p14="http://schemas.microsoft.com/office/powerpoint/2010/main" val="347374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1. </a:t>
            </a:r>
            <a:r>
              <a:rPr lang="en-IN" sz="2400" b="1" dirty="0">
                <a:solidFill>
                  <a:schemeClr val="accent2"/>
                </a:solidFill>
                <a:latin typeface="+mn-lt"/>
              </a:rPr>
              <a:t>Testing Models or Mindsets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087819"/>
            <a:ext cx="8930277" cy="6162906"/>
          </a:xfrm>
          <a:prstGeom prst="rect">
            <a:avLst/>
          </a:prstGeom>
          <a:noFill/>
        </p:spPr>
        <p:txBody>
          <a:bodyPr wrap="square">
            <a:spAutoFit/>
          </a:bodyPr>
          <a:lstStyle/>
          <a:p>
            <a:pPr>
              <a:spcBef>
                <a:spcPts val="1200"/>
              </a:spcBef>
              <a:spcAft>
                <a:spcPts val="600"/>
              </a:spcAft>
            </a:pPr>
            <a:r>
              <a:rPr lang="en-US" sz="2400" b="1" i="1" dirty="0">
                <a:solidFill>
                  <a:srgbClr val="0070C0"/>
                </a:solidFill>
              </a:rPr>
              <a:t>Demonstration Model/Mindset</a:t>
            </a:r>
            <a:r>
              <a:rPr lang="en-US" sz="2400" b="1" dirty="0">
                <a:solidFill>
                  <a:srgbClr val="0070C0"/>
                </a:solidFill>
              </a:rPr>
              <a:t> </a:t>
            </a:r>
          </a:p>
          <a:p>
            <a:pPr marL="640080" lvl="1" indent="-274320">
              <a:lnSpc>
                <a:spcPct val="110000"/>
              </a:lnSpc>
              <a:spcBef>
                <a:spcPts val="600"/>
              </a:spcBef>
              <a:buFont typeface="Wingdings" panose="05000000000000000000" pitchFamily="2" charset="2"/>
              <a:buChar char="§"/>
            </a:pPr>
            <a:r>
              <a:rPr lang="en-US" sz="2400" dirty="0"/>
              <a:t>To make sure that the software runs and solves the problem</a:t>
            </a:r>
          </a:p>
          <a:p>
            <a:pPr marL="640080" lvl="1" indent="-274320">
              <a:lnSpc>
                <a:spcPct val="110000"/>
              </a:lnSpc>
              <a:spcBef>
                <a:spcPts val="600"/>
              </a:spcBef>
              <a:buFont typeface="Wingdings" panose="05000000000000000000" pitchFamily="2" charset="2"/>
              <a:buChar char="§"/>
            </a:pPr>
            <a:r>
              <a:rPr lang="en-US" sz="2400" dirty="0"/>
              <a:t>If the software passes all tests from the test set then it satisfies the specs</a:t>
            </a:r>
          </a:p>
          <a:p>
            <a:pPr marL="640080" lvl="1" indent="-274320">
              <a:lnSpc>
                <a:spcPct val="110000"/>
              </a:lnSpc>
              <a:spcBef>
                <a:spcPts val="600"/>
              </a:spcBef>
              <a:buFont typeface="Wingdings" panose="05000000000000000000" pitchFamily="2" charset="2"/>
              <a:buChar char="§"/>
            </a:pPr>
            <a:r>
              <a:rPr lang="en-US" sz="2400" dirty="0"/>
              <a:t>No guidelines on how to make the test set. Developers are aware and hence the model is beneficial, but dangerous as unconsciously you would look at what would succeed</a:t>
            </a:r>
          </a:p>
          <a:p>
            <a:pPr marL="640080" lvl="1" indent="-274320">
              <a:lnSpc>
                <a:spcPct val="110000"/>
              </a:lnSpc>
              <a:spcBef>
                <a:spcPts val="600"/>
              </a:spcBef>
              <a:buFont typeface="Wingdings" panose="05000000000000000000" pitchFamily="2" charset="2"/>
              <a:buChar char="§"/>
            </a:pPr>
            <a:r>
              <a:rPr lang="en-US" sz="2400" dirty="0"/>
              <a:t>Not advocated easily</a:t>
            </a:r>
          </a:p>
          <a:p>
            <a:pPr marL="0" lvl="1">
              <a:lnSpc>
                <a:spcPct val="110000"/>
              </a:lnSpc>
              <a:spcBef>
                <a:spcPts val="1200"/>
              </a:spcBef>
              <a:spcAft>
                <a:spcPts val="600"/>
              </a:spcAft>
            </a:pPr>
            <a:r>
              <a:rPr lang="en-US" sz="2400" b="1" i="1" dirty="0">
                <a:solidFill>
                  <a:srgbClr val="0070C0"/>
                </a:solidFill>
              </a:rPr>
              <a:t>Evaluation Model/Mindset</a:t>
            </a:r>
          </a:p>
          <a:p>
            <a:pPr marL="640080" lvl="1" indent="-274320">
              <a:lnSpc>
                <a:spcPct val="110000"/>
              </a:lnSpc>
              <a:spcBef>
                <a:spcPts val="600"/>
              </a:spcBef>
              <a:buFont typeface="Wingdings" panose="05000000000000000000" pitchFamily="2" charset="2"/>
              <a:buChar char="§"/>
            </a:pPr>
            <a:r>
              <a:rPr lang="en-US" sz="2400" dirty="0"/>
              <a:t>Detects faults in early phases </a:t>
            </a:r>
          </a:p>
          <a:p>
            <a:pPr marL="640080" lvl="1" indent="-274320">
              <a:lnSpc>
                <a:spcPct val="110000"/>
              </a:lnSpc>
              <a:spcBef>
                <a:spcPts val="600"/>
              </a:spcBef>
              <a:buFont typeface="Wingdings" panose="05000000000000000000" pitchFamily="2" charset="2"/>
              <a:buChar char="§"/>
            </a:pPr>
            <a:r>
              <a:rPr lang="en-US" sz="2400" dirty="0"/>
              <a:t>Focus on analysis and review techniques to detect faults in requirements and design documents</a:t>
            </a:r>
          </a:p>
          <a:p>
            <a:pPr lvl="1">
              <a:lnSpc>
                <a:spcPct val="110000"/>
              </a:lnSpc>
              <a:spcBef>
                <a:spcPts val="600"/>
              </a:spcBef>
            </a:pPr>
            <a:endParaRPr lang="en-US" sz="2400" dirty="0"/>
          </a:p>
        </p:txBody>
      </p:sp>
    </p:spTree>
    <p:extLst>
      <p:ext uri="{BB962C8B-B14F-4D97-AF65-F5344CB8AC3E}">
        <p14:creationId xmlns:p14="http://schemas.microsoft.com/office/powerpoint/2010/main" val="214900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1. Testing Models or Mindsets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4" y="1087819"/>
            <a:ext cx="8205448" cy="4867166"/>
          </a:xfrm>
          <a:prstGeom prst="rect">
            <a:avLst/>
          </a:prstGeom>
          <a:noFill/>
        </p:spPr>
        <p:txBody>
          <a:bodyPr wrap="square">
            <a:spAutoFit/>
          </a:bodyPr>
          <a:lstStyle/>
          <a:p>
            <a:pPr>
              <a:spcBef>
                <a:spcPts val="1200"/>
              </a:spcBef>
              <a:spcAft>
                <a:spcPts val="600"/>
              </a:spcAft>
            </a:pPr>
            <a:r>
              <a:rPr lang="en-US" sz="2400" b="1" i="1" dirty="0">
                <a:solidFill>
                  <a:srgbClr val="0070C0"/>
                </a:solidFill>
              </a:rPr>
              <a:t>Destruction Model/Mindset</a:t>
            </a:r>
            <a:r>
              <a:rPr lang="en-US" sz="2400" b="1" dirty="0">
                <a:solidFill>
                  <a:srgbClr val="0070C0"/>
                </a:solidFill>
              </a:rPr>
              <a:t> </a:t>
            </a:r>
          </a:p>
          <a:p>
            <a:pPr marL="640080" lvl="1" indent="-274320">
              <a:lnSpc>
                <a:spcPct val="110000"/>
              </a:lnSpc>
              <a:spcBef>
                <a:spcPts val="600"/>
              </a:spcBef>
              <a:buFont typeface="Wingdings" panose="05000000000000000000" pitchFamily="2" charset="2"/>
              <a:buChar char="§"/>
            </a:pPr>
            <a:r>
              <a:rPr lang="en-US" sz="2400" dirty="0"/>
              <a:t>Try to make the software fail and find as many faults</a:t>
            </a:r>
          </a:p>
          <a:p>
            <a:pPr marL="640080" lvl="1" indent="-274320">
              <a:lnSpc>
                <a:spcPct val="110000"/>
              </a:lnSpc>
              <a:spcBef>
                <a:spcPts val="600"/>
              </a:spcBef>
              <a:buFont typeface="Wingdings" panose="05000000000000000000" pitchFamily="2" charset="2"/>
              <a:buChar char="§"/>
            </a:pPr>
            <a:r>
              <a:rPr lang="en-US" sz="2400" dirty="0"/>
              <a:t>Good and effective test cases are those that find faults</a:t>
            </a:r>
          </a:p>
          <a:p>
            <a:pPr marL="640080" lvl="1" indent="-274320">
              <a:lnSpc>
                <a:spcPct val="110000"/>
              </a:lnSpc>
              <a:spcBef>
                <a:spcPts val="600"/>
              </a:spcBef>
              <a:buFont typeface="Wingdings" panose="05000000000000000000" pitchFamily="2" charset="2"/>
              <a:buChar char="§"/>
            </a:pPr>
            <a:r>
              <a:rPr lang="en-US" sz="2400" dirty="0"/>
              <a:t>Difficult to decide when to stop testing as we do not know the number of faults left in the system</a:t>
            </a:r>
          </a:p>
          <a:p>
            <a:pPr marL="0" lvl="1">
              <a:lnSpc>
                <a:spcPct val="110000"/>
              </a:lnSpc>
              <a:spcBef>
                <a:spcPts val="1200"/>
              </a:spcBef>
              <a:spcAft>
                <a:spcPts val="600"/>
              </a:spcAft>
            </a:pPr>
            <a:r>
              <a:rPr lang="en-US" sz="2400" b="1" i="1" dirty="0">
                <a:solidFill>
                  <a:srgbClr val="0070C0"/>
                </a:solidFill>
              </a:rPr>
              <a:t>Preventive Model/Mindset</a:t>
            </a:r>
          </a:p>
          <a:p>
            <a:pPr marL="640080" lvl="1" indent="-274320">
              <a:lnSpc>
                <a:spcPct val="110000"/>
              </a:lnSpc>
              <a:spcBef>
                <a:spcPts val="600"/>
              </a:spcBef>
              <a:buFont typeface="Wingdings" panose="05000000000000000000" pitchFamily="2" charset="2"/>
              <a:buChar char="§"/>
            </a:pPr>
            <a:r>
              <a:rPr lang="en-US" sz="2400" dirty="0"/>
              <a:t>Prevents faults in early phases through careful planning and design of test activities</a:t>
            </a:r>
          </a:p>
          <a:p>
            <a:pPr marL="640080" lvl="1" indent="-274320">
              <a:lnSpc>
                <a:spcPct val="110000"/>
              </a:lnSpc>
              <a:spcBef>
                <a:spcPts val="600"/>
              </a:spcBef>
              <a:buFont typeface="Wingdings" panose="05000000000000000000" pitchFamily="2" charset="2"/>
              <a:buChar char="§"/>
            </a:pPr>
            <a:r>
              <a:rPr lang="en-US" sz="2400" dirty="0"/>
              <a:t>Test driven development falls into this category</a:t>
            </a:r>
          </a:p>
          <a:p>
            <a:pPr lvl="1">
              <a:lnSpc>
                <a:spcPct val="110000"/>
              </a:lnSpc>
              <a:spcBef>
                <a:spcPts val="600"/>
              </a:spcBef>
            </a:pPr>
            <a:endParaRPr lang="en-US" sz="2400" dirty="0"/>
          </a:p>
        </p:txBody>
      </p:sp>
    </p:spTree>
    <p:extLst>
      <p:ext uri="{BB962C8B-B14F-4D97-AF65-F5344CB8AC3E}">
        <p14:creationId xmlns:p14="http://schemas.microsoft.com/office/powerpoint/2010/main" val="223968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2. Testing Types Chosen</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087819"/>
            <a:ext cx="8662648" cy="6059287"/>
          </a:xfrm>
          <a:prstGeom prst="rect">
            <a:avLst/>
          </a:prstGeom>
          <a:noFill/>
        </p:spPr>
        <p:txBody>
          <a:bodyPr wrap="square">
            <a:spAutoFit/>
          </a:bodyPr>
          <a:lstStyle/>
          <a:p>
            <a:pPr>
              <a:spcBef>
                <a:spcPts val="1200"/>
              </a:spcBef>
              <a:spcAft>
                <a:spcPts val="600"/>
              </a:spcAft>
            </a:pPr>
            <a:r>
              <a:rPr lang="en-US" sz="2400" dirty="0"/>
              <a:t>This involves what are the different testing types which would be used as part of the strategy to test the project.</a:t>
            </a:r>
          </a:p>
          <a:p>
            <a:pPr marL="274320" lvl="1" indent="-274320">
              <a:buFont typeface="+mj-lt"/>
              <a:buAutoNum type="arabicPeriod"/>
            </a:pPr>
            <a:r>
              <a:rPr lang="en-US" sz="2400" dirty="0">
                <a:solidFill>
                  <a:srgbClr val="0070C0"/>
                </a:solidFill>
              </a:rPr>
              <a:t>Each of the lifecycle phases has outcomes which can be tested (statically or dynamically) </a:t>
            </a:r>
          </a:p>
          <a:p>
            <a:pPr marL="640080" lvl="2" indent="-274320">
              <a:spcBef>
                <a:spcPts val="400"/>
              </a:spcBef>
              <a:buFont typeface="Wingdings" panose="05000000000000000000" pitchFamily="2" charset="2"/>
              <a:buChar char="§"/>
            </a:pPr>
            <a:r>
              <a:rPr lang="en-US" sz="2400" dirty="0"/>
              <a:t>Requirements phase review of the requirement specification, acceptance test cases, may be system and functional test cases based on the requirements</a:t>
            </a:r>
          </a:p>
          <a:p>
            <a:pPr marL="640080" lvl="2" indent="-274320">
              <a:spcBef>
                <a:spcPts val="400"/>
              </a:spcBef>
              <a:buFont typeface="Wingdings" panose="05000000000000000000" pitchFamily="2" charset="2"/>
              <a:buChar char="§"/>
            </a:pPr>
            <a:r>
              <a:rPr lang="en-US" sz="2400" dirty="0"/>
              <a:t>Architecture/Design phase review of the refined functional and system test cases, review of integration test cases</a:t>
            </a:r>
          </a:p>
          <a:p>
            <a:pPr marL="640080" lvl="2" indent="-274320">
              <a:spcBef>
                <a:spcPts val="400"/>
              </a:spcBef>
              <a:buFont typeface="Wingdings" panose="05000000000000000000" pitchFamily="2" charset="2"/>
              <a:buChar char="§"/>
            </a:pPr>
            <a:r>
              <a:rPr lang="en-US" sz="2400" dirty="0"/>
              <a:t>Implementation phase review of code, review of unit test cases</a:t>
            </a:r>
          </a:p>
          <a:p>
            <a:pPr marL="640080" lvl="2" indent="-274320">
              <a:spcBef>
                <a:spcPts val="400"/>
              </a:spcBef>
              <a:buFont typeface="Wingdings" panose="05000000000000000000" pitchFamily="2" charset="2"/>
              <a:buChar char="§"/>
            </a:pPr>
            <a:r>
              <a:rPr lang="en-US" sz="2400" dirty="0"/>
              <a:t>Testing phases would involve reviews and execution of all test cases designed </a:t>
            </a:r>
          </a:p>
          <a:p>
            <a:pPr marL="640080" lvl="2" indent="-274320">
              <a:spcBef>
                <a:spcPts val="400"/>
              </a:spcBef>
              <a:buFont typeface="Wingdings" panose="05000000000000000000" pitchFamily="2" charset="2"/>
              <a:buChar char="§"/>
            </a:pPr>
            <a:r>
              <a:rPr lang="en-US" sz="2400" dirty="0"/>
              <a:t>Maintenance phase would involve review and execution of regression and other tests</a:t>
            </a:r>
          </a:p>
          <a:p>
            <a:pPr lvl="1">
              <a:lnSpc>
                <a:spcPct val="110000"/>
              </a:lnSpc>
              <a:spcBef>
                <a:spcPts val="600"/>
              </a:spcBef>
            </a:pPr>
            <a:endParaRPr lang="en-US" sz="2400" dirty="0"/>
          </a:p>
        </p:txBody>
      </p:sp>
    </p:spTree>
    <p:extLst>
      <p:ext uri="{BB962C8B-B14F-4D97-AF65-F5344CB8AC3E}">
        <p14:creationId xmlns:p14="http://schemas.microsoft.com/office/powerpoint/2010/main" val="106362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2 Testing Types Chosen (Cont.)</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174550"/>
            <a:ext cx="8205448" cy="5360442"/>
          </a:xfrm>
          <a:prstGeom prst="rect">
            <a:avLst/>
          </a:prstGeom>
          <a:noFill/>
        </p:spPr>
        <p:txBody>
          <a:bodyPr wrap="square">
            <a:spAutoFit/>
          </a:bodyPr>
          <a:lstStyle/>
          <a:p>
            <a:pPr marL="360000" lvl="1" indent="-360000">
              <a:spcBef>
                <a:spcPts val="600"/>
              </a:spcBef>
              <a:spcAft>
                <a:spcPts val="600"/>
              </a:spcAft>
              <a:buFont typeface="+mj-lt"/>
              <a:buAutoNum type="arabicPeriod" startAt="2"/>
            </a:pPr>
            <a:r>
              <a:rPr lang="en-US" sz="2400" dirty="0">
                <a:solidFill>
                  <a:srgbClr val="0070C0"/>
                </a:solidFill>
              </a:rPr>
              <a:t>There were a number of different types of testing which have been discussed in the last couple of classes. </a:t>
            </a:r>
          </a:p>
          <a:p>
            <a:pPr marL="576000" lvl="2" indent="-252000">
              <a:spcBef>
                <a:spcPts val="600"/>
              </a:spcBef>
              <a:spcAft>
                <a:spcPts val="600"/>
              </a:spcAft>
              <a:buFont typeface="Wingdings" panose="05000000000000000000" pitchFamily="2" charset="2"/>
              <a:buChar char="§"/>
            </a:pPr>
            <a:r>
              <a:rPr lang="en-US" sz="2400" dirty="0"/>
              <a:t>Some of these would be chosen as part of this step</a:t>
            </a:r>
          </a:p>
          <a:p>
            <a:pPr marL="360000" lvl="1" indent="-360000">
              <a:spcBef>
                <a:spcPts val="600"/>
              </a:spcBef>
              <a:spcAft>
                <a:spcPts val="600"/>
              </a:spcAft>
              <a:buFont typeface="+mj-lt"/>
              <a:buAutoNum type="arabicPeriod" startAt="2"/>
            </a:pPr>
            <a:r>
              <a:rPr lang="en-US" sz="2400" dirty="0">
                <a:solidFill>
                  <a:srgbClr val="0070C0"/>
                </a:solidFill>
              </a:rPr>
              <a:t>Post the choice of the types of testing these could </a:t>
            </a:r>
          </a:p>
          <a:p>
            <a:pPr marL="576000" lvl="0" indent="-252000" fontAlgn="base">
              <a:spcBef>
                <a:spcPts val="600"/>
              </a:spcBef>
              <a:spcAft>
                <a:spcPts val="600"/>
              </a:spcAft>
              <a:buClr>
                <a:srgbClr val="9A0000"/>
              </a:buClr>
              <a:buSzPct val="75000"/>
              <a:buFont typeface="Wingdings" pitchFamily="2" charset="2"/>
              <a:buChar char="n"/>
            </a:pPr>
            <a:r>
              <a:rPr lang="en-US" sz="2400" kern="0" dirty="0">
                <a:solidFill>
                  <a:srgbClr val="000000"/>
                </a:solidFill>
              </a:rPr>
              <a:t>Begin by </a:t>
            </a:r>
            <a:r>
              <a:rPr lang="en-US" sz="2400" kern="0" dirty="0">
                <a:solidFill>
                  <a:srgbClr val="9A0000"/>
                </a:solidFill>
              </a:rPr>
              <a:t>‘testing-in-the-small’</a:t>
            </a:r>
            <a:r>
              <a:rPr lang="en-US" sz="2400" kern="0" dirty="0">
                <a:solidFill>
                  <a:srgbClr val="000000"/>
                </a:solidFill>
              </a:rPr>
              <a:t> and move toward </a:t>
            </a:r>
            <a:r>
              <a:rPr lang="en-US" sz="2400" kern="0" dirty="0">
                <a:solidFill>
                  <a:srgbClr val="9A0000"/>
                </a:solidFill>
              </a:rPr>
              <a:t>‘testing-in-the-large’</a:t>
            </a:r>
          </a:p>
          <a:p>
            <a:pPr marL="576000" indent="-252000" fontAlgn="base">
              <a:spcBef>
                <a:spcPts val="600"/>
              </a:spcBef>
              <a:spcAft>
                <a:spcPts val="600"/>
              </a:spcAft>
              <a:buClr>
                <a:srgbClr val="9A0000"/>
              </a:buClr>
              <a:buSzPct val="70000"/>
              <a:buFont typeface="Wingdings" pitchFamily="2" charset="2"/>
              <a:buChar char="n"/>
            </a:pPr>
            <a:r>
              <a:rPr lang="en-US" sz="2400" kern="0" dirty="0">
                <a:solidFill>
                  <a:srgbClr val="000000"/>
                </a:solidFill>
              </a:rPr>
              <a:t>Top Down and Bottoms Up Testing</a:t>
            </a:r>
          </a:p>
          <a:p>
            <a:pPr marL="576000" indent="-252000" fontAlgn="base">
              <a:spcBef>
                <a:spcPts val="600"/>
              </a:spcBef>
              <a:spcAft>
                <a:spcPts val="600"/>
              </a:spcAft>
              <a:buClr>
                <a:srgbClr val="9A0000"/>
              </a:buClr>
              <a:buSzPct val="70000"/>
              <a:buFont typeface="Wingdings" pitchFamily="2" charset="2"/>
              <a:buChar char="n"/>
            </a:pPr>
            <a:r>
              <a:rPr lang="en-US" sz="2400" kern="0" dirty="0">
                <a:solidFill>
                  <a:srgbClr val="000000"/>
                </a:solidFill>
              </a:rPr>
              <a:t>Positive and Negative Testing</a:t>
            </a:r>
          </a:p>
          <a:p>
            <a:pPr marL="576000" indent="-252000" fontAlgn="base">
              <a:spcBef>
                <a:spcPts val="600"/>
              </a:spcBef>
              <a:spcAft>
                <a:spcPts val="600"/>
              </a:spcAft>
              <a:buClr>
                <a:srgbClr val="9A0000"/>
              </a:buClr>
              <a:buSzPct val="70000"/>
              <a:buFont typeface="Wingdings" pitchFamily="2" charset="2"/>
              <a:buChar char="n"/>
            </a:pPr>
            <a:r>
              <a:rPr lang="en-US" sz="2400" kern="0" dirty="0">
                <a:solidFill>
                  <a:srgbClr val="000000"/>
                </a:solidFill>
              </a:rPr>
              <a:t>Functional and Non Functional testing</a:t>
            </a:r>
          </a:p>
          <a:p>
            <a:pPr marL="576000" indent="-252000" fontAlgn="base">
              <a:spcBef>
                <a:spcPts val="600"/>
              </a:spcBef>
              <a:spcAft>
                <a:spcPts val="600"/>
              </a:spcAft>
              <a:buClr>
                <a:srgbClr val="9A0000"/>
              </a:buClr>
              <a:buSzPct val="70000"/>
              <a:buFont typeface="Wingdings" pitchFamily="2" charset="2"/>
              <a:buChar char="n"/>
            </a:pPr>
            <a:r>
              <a:rPr lang="en-US" sz="2400" kern="0" dirty="0">
                <a:solidFill>
                  <a:srgbClr val="000000"/>
                </a:solidFill>
              </a:rPr>
              <a:t>Dynamic and Heuristics based approach</a:t>
            </a:r>
          </a:p>
          <a:p>
            <a:pPr marL="0" lvl="1">
              <a:spcBef>
                <a:spcPts val="400"/>
              </a:spcBef>
            </a:pPr>
            <a:endParaRPr lang="en-US" sz="2400" dirty="0">
              <a:solidFill>
                <a:srgbClr val="0070C0"/>
              </a:solidFill>
            </a:endParaRPr>
          </a:p>
        </p:txBody>
      </p:sp>
      <p:pic>
        <p:nvPicPr>
          <p:cNvPr id="24" name="Picture 23">
            <a:extLst>
              <a:ext uri="{FF2B5EF4-FFF2-40B4-BE49-F238E27FC236}">
                <a16:creationId xmlns:a16="http://schemas.microsoft.com/office/drawing/2014/main" id="{87E4295B-970D-48E1-AB1E-A3428CA9FD0C}"/>
              </a:ext>
            </a:extLst>
          </p:cNvPr>
          <p:cNvPicPr>
            <a:picLocks noChangeAspect="1"/>
          </p:cNvPicPr>
          <p:nvPr/>
        </p:nvPicPr>
        <p:blipFill>
          <a:blip r:embed="rId2"/>
          <a:stretch>
            <a:fillRect/>
          </a:stretch>
        </p:blipFill>
        <p:spPr>
          <a:xfrm>
            <a:off x="5845469" y="3570033"/>
            <a:ext cx="3849726" cy="3287967"/>
          </a:xfrm>
          <a:prstGeom prst="rect">
            <a:avLst/>
          </a:prstGeom>
        </p:spPr>
      </p:pic>
    </p:spTree>
    <p:extLst>
      <p:ext uri="{BB962C8B-B14F-4D97-AF65-F5344CB8AC3E}">
        <p14:creationId xmlns:p14="http://schemas.microsoft.com/office/powerpoint/2010/main" val="185974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3. Test</a:t>
            </a:r>
            <a:r>
              <a:rPr lang="en-US" sz="2400" b="1" dirty="0">
                <a:solidFill>
                  <a:schemeClr val="accent2"/>
                </a:solidFill>
                <a:latin typeface="+mn-lt"/>
              </a:rPr>
              <a:t> Execution Environment which will be used</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087819"/>
            <a:ext cx="8941429" cy="5775940"/>
          </a:xfrm>
          <a:prstGeom prst="rect">
            <a:avLst/>
          </a:prstGeom>
          <a:noFill/>
        </p:spPr>
        <p:txBody>
          <a:bodyPr wrap="square">
            <a:spAutoFit/>
          </a:bodyPr>
          <a:lstStyle/>
          <a:p>
            <a:pPr marL="365760" lvl="1" indent="-365760">
              <a:spcBef>
                <a:spcPts val="400"/>
              </a:spcBef>
              <a:spcAft>
                <a:spcPts val="600"/>
              </a:spcAft>
              <a:buFont typeface="Wingdings" panose="05000000000000000000" pitchFamily="2" charset="2"/>
              <a:buChar char="§"/>
            </a:pPr>
            <a:r>
              <a:rPr lang="en-US" sz="2400" dirty="0"/>
              <a:t>A </a:t>
            </a:r>
            <a:r>
              <a:rPr lang="en-US" sz="2400" b="1" dirty="0">
                <a:solidFill>
                  <a:srgbClr val="C00000"/>
                </a:solidFill>
              </a:rPr>
              <a:t>testing environment </a:t>
            </a:r>
            <a:r>
              <a:rPr lang="en-US" sz="2400" dirty="0"/>
              <a:t>or </a:t>
            </a:r>
            <a:r>
              <a:rPr lang="en-US" sz="2400" b="1" dirty="0">
                <a:solidFill>
                  <a:srgbClr val="C00000"/>
                </a:solidFill>
              </a:rPr>
              <a:t>test execution environment </a:t>
            </a:r>
            <a:r>
              <a:rPr lang="en-US" sz="2400" dirty="0"/>
              <a:t>or a </a:t>
            </a:r>
            <a:r>
              <a:rPr lang="en-US" sz="2400" b="1" dirty="0">
                <a:solidFill>
                  <a:srgbClr val="C00000"/>
                </a:solidFill>
              </a:rPr>
              <a:t>test bed</a:t>
            </a:r>
            <a:r>
              <a:rPr lang="en-US" sz="2400" dirty="0"/>
              <a:t> is a setup of software and hardware for the testing teams to execute test cases.</a:t>
            </a:r>
          </a:p>
          <a:p>
            <a:pPr marL="365760" lvl="1" indent="-365760">
              <a:spcBef>
                <a:spcPts val="400"/>
              </a:spcBef>
              <a:spcAft>
                <a:spcPts val="600"/>
              </a:spcAft>
              <a:buFont typeface="Wingdings" panose="05000000000000000000" pitchFamily="2" charset="2"/>
              <a:buChar char="§"/>
            </a:pPr>
            <a:r>
              <a:rPr lang="en-US" sz="2400" dirty="0"/>
              <a:t>Test bed is configured as per the need of the Application Under Test</a:t>
            </a:r>
          </a:p>
          <a:p>
            <a:pPr marL="365760" lvl="1" indent="-365760">
              <a:spcBef>
                <a:spcPts val="400"/>
              </a:spcBef>
              <a:spcAft>
                <a:spcPts val="600"/>
              </a:spcAft>
              <a:buFont typeface="Wingdings" panose="05000000000000000000" pitchFamily="2" charset="2"/>
              <a:buChar char="§"/>
            </a:pPr>
            <a:r>
              <a:rPr lang="en-US" sz="2400" dirty="0"/>
              <a:t>Setting up a right test environment ensures software testing success else it could result in delay, cost and incorrect conclusions</a:t>
            </a:r>
          </a:p>
          <a:p>
            <a:pPr marL="365760" lvl="1" indent="-365760">
              <a:spcBef>
                <a:spcPts val="400"/>
              </a:spcBef>
              <a:spcAft>
                <a:spcPts val="600"/>
              </a:spcAft>
              <a:buFont typeface="Wingdings" panose="05000000000000000000" pitchFamily="2" charset="2"/>
              <a:buChar char="§"/>
            </a:pPr>
            <a:r>
              <a:rPr lang="en-US" sz="2400" dirty="0"/>
              <a:t>Components of the test execution environment could include system or application under test, test data, DB, front end for the test environment, OS on the Server, Servers, Storage and Network and all documents needed for these hardware and software infrastructure.</a:t>
            </a:r>
          </a:p>
          <a:p>
            <a:pPr marL="365760" lvl="1" indent="-365760">
              <a:spcBef>
                <a:spcPts val="400"/>
              </a:spcBef>
              <a:spcAft>
                <a:spcPts val="600"/>
              </a:spcAft>
              <a:buFont typeface="Wingdings" panose="05000000000000000000" pitchFamily="2" charset="2"/>
              <a:buChar char="§"/>
            </a:pPr>
            <a:r>
              <a:rPr lang="en-US" sz="2400" dirty="0"/>
              <a:t>Test environment Management involves maintenance and upkeep of the test bed and may involve monitoring and modifying components based on requirements, performance etc.</a:t>
            </a:r>
          </a:p>
        </p:txBody>
      </p:sp>
    </p:spTree>
    <p:extLst>
      <p:ext uri="{BB962C8B-B14F-4D97-AF65-F5344CB8AC3E}">
        <p14:creationId xmlns:p14="http://schemas.microsoft.com/office/powerpoint/2010/main" val="267913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F1B9B1CB-E4F9-4A9C-B6C1-9CEE1257ACA6}"/>
              </a:ext>
            </a:extLst>
          </p:cNvPr>
          <p:cNvSpPr txBox="1"/>
          <p:nvPr/>
        </p:nvSpPr>
        <p:spPr>
          <a:xfrm>
            <a:off x="124512" y="1497880"/>
            <a:ext cx="9533837" cy="1697901"/>
          </a:xfrm>
          <a:prstGeom prst="rect">
            <a:avLst/>
          </a:prstGeom>
          <a:noFill/>
        </p:spPr>
        <p:txBody>
          <a:bodyPr wrap="square">
            <a:spAutoFit/>
          </a:bodyPr>
          <a:lstStyle/>
          <a:p>
            <a:pPr marL="365760" lvl="1" indent="-365760">
              <a:spcBef>
                <a:spcPts val="400"/>
              </a:spcBef>
              <a:spcAft>
                <a:spcPts val="600"/>
              </a:spcAft>
              <a:buFont typeface="Wingdings" panose="05000000000000000000" pitchFamily="2" charset="2"/>
              <a:buChar char="§"/>
            </a:pPr>
            <a:r>
              <a:rPr lang="en-US" sz="2400" dirty="0"/>
              <a:t>Challenges towards setting up a test environment could be in terms of proper planning on resource usage, remote environment, setup time, sharing of the environment and setting up complex configurations</a:t>
            </a:r>
          </a:p>
          <a:p>
            <a:pPr marL="0" lvl="1" indent="-457200">
              <a:spcBef>
                <a:spcPts val="400"/>
              </a:spcBef>
              <a:spcAft>
                <a:spcPts val="600"/>
              </a:spcAft>
              <a:buFont typeface="+mj-lt"/>
              <a:buAutoNum type="arabicPeriod" startAt="4"/>
            </a:pPr>
            <a:r>
              <a:rPr lang="en-US" sz="2400" b="1" dirty="0">
                <a:solidFill>
                  <a:srgbClr val="7030A0"/>
                </a:solidFill>
              </a:rPr>
              <a:t>Automation Strategy</a:t>
            </a:r>
          </a:p>
        </p:txBody>
      </p:sp>
      <p:graphicFrame>
        <p:nvGraphicFramePr>
          <p:cNvPr id="9" name="Diagram 8">
            <a:extLst>
              <a:ext uri="{FF2B5EF4-FFF2-40B4-BE49-F238E27FC236}">
                <a16:creationId xmlns:a16="http://schemas.microsoft.com/office/drawing/2014/main" id="{0DB54895-5EFA-4F9F-874B-614E8785D110}"/>
              </a:ext>
            </a:extLst>
          </p:cNvPr>
          <p:cNvGraphicFramePr/>
          <p:nvPr>
            <p:extLst>
              <p:ext uri="{D42A27DB-BD31-4B8C-83A1-F6EECF244321}">
                <p14:modId xmlns:p14="http://schemas.microsoft.com/office/powerpoint/2010/main" val="150161984"/>
              </p:ext>
            </p:extLst>
          </p:nvPr>
        </p:nvGraphicFramePr>
        <p:xfrm>
          <a:off x="683491" y="3195781"/>
          <a:ext cx="6668655" cy="355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E010CB99-D0A9-4C18-9A0C-911158E07552}"/>
              </a:ext>
            </a:extLst>
          </p:cNvPr>
          <p:cNvGrpSpPr/>
          <p:nvPr/>
        </p:nvGrpSpPr>
        <p:grpSpPr>
          <a:xfrm>
            <a:off x="0" y="850658"/>
            <a:ext cx="9324288" cy="767005"/>
            <a:chOff x="-193964" y="1196323"/>
            <a:chExt cx="9324288" cy="767005"/>
          </a:xfrm>
        </p:grpSpPr>
        <p:sp>
          <p:nvSpPr>
            <p:cNvPr id="2" name="Rectangle 1">
              <a:extLst>
                <a:ext uri="{FF2B5EF4-FFF2-40B4-BE49-F238E27FC236}">
                  <a16:creationId xmlns:a16="http://schemas.microsoft.com/office/drawing/2014/main" id="{5F4147A1-0DDE-47DC-9CC8-364575C4972C}"/>
                </a:ext>
              </a:extLst>
            </p:cNvPr>
            <p:cNvSpPr/>
            <p:nvPr/>
          </p:nvSpPr>
          <p:spPr>
            <a:xfrm>
              <a:off x="-193964" y="1196323"/>
              <a:ext cx="9324288" cy="7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5" name="Straight Connector 4">
              <a:extLst>
                <a:ext uri="{FF2B5EF4-FFF2-40B4-BE49-F238E27FC236}">
                  <a16:creationId xmlns:a16="http://schemas.microsoft.com/office/drawing/2014/main" id="{71418CA4-0190-4BB8-BB49-027EDAC89BEC}"/>
                </a:ext>
              </a:extLst>
            </p:cNvPr>
            <p:cNvCxnSpPr/>
            <p:nvPr/>
          </p:nvCxnSpPr>
          <p:spPr>
            <a:xfrm>
              <a:off x="-193964" y="1681018"/>
              <a:ext cx="5862016"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CE5386AD-C059-4470-B058-FA168E3C951C}"/>
              </a:ext>
            </a:extLst>
          </p:cNvPr>
          <p:cNvSpPr txBox="1"/>
          <p:nvPr/>
        </p:nvSpPr>
        <p:spPr>
          <a:xfrm>
            <a:off x="2333759" y="856738"/>
            <a:ext cx="6096000" cy="461665"/>
          </a:xfrm>
          <a:prstGeom prst="rect">
            <a:avLst/>
          </a:prstGeom>
          <a:noFill/>
        </p:spPr>
        <p:txBody>
          <a:bodyPr wrap="square">
            <a:spAutoFit/>
          </a:bodyPr>
          <a:lstStyle/>
          <a:p>
            <a:r>
              <a:rPr lang="en-US" sz="2400" b="1" dirty="0">
                <a:solidFill>
                  <a:schemeClr val="accent2"/>
                </a:solidFill>
                <a:latin typeface="+mn-lt"/>
              </a:rPr>
              <a:t>4. Automation Strategy</a:t>
            </a:r>
            <a:endParaRPr lang="en-US" sz="2400" dirty="0"/>
          </a:p>
        </p:txBody>
      </p:sp>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2" y="386535"/>
            <a:ext cx="10625263" cy="752392"/>
          </a:xfrm>
        </p:spPr>
        <p:txBody>
          <a:bodyPr>
            <a:normAutofit/>
          </a:bodyPr>
          <a:lstStyle/>
          <a:p>
            <a:r>
              <a:rPr lang="en-IN" sz="2400" b="1" dirty="0">
                <a:solidFill>
                  <a:srgbClr val="C00000"/>
                </a:solidFill>
                <a:latin typeface="+mn-lt"/>
              </a:rPr>
              <a:t>Testing Strategy : </a:t>
            </a:r>
            <a:r>
              <a:rPr lang="en-IN" sz="2400" b="1" dirty="0">
                <a:solidFill>
                  <a:schemeClr val="accent2"/>
                </a:solidFill>
                <a:latin typeface="+mn-lt"/>
              </a:rPr>
              <a:t>3. Test</a:t>
            </a:r>
            <a:r>
              <a:rPr lang="en-US" sz="2400" b="1" dirty="0">
                <a:solidFill>
                  <a:schemeClr val="accent2"/>
                </a:solidFill>
                <a:latin typeface="+mn-lt"/>
              </a:rPr>
              <a:t> Execution Environment which will be used (Cont.) &amp;</a:t>
            </a:r>
            <a:endParaRPr lang="en-US" sz="2800" b="1" dirty="0">
              <a:solidFill>
                <a:schemeClr val="accent2"/>
              </a:solidFill>
              <a:latin typeface="+mn-lt"/>
            </a:endParaRPr>
          </a:p>
        </p:txBody>
      </p:sp>
    </p:spTree>
    <p:extLst>
      <p:ext uri="{BB962C8B-B14F-4D97-AF65-F5344CB8AC3E}">
        <p14:creationId xmlns:p14="http://schemas.microsoft.com/office/powerpoint/2010/main" val="360535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5876</TotalTime>
  <Words>1016</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Test Strategy Generics</vt:lpstr>
      <vt:lpstr>Testing Strategy : 1. Testing Models or Mindsets</vt:lpstr>
      <vt:lpstr>Testing Strategy : 1. Testing Models or Mindsets</vt:lpstr>
      <vt:lpstr>Testing Strategy : 2. Testing Types Chosen</vt:lpstr>
      <vt:lpstr>Testing Strategy : 2 Testing Types Chosen (Cont.)</vt:lpstr>
      <vt:lpstr>Testing Strategy : 3. Test Execution Environment which will be used</vt:lpstr>
      <vt:lpstr>Testing Strategy : 3. Test Execution Environment which will be used (Cont.) &amp;</vt:lpstr>
      <vt:lpstr>Testing Strategy : 5. Tools which will be used</vt:lpstr>
      <vt:lpstr>Testing Strategy : 6. Risk Analysis with Contingency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389</cp:revision>
  <dcterms:created xsi:type="dcterms:W3CDTF">2019-05-30T23:14:36Z</dcterms:created>
  <dcterms:modified xsi:type="dcterms:W3CDTF">2020-10-13T05:13:35Z</dcterms:modified>
</cp:coreProperties>
</file>