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1" r:id="rId2"/>
    <p:sldId id="266" r:id="rId3"/>
    <p:sldId id="271" r:id="rId4"/>
    <p:sldId id="272" r:id="rId5"/>
    <p:sldId id="273" r:id="rId6"/>
    <p:sldId id="289" r:id="rId7"/>
    <p:sldId id="287" r:id="rId8"/>
    <p:sldId id="288" r:id="rId9"/>
    <p:sldId id="290" r:id="rId10"/>
    <p:sldId id="291" r:id="rId11"/>
    <p:sldId id="292" r:id="rId12"/>
    <p:sldId id="293" r:id="rId13"/>
    <p:sldId id="294"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B9A7"/>
    <a:srgbClr val="FDBA53"/>
    <a:srgbClr val="F4B350"/>
    <a:srgbClr val="DFA267"/>
    <a:srgbClr val="FEDC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0" autoAdjust="0"/>
    <p:restoredTop sz="78370" autoAdjust="0"/>
  </p:normalViewPr>
  <p:slideViewPr>
    <p:cSldViewPr snapToGrid="0">
      <p:cViewPr varScale="1">
        <p:scale>
          <a:sx n="63" d="100"/>
          <a:sy n="63" d="100"/>
        </p:scale>
        <p:origin x="78" y="240"/>
      </p:cViewPr>
      <p:guideLst>
        <p:guide orient="horz" pos="2160"/>
        <p:guide pos="3840"/>
      </p:guideLst>
    </p:cSldViewPr>
  </p:slideViewPr>
  <p:notesTextViewPr>
    <p:cViewPr>
      <p:scale>
        <a:sx n="3" d="2"/>
        <a:sy n="3" d="2"/>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B7F9B-9238-4BC3-9E18-D3ACE1D867A9}" type="datetimeFigureOut">
              <a:rPr lang="en-IN" smtClean="0"/>
              <a:t>13-10-2020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1DB59-503D-40F0-9CF4-140C9C261592}" type="slidenum">
              <a:rPr lang="en-IN" smtClean="0"/>
              <a:t>‹#›</a:t>
            </a:fld>
            <a:endParaRPr lang="en-IN"/>
          </a:p>
        </p:txBody>
      </p:sp>
    </p:spTree>
    <p:extLst>
      <p:ext uri="{BB962C8B-B14F-4D97-AF65-F5344CB8AC3E}">
        <p14:creationId xmlns:p14="http://schemas.microsoft.com/office/powerpoint/2010/main" val="3296202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https://www.guru99.com/what-everybody-ought-to-know-about-test-planing.html</a:t>
            </a:r>
          </a:p>
          <a:p>
            <a:r>
              <a:rPr lang="en-IN" dirty="0"/>
              <a:t>https://www.softwaretestingmentor.com/what-is-test-planning/</a:t>
            </a:r>
          </a:p>
          <a:p>
            <a:r>
              <a:rPr lang="en-IN" dirty="0"/>
              <a:t>https://www.tutorialspoint.com/software_testing_dictionary/test_plan.htm</a:t>
            </a:r>
          </a:p>
          <a:p>
            <a:r>
              <a:rPr lang="en-IN" dirty="0"/>
              <a:t>https://www.softwaretestinghelp.com/software-development-testing-methodologies/</a:t>
            </a:r>
          </a:p>
        </p:txBody>
      </p:sp>
      <p:sp>
        <p:nvSpPr>
          <p:cNvPr id="4" name="Slide Number Placeholder 3"/>
          <p:cNvSpPr>
            <a:spLocks noGrp="1"/>
          </p:cNvSpPr>
          <p:nvPr>
            <p:ph type="sldNum" sz="quarter" idx="5"/>
          </p:nvPr>
        </p:nvSpPr>
        <p:spPr/>
        <p:txBody>
          <a:bodyPr/>
          <a:lstStyle/>
          <a:p>
            <a:fld id="{8871DB59-503D-40F0-9CF4-140C9C261592}" type="slidenum">
              <a:rPr lang="en-IN" smtClean="0"/>
              <a:t>6</a:t>
            </a:fld>
            <a:endParaRPr lang="en-IN"/>
          </a:p>
        </p:txBody>
      </p:sp>
    </p:spTree>
    <p:extLst>
      <p:ext uri="{BB962C8B-B14F-4D97-AF65-F5344CB8AC3E}">
        <p14:creationId xmlns:p14="http://schemas.microsoft.com/office/powerpoint/2010/main" val="2588119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69A9DEB-1C13-4857-BD71-40A875118FFC}"/>
              </a:ext>
            </a:extLst>
          </p:cNvPr>
          <p:cNvPicPr>
            <a:picLocks noChangeAspect="1"/>
          </p:cNvPicPr>
          <p:nvPr userDrawn="1"/>
        </p:nvPicPr>
        <p:blipFill>
          <a:blip r:embed="rId2"/>
          <a:stretch>
            <a:fillRect/>
          </a:stretch>
        </p:blipFill>
        <p:spPr>
          <a:xfrm>
            <a:off x="11158057" y="133515"/>
            <a:ext cx="932769" cy="1402202"/>
          </a:xfrm>
          <a:prstGeom prst="rect">
            <a:avLst/>
          </a:prstGeom>
        </p:spPr>
      </p:pic>
      <p:sp>
        <p:nvSpPr>
          <p:cNvPr id="9" name="Rectangle 8">
            <a:extLst>
              <a:ext uri="{FF2B5EF4-FFF2-40B4-BE49-F238E27FC236}">
                <a16:creationId xmlns:a16="http://schemas.microsoft.com/office/drawing/2014/main" id="{518F317A-78FC-4444-9C1F-7E8DF0E0D0FA}"/>
              </a:ext>
            </a:extLst>
          </p:cNvPr>
          <p:cNvSpPr/>
          <p:nvPr userDrawn="1"/>
        </p:nvSpPr>
        <p:spPr>
          <a:xfrm>
            <a:off x="289993" y="1234181"/>
            <a:ext cx="7497214" cy="646331"/>
          </a:xfrm>
          <a:prstGeom prst="rect">
            <a:avLst/>
          </a:prstGeom>
        </p:spPr>
        <p:txBody>
          <a:bodyPr wrap="square">
            <a:spAutoFit/>
          </a:bodyPr>
          <a:lstStyle/>
          <a:p>
            <a:r>
              <a:rPr lang="en-US" sz="3600" b="1" cap="all" baseline="0" dirty="0">
                <a:solidFill>
                  <a:srgbClr val="0070C0"/>
                </a:solidFill>
              </a:rPr>
              <a:t>Software Engineering </a:t>
            </a:r>
          </a:p>
        </p:txBody>
      </p:sp>
      <p:grpSp>
        <p:nvGrpSpPr>
          <p:cNvPr id="12" name="Group 11">
            <a:extLst>
              <a:ext uri="{FF2B5EF4-FFF2-40B4-BE49-F238E27FC236}">
                <a16:creationId xmlns:a16="http://schemas.microsoft.com/office/drawing/2014/main" id="{B5135EE7-206A-429C-B190-899C81648248}"/>
              </a:ext>
            </a:extLst>
          </p:cNvPr>
          <p:cNvGrpSpPr/>
          <p:nvPr userDrawn="1"/>
        </p:nvGrpSpPr>
        <p:grpSpPr>
          <a:xfrm>
            <a:off x="415018" y="5058775"/>
            <a:ext cx="1066895" cy="1078155"/>
            <a:chOff x="313844" y="5489699"/>
            <a:chExt cx="1066895" cy="1078155"/>
          </a:xfrm>
          <a:solidFill>
            <a:schemeClr val="accent2">
              <a:lumMod val="60000"/>
              <a:lumOff val="40000"/>
            </a:schemeClr>
          </a:solidFill>
        </p:grpSpPr>
        <p:sp>
          <p:nvSpPr>
            <p:cNvPr id="13" name="Rectangle 12">
              <a:extLst>
                <a:ext uri="{FF2B5EF4-FFF2-40B4-BE49-F238E27FC236}">
                  <a16:creationId xmlns:a16="http://schemas.microsoft.com/office/drawing/2014/main" id="{5029FCB8-559D-4FEA-8556-077CA9FD4F37}"/>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CA45174-7366-4EE8-BDB3-9DC17CDCAA5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Connector 14">
            <a:extLst>
              <a:ext uri="{FF2B5EF4-FFF2-40B4-BE49-F238E27FC236}">
                <a16:creationId xmlns:a16="http://schemas.microsoft.com/office/drawing/2014/main" id="{49560B36-3F34-4596-862D-5E94AA07B818}"/>
              </a:ext>
            </a:extLst>
          </p:cNvPr>
          <p:cNvCxnSpPr>
            <a:cxnSpLocks/>
          </p:cNvCxnSpPr>
          <p:nvPr userDrawn="1"/>
        </p:nvCxnSpPr>
        <p:spPr>
          <a:xfrm flipV="1">
            <a:off x="3200" y="2094443"/>
            <a:ext cx="6332283"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A11F712-BDBC-450F-9750-5CCCC306CA36}"/>
              </a:ext>
            </a:extLst>
          </p:cNvPr>
          <p:cNvSpPr/>
          <p:nvPr userDrawn="1"/>
        </p:nvSpPr>
        <p:spPr>
          <a:xfrm>
            <a:off x="508014" y="5239098"/>
            <a:ext cx="749721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
        <p:nvSpPr>
          <p:cNvPr id="17" name="TextBox 17">
            <a:extLst>
              <a:ext uri="{FF2B5EF4-FFF2-40B4-BE49-F238E27FC236}">
                <a16:creationId xmlns:a16="http://schemas.microsoft.com/office/drawing/2014/main" id="{940F542C-B89B-4936-A042-FC9FF2E3ED53}"/>
              </a:ext>
            </a:extLst>
          </p:cNvPr>
          <p:cNvSpPr txBox="1"/>
          <p:nvPr userDrawn="1"/>
        </p:nvSpPr>
        <p:spPr>
          <a:xfrm>
            <a:off x="326749" y="6142419"/>
            <a:ext cx="8055251" cy="7155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050" b="1" dirty="0">
                <a:solidFill>
                  <a:schemeClr val="tx1">
                    <a:lumMod val="50000"/>
                    <a:lumOff val="50000"/>
                  </a:schemeClr>
                </a:solidFill>
              </a:rPr>
              <a:t>Acknowledgements: </a:t>
            </a:r>
            <a:r>
              <a:rPr lang="en-IN" sz="1000" b="1" dirty="0">
                <a:solidFill>
                  <a:schemeClr val="tx1">
                    <a:lumMod val="50000"/>
                    <a:lumOff val="50000"/>
                  </a:schemeClr>
                </a:solidFill>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p>
        </p:txBody>
      </p:sp>
    </p:spTree>
    <p:extLst>
      <p:ext uri="{BB962C8B-B14F-4D97-AF65-F5344CB8AC3E}">
        <p14:creationId xmlns:p14="http://schemas.microsoft.com/office/powerpoint/2010/main" val="218154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cxnSp>
        <p:nvCxnSpPr>
          <p:cNvPr id="6" name="Straight Connector 5">
            <a:extLst>
              <a:ext uri="{FF2B5EF4-FFF2-40B4-BE49-F238E27FC236}">
                <a16:creationId xmlns:a16="http://schemas.microsoft.com/office/drawing/2014/main" id="{4310FF71-7B06-4782-ACBE-30FF2B272CBF}"/>
              </a:ext>
            </a:extLst>
          </p:cNvPr>
          <p:cNvCxnSpPr>
            <a:cxnSpLocks/>
          </p:cNvCxnSpPr>
          <p:nvPr userDrawn="1"/>
        </p:nvCxnSpPr>
        <p:spPr>
          <a:xfrm flipV="1">
            <a:off x="0" y="1380670"/>
            <a:ext cx="6578936"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5EB92D-6283-4307-A838-3D93CEE074B0}"/>
              </a:ext>
            </a:extLst>
          </p:cNvPr>
          <p:cNvSpPr txBox="1"/>
          <p:nvPr userDrawn="1"/>
        </p:nvSpPr>
        <p:spPr>
          <a:xfrm>
            <a:off x="185257" y="345425"/>
            <a:ext cx="7175996" cy="646331"/>
          </a:xfrm>
          <a:prstGeom prst="rect">
            <a:avLst/>
          </a:prstGeom>
          <a:noFill/>
        </p:spPr>
        <p:txBody>
          <a:bodyPr wrap="square" rtlCol="0">
            <a:spAutoFit/>
          </a:bodyPr>
          <a:lstStyle/>
          <a:p>
            <a:pPr algn="l"/>
            <a:r>
              <a:rPr lang="en-US" sz="3600" b="1" cap="all" baseline="0" dirty="0">
                <a:solidFill>
                  <a:srgbClr val="0070C0"/>
                </a:solidFill>
                <a:latin typeface="+mn-lt"/>
              </a:rPr>
              <a:t>Software TESTING</a:t>
            </a:r>
          </a:p>
        </p:txBody>
      </p:sp>
      <p:grpSp>
        <p:nvGrpSpPr>
          <p:cNvPr id="8" name="Group 7">
            <a:extLst>
              <a:ext uri="{FF2B5EF4-FFF2-40B4-BE49-F238E27FC236}">
                <a16:creationId xmlns:a16="http://schemas.microsoft.com/office/drawing/2014/main" id="{ABFB93FB-9F11-4AFC-BCD1-93A67BA9CA28}"/>
              </a:ext>
            </a:extLst>
          </p:cNvPr>
          <p:cNvGrpSpPr/>
          <p:nvPr userDrawn="1"/>
        </p:nvGrpSpPr>
        <p:grpSpPr>
          <a:xfrm>
            <a:off x="292403" y="5543111"/>
            <a:ext cx="545797" cy="1078155"/>
            <a:chOff x="313844" y="5489699"/>
            <a:chExt cx="1066895" cy="1078155"/>
          </a:xfrm>
          <a:solidFill>
            <a:schemeClr val="accent2">
              <a:lumMod val="60000"/>
              <a:lumOff val="40000"/>
            </a:schemeClr>
          </a:solidFill>
        </p:grpSpPr>
        <p:sp>
          <p:nvSpPr>
            <p:cNvPr id="9" name="Rectangle 8">
              <a:extLst>
                <a:ext uri="{FF2B5EF4-FFF2-40B4-BE49-F238E27FC236}">
                  <a16:creationId xmlns:a16="http://schemas.microsoft.com/office/drawing/2014/main" id="{5FDABAA5-0594-4639-BEBC-42ED697572DB}"/>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69E411B-7B75-4E73-876B-2518053D81BF}"/>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a:extLst>
              <a:ext uri="{FF2B5EF4-FFF2-40B4-BE49-F238E27FC236}">
                <a16:creationId xmlns:a16="http://schemas.microsoft.com/office/drawing/2014/main" id="{B8732D7A-0517-45A7-AE64-35251E6EAEE7}"/>
              </a:ext>
            </a:extLst>
          </p:cNvPr>
          <p:cNvSpPr/>
          <p:nvPr userDrawn="1"/>
        </p:nvSpPr>
        <p:spPr>
          <a:xfrm>
            <a:off x="484043" y="5674609"/>
            <a:ext cx="541210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Tree>
    <p:extLst>
      <p:ext uri="{BB962C8B-B14F-4D97-AF65-F5344CB8AC3E}">
        <p14:creationId xmlns:p14="http://schemas.microsoft.com/office/powerpoint/2010/main" val="397449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
        <p:nvSpPr>
          <p:cNvPr id="7" name="Rectangle 6">
            <a:extLst>
              <a:ext uri="{FF2B5EF4-FFF2-40B4-BE49-F238E27FC236}">
                <a16:creationId xmlns:a16="http://schemas.microsoft.com/office/drawing/2014/main" id="{EE79E3F3-4C0D-47B5-BD75-CA3B35ACC577}"/>
              </a:ext>
            </a:extLst>
          </p:cNvPr>
          <p:cNvSpPr/>
          <p:nvPr userDrawn="1"/>
        </p:nvSpPr>
        <p:spPr>
          <a:xfrm>
            <a:off x="101535" y="0"/>
            <a:ext cx="5099730" cy="589072"/>
          </a:xfrm>
          <a:prstGeom prst="rect">
            <a:avLst/>
          </a:prstGeom>
        </p:spPr>
        <p:txBody>
          <a:bodyPr wrap="square">
            <a:spAutoFit/>
          </a:bodyPr>
          <a:lstStyle/>
          <a:p>
            <a:pPr>
              <a:lnSpc>
                <a:spcPct val="150000"/>
              </a:lnSpc>
            </a:pPr>
            <a:r>
              <a:rPr lang="en-IN" sz="2400" b="1" cap="all" dirty="0">
                <a:solidFill>
                  <a:srgbClr val="0070C0"/>
                </a:solidFill>
                <a:latin typeface="+mn-lt"/>
              </a:rPr>
              <a:t>SOFTWARE TEST PLANNING</a:t>
            </a:r>
          </a:p>
        </p:txBody>
      </p:sp>
      <p:cxnSp>
        <p:nvCxnSpPr>
          <p:cNvPr id="8" name="Straight Connector 7">
            <a:extLst>
              <a:ext uri="{FF2B5EF4-FFF2-40B4-BE49-F238E27FC236}">
                <a16:creationId xmlns:a16="http://schemas.microsoft.com/office/drawing/2014/main" id="{31AFCC0A-D7B7-4311-9E1E-EA5E151A08DE}"/>
              </a:ext>
            </a:extLst>
          </p:cNvPr>
          <p:cNvCxnSpPr>
            <a:cxnSpLocks/>
          </p:cNvCxnSpPr>
          <p:nvPr userDrawn="1"/>
        </p:nvCxnSpPr>
        <p:spPr>
          <a:xfrm>
            <a:off x="18587" y="1087663"/>
            <a:ext cx="581743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2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5BD40417-EA7A-44E7-B864-33B255CC44AB}"/>
              </a:ext>
            </a:extLst>
          </p:cNvPr>
          <p:cNvPicPr>
            <a:picLocks noChangeAspect="1"/>
          </p:cNvPicPr>
          <p:nvPr userDrawn="1"/>
        </p:nvPicPr>
        <p:blipFill>
          <a:blip r:embed="rId2"/>
          <a:stretch>
            <a:fillRect/>
          </a:stretch>
        </p:blipFill>
        <p:spPr>
          <a:xfrm>
            <a:off x="1483852" y="1785280"/>
            <a:ext cx="2371550" cy="3554276"/>
          </a:xfrm>
          <a:prstGeom prst="rect">
            <a:avLst/>
          </a:prstGeom>
        </p:spPr>
      </p:pic>
      <p:cxnSp>
        <p:nvCxnSpPr>
          <p:cNvPr id="9" name="Straight Connector 8">
            <a:extLst>
              <a:ext uri="{FF2B5EF4-FFF2-40B4-BE49-F238E27FC236}">
                <a16:creationId xmlns:a16="http://schemas.microsoft.com/office/drawing/2014/main" id="{921F9E58-0D36-495A-93F2-FFB3EB6C56D8}"/>
              </a:ext>
            </a:extLst>
          </p:cNvPr>
          <p:cNvCxnSpPr>
            <a:cxnSpLocks/>
          </p:cNvCxnSpPr>
          <p:nvPr userDrawn="1"/>
        </p:nvCxnSpPr>
        <p:spPr>
          <a:xfrm flipV="1">
            <a:off x="4587993" y="276396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01ADA6C-FA39-4BCB-9BDA-8B1783D6151E}"/>
              </a:ext>
            </a:extLst>
          </p:cNvPr>
          <p:cNvSpPr txBox="1"/>
          <p:nvPr userDrawn="1"/>
        </p:nvSpPr>
        <p:spPr>
          <a:xfrm>
            <a:off x="4493863" y="1965255"/>
            <a:ext cx="2227469" cy="584775"/>
          </a:xfrm>
          <a:prstGeom prst="rect">
            <a:avLst/>
          </a:prstGeom>
          <a:noFill/>
        </p:spPr>
        <p:txBody>
          <a:bodyPr wrap="none" rtlCol="0">
            <a:spAutoFit/>
          </a:bodyPr>
          <a:lstStyle/>
          <a:p>
            <a:r>
              <a:rPr lang="en-IN" sz="3200" b="1" dirty="0">
                <a:solidFill>
                  <a:srgbClr val="F4B350"/>
                </a:solidFill>
              </a:rPr>
              <a:t>THANK YOU</a:t>
            </a:r>
            <a:endParaRPr lang="en-IN" b="1" dirty="0">
              <a:solidFill>
                <a:srgbClr val="F4B350"/>
              </a:solidFill>
            </a:endParaRPr>
          </a:p>
        </p:txBody>
      </p:sp>
      <p:sp>
        <p:nvSpPr>
          <p:cNvPr id="13" name="Rectangle 12">
            <a:extLst>
              <a:ext uri="{FF2B5EF4-FFF2-40B4-BE49-F238E27FC236}">
                <a16:creationId xmlns:a16="http://schemas.microsoft.com/office/drawing/2014/main" id="{1D8DAB67-9FBA-4299-9B3C-18BC5435B44B}"/>
              </a:ext>
            </a:extLst>
          </p:cNvPr>
          <p:cNvSpPr/>
          <p:nvPr userDrawn="1"/>
        </p:nvSpPr>
        <p:spPr>
          <a:xfrm>
            <a:off x="4587993" y="2890391"/>
            <a:ext cx="7497214" cy="1077218"/>
          </a:xfrm>
          <a:prstGeom prst="rect">
            <a:avLst/>
          </a:prstGeom>
        </p:spPr>
        <p:txBody>
          <a:bodyPr wrap="square">
            <a:spAutoFit/>
          </a:bodyPr>
          <a:lstStyle/>
          <a:p>
            <a:r>
              <a:rPr lang="en-US" sz="2400" b="1" dirty="0"/>
              <a:t>Prof. Phalachandra H.L.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hlinkClick r:id="rId3"/>
              </a:rPr>
              <a:t>phalachandra@pes.edu</a:t>
            </a:r>
            <a:endParaRPr lang="en-US" sz="2000" u="sng" kern="1200" dirty="0">
              <a:solidFill>
                <a:srgbClr val="0070C0"/>
              </a:solidFill>
              <a:latin typeface="+mn-lt"/>
              <a:ea typeface="+mn-ea"/>
              <a:cs typeface="+mn-cs"/>
            </a:endParaRPr>
          </a:p>
        </p:txBody>
      </p:sp>
    </p:spTree>
    <p:extLst>
      <p:ext uri="{BB962C8B-B14F-4D97-AF65-F5344CB8AC3E}">
        <p14:creationId xmlns:p14="http://schemas.microsoft.com/office/powerpoint/2010/main" val="19046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7D49-DB18-4481-BBAD-3CCDB0B6E136}"/>
              </a:ext>
            </a:extLst>
          </p:cNvPr>
          <p:cNvSpPr>
            <a:spLocks noGrp="1"/>
          </p:cNvSpPr>
          <p:nvPr>
            <p:ph type="title"/>
          </p:nvPr>
        </p:nvSpPr>
        <p:spPr>
          <a:xfrm>
            <a:off x="263434" y="344087"/>
            <a:ext cx="10515600" cy="557984"/>
          </a:xfrm>
        </p:spPr>
        <p:txBody>
          <a:bodyPr>
            <a:noAutofit/>
          </a:bodyPr>
          <a:lstStyle>
            <a:lvl1pPr>
              <a:defRPr sz="3600" b="1"/>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a:xfrm>
            <a:off x="416159" y="1453541"/>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11084484" y="136525"/>
            <a:ext cx="932769" cy="1402202"/>
          </a:xfrm>
          <a:prstGeom prst="rect">
            <a:avLst/>
          </a:prstGeom>
        </p:spPr>
      </p:pic>
      <p:cxnSp>
        <p:nvCxnSpPr>
          <p:cNvPr id="8" name="Straight Connector 7">
            <a:extLst>
              <a:ext uri="{FF2B5EF4-FFF2-40B4-BE49-F238E27FC236}">
                <a16:creationId xmlns:a16="http://schemas.microsoft.com/office/drawing/2014/main" id="{85B75CDB-A1FD-4FE7-804F-9C89D5EE7854}"/>
              </a:ext>
            </a:extLst>
          </p:cNvPr>
          <p:cNvCxnSpPr>
            <a:cxnSpLocks/>
          </p:cNvCxnSpPr>
          <p:nvPr userDrawn="1"/>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39D39C45-4BFB-45BE-B6CC-7991848CF0AF}"/>
              </a:ext>
            </a:extLst>
          </p:cNvPr>
          <p:cNvPicPr>
            <a:picLocks noChangeAspect="1"/>
          </p:cNvPicPr>
          <p:nvPr userDrawn="1"/>
        </p:nvPicPr>
        <p:blipFill>
          <a:blip r:embed="rId2"/>
          <a:stretch>
            <a:fillRect/>
          </a:stretch>
        </p:blipFill>
        <p:spPr>
          <a:xfrm>
            <a:off x="11000401" y="185738"/>
            <a:ext cx="932769" cy="1402202"/>
          </a:xfrm>
          <a:prstGeom prst="rect">
            <a:avLst/>
          </a:prstGeom>
        </p:spPr>
      </p:pic>
    </p:spTree>
    <p:extLst>
      <p:ext uri="{BB962C8B-B14F-4D97-AF65-F5344CB8AC3E}">
        <p14:creationId xmlns:p14="http://schemas.microsoft.com/office/powerpoint/2010/main" val="413009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Tree>
    <p:extLst>
      <p:ext uri="{BB962C8B-B14F-4D97-AF65-F5344CB8AC3E}">
        <p14:creationId xmlns:p14="http://schemas.microsoft.com/office/powerpoint/2010/main" val="34773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spTree>
    <p:extLst>
      <p:ext uri="{BB962C8B-B14F-4D97-AF65-F5344CB8AC3E}">
        <p14:creationId xmlns:p14="http://schemas.microsoft.com/office/powerpoint/2010/main" val="422319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759542" y="118192"/>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13-10-2020</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62" r:id="rId1"/>
    <p:sldLayoutId id="2147483660" r:id="rId2"/>
    <p:sldLayoutId id="2147483663" r:id="rId3"/>
    <p:sldLayoutId id="2147483661" r:id="rId4"/>
    <p:sldLayoutId id="2147483650"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8175AB9-1397-43BE-9368-1ADC6C085BC0}"/>
              </a:ext>
            </a:extLst>
          </p:cNvPr>
          <p:cNvSpPr/>
          <p:nvPr/>
        </p:nvSpPr>
        <p:spPr>
          <a:xfrm>
            <a:off x="288543" y="2306201"/>
            <a:ext cx="7497214" cy="646331"/>
          </a:xfrm>
          <a:prstGeom prst="rect">
            <a:avLst/>
          </a:prstGeom>
        </p:spPr>
        <p:txBody>
          <a:bodyPr wrap="square">
            <a:spAutoFit/>
          </a:bodyPr>
          <a:lstStyle/>
          <a:p>
            <a:r>
              <a:rPr lang="en-US" sz="3600" b="1" cap="all" dirty="0">
                <a:solidFill>
                  <a:schemeClr val="accent2"/>
                </a:solidFill>
              </a:rPr>
              <a:t>SOFTWARE TESTING</a:t>
            </a:r>
          </a:p>
        </p:txBody>
      </p:sp>
    </p:spTree>
    <p:extLst>
      <p:ext uri="{BB962C8B-B14F-4D97-AF65-F5344CB8AC3E}">
        <p14:creationId xmlns:p14="http://schemas.microsoft.com/office/powerpoint/2010/main" val="10442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D49B20-D5FB-4774-A5C8-D578DAF744CC}"/>
              </a:ext>
            </a:extLst>
          </p:cNvPr>
          <p:cNvPicPr>
            <a:picLocks noChangeAspect="1"/>
          </p:cNvPicPr>
          <p:nvPr/>
        </p:nvPicPr>
        <p:blipFill>
          <a:blip r:embed="rId2"/>
          <a:stretch>
            <a:fillRect/>
          </a:stretch>
        </p:blipFill>
        <p:spPr>
          <a:xfrm>
            <a:off x="1211415" y="2783084"/>
            <a:ext cx="7224092" cy="1826120"/>
          </a:xfrm>
          <a:prstGeom prst="rect">
            <a:avLst/>
          </a:prstGeom>
        </p:spPr>
      </p:pic>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rgbClr val="C00000"/>
                </a:solidFill>
                <a:latin typeface="+mn-lt"/>
              </a:rPr>
              <a:t>5.</a:t>
            </a:r>
            <a:r>
              <a:rPr lang="en-IN" sz="2400" b="1" dirty="0">
                <a:latin typeface="+mn-lt"/>
              </a:rPr>
              <a:t> </a:t>
            </a:r>
            <a:r>
              <a:rPr lang="en-US" sz="2400" b="1" dirty="0">
                <a:latin typeface="+mn-lt"/>
              </a:rPr>
              <a:t>Creation of detailed test schedule </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6" name="TextBox 5">
            <a:extLst>
              <a:ext uri="{FF2B5EF4-FFF2-40B4-BE49-F238E27FC236}">
                <a16:creationId xmlns:a16="http://schemas.microsoft.com/office/drawing/2014/main" id="{D519AE61-48B6-4508-85D9-F5D72E5F6FE6}"/>
              </a:ext>
            </a:extLst>
          </p:cNvPr>
          <p:cNvSpPr txBox="1"/>
          <p:nvPr/>
        </p:nvSpPr>
        <p:spPr>
          <a:xfrm>
            <a:off x="1" y="1087819"/>
            <a:ext cx="9646920" cy="5627374"/>
          </a:xfrm>
          <a:prstGeom prst="rect">
            <a:avLst/>
          </a:prstGeom>
          <a:noFill/>
        </p:spPr>
        <p:txBody>
          <a:bodyPr wrap="square">
            <a:spAutoFit/>
          </a:bodyPr>
          <a:lstStyle/>
          <a:p>
            <a:pPr marL="342900" indent="-342900" algn="just">
              <a:lnSpc>
                <a:spcPct val="120000"/>
              </a:lnSpc>
              <a:spcBef>
                <a:spcPts val="600"/>
              </a:spcBef>
              <a:spcAft>
                <a:spcPts val="600"/>
              </a:spcAft>
              <a:buFont typeface="Wingdings" panose="05000000000000000000" pitchFamily="2" charset="2"/>
              <a:buChar char="§"/>
            </a:pPr>
            <a:r>
              <a:rPr lang="en-US" sz="2400" dirty="0"/>
              <a:t>This including estimation for building test strategy/specification/test cases/test environment setup and test execution, test reporting etc.)</a:t>
            </a:r>
          </a:p>
          <a:p>
            <a:pPr marL="342900" indent="-342900" algn="just">
              <a:lnSpc>
                <a:spcPct val="120000"/>
              </a:lnSpc>
              <a:spcBef>
                <a:spcPts val="600"/>
              </a:spcBef>
              <a:spcAft>
                <a:spcPts val="600"/>
              </a:spcAft>
              <a:buFont typeface="Wingdings" panose="05000000000000000000" pitchFamily="2" charset="2"/>
              <a:buChar char="§"/>
            </a:pPr>
            <a:r>
              <a:rPr lang="en-US" sz="2400" dirty="0"/>
              <a:t>This would include WBS and estimation using some of the techniques used earlier (similar to project planning).</a:t>
            </a:r>
          </a:p>
          <a:p>
            <a:pPr marL="342900" indent="-342900" algn="just">
              <a:lnSpc>
                <a:spcPct val="120000"/>
              </a:lnSpc>
              <a:spcBef>
                <a:spcPts val="600"/>
              </a:spcBef>
              <a:spcAft>
                <a:spcPts val="600"/>
              </a:spcAft>
              <a:buFont typeface="Wingdings" panose="05000000000000000000" pitchFamily="2" charset="2"/>
              <a:buChar char="§"/>
            </a:pPr>
            <a:endParaRPr lang="en-US" sz="2400" dirty="0"/>
          </a:p>
          <a:p>
            <a:pPr marL="342900" indent="-342900" algn="just">
              <a:lnSpc>
                <a:spcPct val="120000"/>
              </a:lnSpc>
              <a:spcBef>
                <a:spcPts val="600"/>
              </a:spcBef>
              <a:spcAft>
                <a:spcPts val="600"/>
              </a:spcAft>
              <a:buFont typeface="Wingdings" panose="05000000000000000000" pitchFamily="2" charset="2"/>
              <a:buChar char="§"/>
            </a:pPr>
            <a:endParaRPr lang="en-US" sz="4400" dirty="0"/>
          </a:p>
          <a:p>
            <a:r>
              <a:rPr lang="en-US" sz="2400" dirty="0"/>
              <a:t>     This would lead to something like </a:t>
            </a:r>
            <a:br>
              <a:rPr lang="en-US" sz="2400" dirty="0"/>
            </a:br>
            <a:r>
              <a:rPr lang="en-US" sz="2400" dirty="0"/>
              <a:t>      </a:t>
            </a:r>
            <a:r>
              <a:rPr lang="en-US" sz="2400" dirty="0">
                <a:solidFill>
                  <a:srgbClr val="0070C0"/>
                </a:solidFill>
              </a:rPr>
              <a:t>Create test scenarios and test cases         - 100 man hours</a:t>
            </a:r>
          </a:p>
          <a:p>
            <a:r>
              <a:rPr lang="en-US" sz="2400" dirty="0">
                <a:solidFill>
                  <a:srgbClr val="0070C0"/>
                </a:solidFill>
              </a:rPr>
              <a:t>      Execute test cases                                        -  200 man hours</a:t>
            </a:r>
          </a:p>
          <a:p>
            <a:r>
              <a:rPr lang="en-US" sz="2400" dirty="0">
                <a:solidFill>
                  <a:srgbClr val="0070C0"/>
                </a:solidFill>
              </a:rPr>
              <a:t>      ………..</a:t>
            </a:r>
          </a:p>
          <a:p>
            <a:pPr marL="342900" indent="-342900" algn="just">
              <a:lnSpc>
                <a:spcPct val="120000"/>
              </a:lnSpc>
              <a:spcBef>
                <a:spcPts val="600"/>
              </a:spcBef>
              <a:spcAft>
                <a:spcPts val="600"/>
              </a:spcAft>
              <a:buFont typeface="Wingdings" panose="05000000000000000000" pitchFamily="2" charset="2"/>
              <a:buChar char="§"/>
            </a:pPr>
            <a:r>
              <a:rPr lang="en-US" sz="2400" dirty="0"/>
              <a:t>We would associate the same into a calendar</a:t>
            </a:r>
          </a:p>
        </p:txBody>
      </p:sp>
    </p:spTree>
    <p:extLst>
      <p:ext uri="{BB962C8B-B14F-4D97-AF65-F5344CB8AC3E}">
        <p14:creationId xmlns:p14="http://schemas.microsoft.com/office/powerpoint/2010/main" val="307829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rgbClr val="C00000"/>
                </a:solidFill>
                <a:latin typeface="+mn-lt"/>
              </a:rPr>
              <a:t>6.</a:t>
            </a:r>
            <a:r>
              <a:rPr lang="en-IN" sz="2400" b="1" dirty="0">
                <a:latin typeface="+mn-lt"/>
              </a:rPr>
              <a:t> </a:t>
            </a:r>
            <a:r>
              <a:rPr lang="en-US" sz="2400" b="1" dirty="0">
                <a:latin typeface="+mn-lt"/>
              </a:rPr>
              <a:t>Planning, Identification and Allocation of resources </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6" name="TextBox 5">
            <a:extLst>
              <a:ext uri="{FF2B5EF4-FFF2-40B4-BE49-F238E27FC236}">
                <a16:creationId xmlns:a16="http://schemas.microsoft.com/office/drawing/2014/main" id="{D519AE61-48B6-4508-85D9-F5D72E5F6FE6}"/>
              </a:ext>
            </a:extLst>
          </p:cNvPr>
          <p:cNvSpPr txBox="1"/>
          <p:nvPr/>
        </p:nvSpPr>
        <p:spPr>
          <a:xfrm>
            <a:off x="133509" y="1087819"/>
            <a:ext cx="9404386" cy="5688930"/>
          </a:xfrm>
          <a:prstGeom prst="rect">
            <a:avLst/>
          </a:prstGeom>
          <a:noFill/>
        </p:spPr>
        <p:txBody>
          <a:bodyPr wrap="square">
            <a:spAutoFit/>
          </a:bodyPr>
          <a:lstStyle/>
          <a:p>
            <a:pPr marL="342900" indent="-342900" algn="just">
              <a:lnSpc>
                <a:spcPct val="120000"/>
              </a:lnSpc>
              <a:spcBef>
                <a:spcPts val="600"/>
              </a:spcBef>
              <a:buFont typeface="Wingdings" panose="05000000000000000000" pitchFamily="2" charset="2"/>
              <a:buChar char="§"/>
              <a:tabLst/>
            </a:pPr>
            <a:r>
              <a:rPr lang="en-US" sz="2400" dirty="0"/>
              <a:t>This and the previous step of estimating and scheduling are done together or iterated to ensure that the schedule factors in the characteristics of the planned resources.</a:t>
            </a:r>
          </a:p>
          <a:p>
            <a:pPr marL="342900" indent="-342900" algn="just">
              <a:lnSpc>
                <a:spcPct val="120000"/>
              </a:lnSpc>
              <a:spcBef>
                <a:spcPts val="600"/>
              </a:spcBef>
              <a:buFont typeface="Wingdings" panose="05000000000000000000" pitchFamily="2" charset="2"/>
              <a:buChar char="§"/>
              <a:tabLst/>
            </a:pPr>
            <a:r>
              <a:rPr lang="en-US" sz="2400" dirty="0"/>
              <a:t>Initially this will involve </a:t>
            </a:r>
          </a:p>
          <a:p>
            <a:pPr marL="800100" lvl="1" indent="-342900" algn="just">
              <a:lnSpc>
                <a:spcPct val="120000"/>
              </a:lnSpc>
              <a:spcBef>
                <a:spcPts val="600"/>
              </a:spcBef>
              <a:buFont typeface="Wingdings" panose="05000000000000000000" pitchFamily="2" charset="2"/>
              <a:buChar char="§"/>
            </a:pPr>
            <a:r>
              <a:rPr lang="en-US" sz="2400" dirty="0"/>
              <a:t>Identifying the number and type of servers, storage, test tools and the network resources needed for the activities identified</a:t>
            </a:r>
          </a:p>
          <a:p>
            <a:pPr marL="800100" lvl="1" indent="-342900" algn="just">
              <a:lnSpc>
                <a:spcPct val="120000"/>
              </a:lnSpc>
              <a:spcBef>
                <a:spcPts val="600"/>
              </a:spcBef>
              <a:buFont typeface="Wingdings" panose="05000000000000000000" pitchFamily="2" charset="2"/>
              <a:buChar char="§"/>
              <a:tabLst/>
            </a:pPr>
            <a:r>
              <a:rPr lang="en-US" sz="2400" dirty="0"/>
              <a:t>Identifying the number and type of people to work on the project. This could be in the roles of test manager, testers, test developers, test administrators and </a:t>
            </a:r>
            <a:r>
              <a:rPr lang="en-US" sz="2400" dirty="0" err="1"/>
              <a:t>SQA</a:t>
            </a:r>
            <a:r>
              <a:rPr lang="en-US" sz="2400" dirty="0"/>
              <a:t> with the requisite skills and skill level.</a:t>
            </a:r>
          </a:p>
          <a:p>
            <a:pPr marL="800100" lvl="1" indent="-342900" algn="just">
              <a:lnSpc>
                <a:spcPct val="120000"/>
              </a:lnSpc>
              <a:spcBef>
                <a:spcPts val="600"/>
              </a:spcBef>
              <a:buFont typeface="Wingdings" panose="05000000000000000000" pitchFamily="2" charset="2"/>
              <a:buChar char="§"/>
              <a:tabLst/>
            </a:pPr>
            <a:r>
              <a:rPr lang="en-US" sz="2400" dirty="0"/>
              <a:t>Identifying the test environment (test rings etc.) which would be set up with the resources identified along with identification of the test data sets etc.</a:t>
            </a:r>
          </a:p>
        </p:txBody>
      </p:sp>
    </p:spTree>
    <p:extLst>
      <p:ext uri="{BB962C8B-B14F-4D97-AF65-F5344CB8AC3E}">
        <p14:creationId xmlns:p14="http://schemas.microsoft.com/office/powerpoint/2010/main" val="404418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rgbClr val="C00000"/>
                </a:solidFill>
                <a:latin typeface="+mn-lt"/>
              </a:rPr>
              <a:t>7 &amp; 8 : </a:t>
            </a:r>
            <a:r>
              <a:rPr lang="en-IN" sz="2400" b="1" dirty="0">
                <a:latin typeface="+mn-lt"/>
              </a:rPr>
              <a:t> </a:t>
            </a:r>
            <a:r>
              <a:rPr lang="en-US" sz="2400" b="1" dirty="0">
                <a:latin typeface="+mn-lt"/>
              </a:rPr>
              <a:t>Identification of the milestones &amp; Risks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9404386"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6" name="TextBox 5">
            <a:extLst>
              <a:ext uri="{FF2B5EF4-FFF2-40B4-BE49-F238E27FC236}">
                <a16:creationId xmlns:a16="http://schemas.microsoft.com/office/drawing/2014/main" id="{D519AE61-48B6-4508-85D9-F5D72E5F6FE6}"/>
              </a:ext>
            </a:extLst>
          </p:cNvPr>
          <p:cNvSpPr txBox="1"/>
          <p:nvPr/>
        </p:nvSpPr>
        <p:spPr>
          <a:xfrm>
            <a:off x="124513" y="1268299"/>
            <a:ext cx="9202367" cy="5168787"/>
          </a:xfrm>
          <a:prstGeom prst="rect">
            <a:avLst/>
          </a:prstGeom>
          <a:noFill/>
        </p:spPr>
        <p:txBody>
          <a:bodyPr wrap="square">
            <a:spAutoFit/>
          </a:bodyPr>
          <a:lstStyle/>
          <a:p>
            <a:pPr marL="342900" indent="-342900" algn="just">
              <a:lnSpc>
                <a:spcPct val="120000"/>
              </a:lnSpc>
              <a:spcBef>
                <a:spcPts val="600"/>
              </a:spcBef>
              <a:buFont typeface="Wingdings" panose="05000000000000000000" pitchFamily="2" charset="2"/>
              <a:buChar char="§"/>
              <a:tabLst/>
            </a:pPr>
            <a:r>
              <a:rPr lang="en-US" sz="2400" dirty="0"/>
              <a:t>Once the resources are identified and their capacities, skills are identified, the schedule is reworked.</a:t>
            </a:r>
          </a:p>
          <a:p>
            <a:pPr marL="342900" indent="-342900" algn="just">
              <a:lnSpc>
                <a:spcPct val="120000"/>
              </a:lnSpc>
              <a:spcBef>
                <a:spcPts val="600"/>
              </a:spcBef>
              <a:buFont typeface="Wingdings" panose="05000000000000000000" pitchFamily="2" charset="2"/>
              <a:buChar char="§"/>
              <a:tabLst/>
            </a:pPr>
            <a:r>
              <a:rPr lang="en-US" sz="2400" dirty="0"/>
              <a:t>Considering the deliverables expected, the schedule and commitments if any to the customers, the project milestones are identified. </a:t>
            </a:r>
          </a:p>
          <a:p>
            <a:pPr marL="342900" indent="-342900" algn="just">
              <a:lnSpc>
                <a:spcPct val="120000"/>
              </a:lnSpc>
              <a:spcBef>
                <a:spcPts val="600"/>
              </a:spcBef>
              <a:buFont typeface="Wingdings" panose="05000000000000000000" pitchFamily="2" charset="2"/>
              <a:buChar char="§"/>
              <a:tabLst/>
            </a:pPr>
            <a:r>
              <a:rPr lang="en-US" sz="2400" dirty="0"/>
              <a:t>Risks for completion of each of the task from a schedule and quality perspective is identified, analyzed, mitigation plans made and the triggers for kick-off identified.</a:t>
            </a:r>
          </a:p>
          <a:p>
            <a:pPr marL="342900" indent="-342900" algn="just">
              <a:lnSpc>
                <a:spcPct val="120000"/>
              </a:lnSpc>
              <a:spcBef>
                <a:spcPts val="600"/>
              </a:spcBef>
              <a:buFont typeface="Wingdings" panose="05000000000000000000" pitchFamily="2" charset="2"/>
              <a:buChar char="§"/>
              <a:tabLst/>
            </a:pPr>
            <a:r>
              <a:rPr lang="en-US" sz="2400" dirty="0"/>
              <a:t>These milestones are used to track or monitor progress and control overruns. These milestones are also used to identify any risk triggers and to help kick-in the mitigation plans.</a:t>
            </a:r>
          </a:p>
        </p:txBody>
      </p:sp>
    </p:spTree>
    <p:extLst>
      <p:ext uri="{BB962C8B-B14F-4D97-AF65-F5344CB8AC3E}">
        <p14:creationId xmlns:p14="http://schemas.microsoft.com/office/powerpoint/2010/main" val="50315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rgbClr val="C00000"/>
                </a:solidFill>
                <a:latin typeface="+mn-lt"/>
              </a:rPr>
              <a:t>9 : </a:t>
            </a:r>
            <a:r>
              <a:rPr lang="en-IN" sz="2400" b="1" dirty="0">
                <a:latin typeface="+mn-lt"/>
              </a:rPr>
              <a:t> </a:t>
            </a:r>
            <a:r>
              <a:rPr lang="en-US" sz="2400" b="1" dirty="0">
                <a:latin typeface="+mn-lt"/>
              </a:rPr>
              <a:t>Measures are identified and Metrics identified</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9404386"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6" name="TextBox 5">
            <a:extLst>
              <a:ext uri="{FF2B5EF4-FFF2-40B4-BE49-F238E27FC236}">
                <a16:creationId xmlns:a16="http://schemas.microsoft.com/office/drawing/2014/main" id="{D519AE61-48B6-4508-85D9-F5D72E5F6FE6}"/>
              </a:ext>
            </a:extLst>
          </p:cNvPr>
          <p:cNvSpPr txBox="1"/>
          <p:nvPr/>
        </p:nvSpPr>
        <p:spPr>
          <a:xfrm>
            <a:off x="124513" y="1268299"/>
            <a:ext cx="9202367" cy="4205447"/>
          </a:xfrm>
          <a:prstGeom prst="rect">
            <a:avLst/>
          </a:prstGeom>
          <a:noFill/>
        </p:spPr>
        <p:txBody>
          <a:bodyPr wrap="square">
            <a:spAutoFit/>
          </a:bodyPr>
          <a:lstStyle/>
          <a:p>
            <a:pPr marL="342900" indent="-342900" algn="just">
              <a:lnSpc>
                <a:spcPct val="120000"/>
              </a:lnSpc>
              <a:spcBef>
                <a:spcPts val="600"/>
              </a:spcBef>
              <a:buFont typeface="Wingdings" panose="05000000000000000000" pitchFamily="2" charset="2"/>
              <a:buChar char="§"/>
              <a:tabLst/>
            </a:pPr>
            <a:r>
              <a:rPr lang="en-US" sz="2400" dirty="0"/>
              <a:t>The measurements which will be made like the number of test cases planned and created, number of test cases run, the amount of time spent on creation, execution, the number of errors found etc.</a:t>
            </a:r>
          </a:p>
          <a:p>
            <a:pPr marL="342900" indent="-342900" algn="just">
              <a:lnSpc>
                <a:spcPct val="120000"/>
              </a:lnSpc>
              <a:spcBef>
                <a:spcPts val="600"/>
              </a:spcBef>
              <a:buFont typeface="Wingdings" panose="05000000000000000000" pitchFamily="2" charset="2"/>
              <a:buChar char="§"/>
              <a:tabLst/>
            </a:pPr>
            <a:r>
              <a:rPr lang="en-US" sz="2400" dirty="0"/>
              <a:t>The errors are classified as per define policies on whether they are critical, serious, medium or low impact.</a:t>
            </a:r>
          </a:p>
          <a:p>
            <a:pPr marL="342900" indent="-342900" algn="just">
              <a:lnSpc>
                <a:spcPct val="120000"/>
              </a:lnSpc>
              <a:spcBef>
                <a:spcPts val="600"/>
              </a:spcBef>
              <a:buFont typeface="Wingdings" panose="05000000000000000000" pitchFamily="2" charset="2"/>
              <a:buChar char="§"/>
              <a:tabLst/>
            </a:pPr>
            <a:r>
              <a:rPr lang="en-US" sz="2400" dirty="0"/>
              <a:t>Metrics like the number of test cases executed/day or % of test cases executed to planned, number of issues/</a:t>
            </a:r>
            <a:r>
              <a:rPr lang="en-US" sz="2400" dirty="0" err="1"/>
              <a:t>KLoC</a:t>
            </a:r>
            <a:r>
              <a:rPr lang="en-US" sz="2400" dirty="0"/>
              <a:t>, number of critical issues/</a:t>
            </a:r>
            <a:r>
              <a:rPr lang="en-US" sz="2400" dirty="0" err="1"/>
              <a:t>KLoC</a:t>
            </a:r>
            <a:r>
              <a:rPr lang="en-US" sz="2400" dirty="0"/>
              <a:t> are planned for measurement and evaluation, No of requirements traced across the lifecycle etc.</a:t>
            </a:r>
          </a:p>
        </p:txBody>
      </p:sp>
    </p:spTree>
    <p:extLst>
      <p:ext uri="{BB962C8B-B14F-4D97-AF65-F5344CB8AC3E}">
        <p14:creationId xmlns:p14="http://schemas.microsoft.com/office/powerpoint/2010/main" val="39135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8429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61ED70-08E5-4039-A948-9AC3C42D8538}"/>
              </a:ext>
            </a:extLst>
          </p:cNvPr>
          <p:cNvSpPr/>
          <p:nvPr/>
        </p:nvSpPr>
        <p:spPr>
          <a:xfrm>
            <a:off x="176246" y="1536180"/>
            <a:ext cx="9388167" cy="646331"/>
          </a:xfrm>
          <a:prstGeom prst="rect">
            <a:avLst/>
          </a:prstGeom>
        </p:spPr>
        <p:txBody>
          <a:bodyPr wrap="square">
            <a:spAutoFit/>
          </a:bodyPr>
          <a:lstStyle/>
          <a:p>
            <a:r>
              <a:rPr lang="en-US" sz="3600" b="1" dirty="0">
                <a:solidFill>
                  <a:schemeClr val="accent2"/>
                </a:solidFill>
              </a:rPr>
              <a:t>Software Test Planning</a:t>
            </a:r>
          </a:p>
        </p:txBody>
      </p:sp>
      <p:pic>
        <p:nvPicPr>
          <p:cNvPr id="2" name="Picture 1">
            <a:extLst>
              <a:ext uri="{FF2B5EF4-FFF2-40B4-BE49-F238E27FC236}">
                <a16:creationId xmlns:a16="http://schemas.microsoft.com/office/drawing/2014/main" id="{A7770C51-C2C1-491B-919D-5A31DB3D09D7}"/>
              </a:ext>
            </a:extLst>
          </p:cNvPr>
          <p:cNvPicPr>
            <a:picLocks noChangeAspect="1"/>
          </p:cNvPicPr>
          <p:nvPr/>
        </p:nvPicPr>
        <p:blipFill>
          <a:blip r:embed="rId2"/>
          <a:stretch>
            <a:fillRect/>
          </a:stretch>
        </p:blipFill>
        <p:spPr>
          <a:xfrm>
            <a:off x="1042286" y="2182511"/>
            <a:ext cx="4635396" cy="3251696"/>
          </a:xfrm>
          <a:prstGeom prst="rect">
            <a:avLst/>
          </a:prstGeom>
        </p:spPr>
      </p:pic>
    </p:spTree>
    <p:extLst>
      <p:ext uri="{BB962C8B-B14F-4D97-AF65-F5344CB8AC3E}">
        <p14:creationId xmlns:p14="http://schemas.microsoft.com/office/powerpoint/2010/main" val="34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A3E1AE-7745-4875-B838-0C738C510955}"/>
              </a:ext>
            </a:extLst>
          </p:cNvPr>
          <p:cNvSpPr txBox="1"/>
          <p:nvPr/>
        </p:nvSpPr>
        <p:spPr>
          <a:xfrm>
            <a:off x="106681" y="1091418"/>
            <a:ext cx="9839177" cy="5512791"/>
          </a:xfrm>
          <a:prstGeom prst="rect">
            <a:avLst/>
          </a:prstGeom>
          <a:noFill/>
        </p:spPr>
        <p:txBody>
          <a:bodyPr wrap="square" rtlCol="0">
            <a:spAutoFit/>
          </a:bodyPr>
          <a:lstStyle/>
          <a:p>
            <a:pPr algn="just">
              <a:lnSpc>
                <a:spcPct val="110000"/>
              </a:lnSpc>
              <a:spcBef>
                <a:spcPts val="400"/>
              </a:spcBef>
              <a:spcAft>
                <a:spcPts val="400"/>
              </a:spcAft>
            </a:pPr>
            <a:r>
              <a:rPr lang="en-GB" sz="2400" b="0" i="0" dirty="0">
                <a:solidFill>
                  <a:srgbClr val="444444"/>
                </a:solidFill>
                <a:effectLst/>
              </a:rPr>
              <a:t>Software test planning is the process of evolving a software test plan which discusses what, when and how testing has to be done as part of the project to ensure quality expectations of the product can be met. </a:t>
            </a:r>
          </a:p>
          <a:p>
            <a:pPr marL="342900" indent="-342900" algn="just">
              <a:lnSpc>
                <a:spcPct val="110000"/>
              </a:lnSpc>
              <a:spcBef>
                <a:spcPts val="400"/>
              </a:spcBef>
              <a:spcAft>
                <a:spcPts val="400"/>
              </a:spcAft>
              <a:buFont typeface="Wingdings" panose="05000000000000000000" pitchFamily="2" charset="2"/>
              <a:buChar char="§"/>
            </a:pPr>
            <a:r>
              <a:rPr lang="en-GB" sz="2400" b="0" i="0" dirty="0">
                <a:solidFill>
                  <a:srgbClr val="444444"/>
                </a:solidFill>
                <a:effectLst/>
              </a:rPr>
              <a:t>The out come also serves as a blueprint to conduct software testing activities as a defined process</a:t>
            </a:r>
          </a:p>
          <a:p>
            <a:pPr marL="342900" indent="-342900" algn="just">
              <a:lnSpc>
                <a:spcPct val="110000"/>
              </a:lnSpc>
              <a:spcBef>
                <a:spcPts val="400"/>
              </a:spcBef>
              <a:spcAft>
                <a:spcPts val="400"/>
              </a:spcAft>
              <a:buFont typeface="Wingdings" panose="05000000000000000000" pitchFamily="2" charset="2"/>
              <a:buChar char="§"/>
            </a:pPr>
            <a:r>
              <a:rPr lang="en-GB" sz="2400" b="0" i="0" dirty="0">
                <a:solidFill>
                  <a:srgbClr val="444444"/>
                </a:solidFill>
                <a:effectLst/>
              </a:rPr>
              <a:t>Developers, business managers and customers can understand the details of testing</a:t>
            </a:r>
          </a:p>
          <a:p>
            <a:pPr marL="342900" indent="-342900" algn="just">
              <a:lnSpc>
                <a:spcPct val="110000"/>
              </a:lnSpc>
              <a:spcBef>
                <a:spcPts val="400"/>
              </a:spcBef>
              <a:spcAft>
                <a:spcPts val="400"/>
              </a:spcAft>
              <a:buFont typeface="Wingdings" panose="05000000000000000000" pitchFamily="2" charset="2"/>
              <a:buChar char="§"/>
            </a:pPr>
            <a:r>
              <a:rPr lang="en-GB" sz="2400" b="0" i="0" dirty="0">
                <a:solidFill>
                  <a:srgbClr val="444444"/>
                </a:solidFill>
                <a:effectLst/>
              </a:rPr>
              <a:t>This can also be used for monitoring and control. </a:t>
            </a:r>
          </a:p>
          <a:p>
            <a:pPr marL="342900" indent="-342900" algn="just">
              <a:lnSpc>
                <a:spcPct val="110000"/>
              </a:lnSpc>
              <a:spcBef>
                <a:spcPts val="400"/>
              </a:spcBef>
              <a:spcAft>
                <a:spcPts val="400"/>
              </a:spcAft>
              <a:buFont typeface="Wingdings" panose="05000000000000000000" pitchFamily="2" charset="2"/>
              <a:buChar char="§"/>
            </a:pPr>
            <a:r>
              <a:rPr lang="en-GB" sz="2400" b="0" i="0" dirty="0">
                <a:solidFill>
                  <a:srgbClr val="444444"/>
                </a:solidFill>
                <a:effectLst/>
              </a:rPr>
              <a:t>This software test </a:t>
            </a:r>
            <a:r>
              <a:rPr lang="en-GB" sz="2400" dirty="0">
                <a:solidFill>
                  <a:srgbClr val="444444"/>
                </a:solidFill>
              </a:rPr>
              <a:t>planning </a:t>
            </a:r>
            <a:r>
              <a:rPr lang="en-GB" sz="2400" b="0" i="0" dirty="0">
                <a:solidFill>
                  <a:srgbClr val="444444"/>
                </a:solidFill>
                <a:effectLst/>
              </a:rPr>
              <a:t>process involves</a:t>
            </a:r>
          </a:p>
          <a:p>
            <a:pPr marL="914400" lvl="1" indent="-457200" algn="just">
              <a:lnSpc>
                <a:spcPct val="110000"/>
              </a:lnSpc>
              <a:spcBef>
                <a:spcPts val="400"/>
              </a:spcBef>
              <a:spcAft>
                <a:spcPts val="400"/>
              </a:spcAft>
              <a:buClr>
                <a:srgbClr val="C00000"/>
              </a:buClr>
              <a:buFont typeface="+mj-lt"/>
              <a:buAutoNum type="arabicPeriod"/>
            </a:pPr>
            <a:r>
              <a:rPr lang="en-GB" sz="2400" b="0" i="0" dirty="0">
                <a:solidFill>
                  <a:srgbClr val="0070C0"/>
                </a:solidFill>
                <a:effectLst/>
              </a:rPr>
              <a:t>Ensuring the context and the scope of the project/produc</a:t>
            </a:r>
            <a:r>
              <a:rPr lang="en-GB" sz="2400" dirty="0">
                <a:solidFill>
                  <a:srgbClr val="0070C0"/>
                </a:solidFill>
              </a:rPr>
              <a:t>t under test is well understood</a:t>
            </a:r>
          </a:p>
          <a:p>
            <a:pPr marL="914400" lvl="1" indent="-457200" algn="just">
              <a:lnSpc>
                <a:spcPct val="110000"/>
              </a:lnSpc>
              <a:spcBef>
                <a:spcPts val="400"/>
              </a:spcBef>
              <a:spcAft>
                <a:spcPts val="400"/>
              </a:spcAft>
              <a:buClr>
                <a:srgbClr val="C00000"/>
              </a:buClr>
              <a:buFont typeface="+mj-lt"/>
              <a:buAutoNum type="arabicPeriod"/>
            </a:pPr>
            <a:r>
              <a:rPr lang="en-GB" sz="2400" b="0" i="0" dirty="0">
                <a:solidFill>
                  <a:srgbClr val="0070C0"/>
                </a:solidFill>
                <a:effectLst/>
              </a:rPr>
              <a:t>Establishment of the test adequacy criteria</a:t>
            </a:r>
          </a:p>
        </p:txBody>
      </p:sp>
      <p:sp>
        <p:nvSpPr>
          <p:cNvPr id="3" name="TextBox 2">
            <a:extLst>
              <a:ext uri="{FF2B5EF4-FFF2-40B4-BE49-F238E27FC236}">
                <a16:creationId xmlns:a16="http://schemas.microsoft.com/office/drawing/2014/main" id="{B628A762-B564-48AF-9DF7-E6D26CCE0575}"/>
              </a:ext>
            </a:extLst>
          </p:cNvPr>
          <p:cNvSpPr txBox="1"/>
          <p:nvPr/>
        </p:nvSpPr>
        <p:spPr>
          <a:xfrm>
            <a:off x="106681" y="518160"/>
            <a:ext cx="1292341" cy="461665"/>
          </a:xfrm>
          <a:prstGeom prst="rect">
            <a:avLst/>
          </a:prstGeom>
          <a:noFill/>
        </p:spPr>
        <p:txBody>
          <a:bodyPr wrap="none" rtlCol="0">
            <a:spAutoFit/>
          </a:bodyPr>
          <a:lstStyle/>
          <a:p>
            <a:r>
              <a:rPr lang="en-IN" sz="2400" b="1" dirty="0"/>
              <a:t>Generics</a:t>
            </a:r>
          </a:p>
        </p:txBody>
      </p:sp>
    </p:spTree>
    <p:extLst>
      <p:ext uri="{BB962C8B-B14F-4D97-AF65-F5344CB8AC3E}">
        <p14:creationId xmlns:p14="http://schemas.microsoft.com/office/powerpoint/2010/main" val="3127973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A3E1AE-7745-4875-B838-0C738C510955}"/>
              </a:ext>
            </a:extLst>
          </p:cNvPr>
          <p:cNvSpPr txBox="1"/>
          <p:nvPr/>
        </p:nvSpPr>
        <p:spPr>
          <a:xfrm>
            <a:off x="106681" y="1091418"/>
            <a:ext cx="9839177" cy="6085961"/>
          </a:xfrm>
          <a:prstGeom prst="rect">
            <a:avLst/>
          </a:prstGeom>
          <a:noFill/>
        </p:spPr>
        <p:txBody>
          <a:bodyPr wrap="square" rtlCol="0">
            <a:spAutoFit/>
          </a:bodyPr>
          <a:lstStyle/>
          <a:p>
            <a:pPr algn="just"/>
            <a:r>
              <a:rPr lang="en-GB" sz="2400" b="0" i="0" dirty="0">
                <a:solidFill>
                  <a:srgbClr val="444444"/>
                </a:solidFill>
                <a:effectLst/>
              </a:rPr>
              <a:t>Software test planning process involves (Contd.)</a:t>
            </a:r>
          </a:p>
          <a:p>
            <a:pPr marL="745200" lvl="1" indent="-457200" algn="just">
              <a:lnSpc>
                <a:spcPct val="110000"/>
              </a:lnSpc>
              <a:spcBef>
                <a:spcPts val="400"/>
              </a:spcBef>
              <a:spcAft>
                <a:spcPts val="400"/>
              </a:spcAft>
              <a:buClr>
                <a:srgbClr val="C00000"/>
              </a:buClr>
              <a:buFont typeface="+mj-lt"/>
              <a:buAutoNum type="arabicPeriod" startAt="3"/>
            </a:pPr>
            <a:r>
              <a:rPr lang="en-GB" sz="2400" b="0" i="0" dirty="0">
                <a:solidFill>
                  <a:srgbClr val="0070C0"/>
                </a:solidFill>
                <a:effectLst/>
              </a:rPr>
              <a:t>Evolving a test strategy which </a:t>
            </a:r>
            <a:r>
              <a:rPr lang="en-GB" sz="2400" dirty="0">
                <a:solidFill>
                  <a:srgbClr val="0070C0"/>
                </a:solidFill>
              </a:rPr>
              <a:t>will be followed for satisfying the objectives for testing </a:t>
            </a:r>
            <a:r>
              <a:rPr lang="en-GB" sz="2400" i="1" dirty="0">
                <a:solidFill>
                  <a:srgbClr val="C00000"/>
                </a:solidFill>
              </a:rPr>
              <a:t>(this was discussed in the earlier session)</a:t>
            </a:r>
          </a:p>
          <a:p>
            <a:pPr marL="745200" lvl="1" indent="-457200" algn="just">
              <a:lnSpc>
                <a:spcPct val="110000"/>
              </a:lnSpc>
              <a:spcBef>
                <a:spcPts val="400"/>
              </a:spcBef>
              <a:spcAft>
                <a:spcPts val="400"/>
              </a:spcAft>
              <a:buClr>
                <a:srgbClr val="C00000"/>
              </a:buClr>
              <a:buFont typeface="+mj-lt"/>
              <a:buAutoNum type="arabicPeriod" startAt="3"/>
            </a:pPr>
            <a:r>
              <a:rPr lang="en-GB" sz="2400" dirty="0">
                <a:solidFill>
                  <a:srgbClr val="0070C0"/>
                </a:solidFill>
              </a:rPr>
              <a:t>Evolving a list of deliverables</a:t>
            </a:r>
          </a:p>
          <a:p>
            <a:pPr marL="745200" lvl="1" indent="-457200" algn="just">
              <a:lnSpc>
                <a:spcPct val="110000"/>
              </a:lnSpc>
              <a:spcBef>
                <a:spcPts val="400"/>
              </a:spcBef>
              <a:spcAft>
                <a:spcPts val="400"/>
              </a:spcAft>
              <a:buClr>
                <a:srgbClr val="C00000"/>
              </a:buClr>
              <a:buFont typeface="+mj-lt"/>
              <a:buAutoNum type="arabicPeriod" startAt="3"/>
            </a:pPr>
            <a:r>
              <a:rPr lang="en-GB" sz="2400" b="0" i="0" dirty="0">
                <a:solidFill>
                  <a:srgbClr val="0070C0"/>
                </a:solidFill>
                <a:effectLst/>
              </a:rPr>
              <a:t>Creation of detailed test schedule (including estimation of test cases, effort involved for set-up, execution etc.)</a:t>
            </a:r>
            <a:endParaRPr lang="en-GB" sz="2400" dirty="0">
              <a:solidFill>
                <a:srgbClr val="0070C0"/>
              </a:solidFill>
            </a:endParaRPr>
          </a:p>
          <a:p>
            <a:pPr marL="745200" lvl="1" indent="-457200" algn="just">
              <a:lnSpc>
                <a:spcPct val="110000"/>
              </a:lnSpc>
              <a:spcBef>
                <a:spcPts val="400"/>
              </a:spcBef>
              <a:spcAft>
                <a:spcPts val="400"/>
              </a:spcAft>
              <a:buClr>
                <a:srgbClr val="C00000"/>
              </a:buClr>
              <a:buFont typeface="+mj-lt"/>
              <a:buAutoNum type="arabicPeriod" startAt="3"/>
            </a:pPr>
            <a:r>
              <a:rPr lang="en-GB" sz="2400" dirty="0">
                <a:solidFill>
                  <a:srgbClr val="0070C0"/>
                </a:solidFill>
              </a:rPr>
              <a:t>Planning, Identification and Allocation of resources (people, hardware, software, laboratory, tools, money) needed for testing the project/product</a:t>
            </a:r>
          </a:p>
          <a:p>
            <a:pPr marL="745200" lvl="1" indent="-457200" algn="just">
              <a:lnSpc>
                <a:spcPct val="110000"/>
              </a:lnSpc>
              <a:spcBef>
                <a:spcPts val="400"/>
              </a:spcBef>
              <a:spcAft>
                <a:spcPts val="400"/>
              </a:spcAft>
              <a:buClr>
                <a:srgbClr val="C00000"/>
              </a:buClr>
              <a:buFont typeface="+mj-lt"/>
              <a:buAutoNum type="arabicPeriod" startAt="3"/>
            </a:pPr>
            <a:r>
              <a:rPr lang="en-GB" sz="2400" dirty="0">
                <a:solidFill>
                  <a:srgbClr val="0070C0"/>
                </a:solidFill>
              </a:rPr>
              <a:t>Identification of the milestones which will be considered</a:t>
            </a:r>
          </a:p>
          <a:p>
            <a:pPr marL="745200" lvl="1" indent="-457200" algn="just">
              <a:lnSpc>
                <a:spcPct val="110000"/>
              </a:lnSpc>
              <a:spcBef>
                <a:spcPts val="400"/>
              </a:spcBef>
              <a:spcAft>
                <a:spcPts val="400"/>
              </a:spcAft>
              <a:buClr>
                <a:srgbClr val="C00000"/>
              </a:buClr>
              <a:buFont typeface="+mj-lt"/>
              <a:buAutoNum type="arabicPeriod" startAt="3"/>
            </a:pPr>
            <a:r>
              <a:rPr lang="en-GB" sz="2400" dirty="0">
                <a:solidFill>
                  <a:srgbClr val="0070C0"/>
                </a:solidFill>
              </a:rPr>
              <a:t>Risk management for the testing activity</a:t>
            </a:r>
          </a:p>
          <a:p>
            <a:pPr marL="745200" lvl="1" indent="-457200" algn="just">
              <a:lnSpc>
                <a:spcPct val="110000"/>
              </a:lnSpc>
              <a:spcBef>
                <a:spcPts val="400"/>
              </a:spcBef>
              <a:spcAft>
                <a:spcPts val="400"/>
              </a:spcAft>
              <a:buClr>
                <a:srgbClr val="C00000"/>
              </a:buClr>
              <a:buFont typeface="+mj-lt"/>
              <a:buAutoNum type="arabicPeriod" startAt="3"/>
            </a:pPr>
            <a:r>
              <a:rPr lang="en-GB" sz="2400" dirty="0">
                <a:solidFill>
                  <a:srgbClr val="0070C0"/>
                </a:solidFill>
              </a:rPr>
              <a:t>Establishment of measures &amp; metrics for the project.</a:t>
            </a:r>
          </a:p>
          <a:p>
            <a:pPr marL="648000" lvl="1" indent="-360000" algn="just">
              <a:lnSpc>
                <a:spcPct val="110000"/>
              </a:lnSpc>
              <a:spcBef>
                <a:spcPts val="400"/>
              </a:spcBef>
              <a:spcAft>
                <a:spcPts val="400"/>
              </a:spcAft>
              <a:buFont typeface="Wingdings" panose="05000000000000000000" pitchFamily="2" charset="2"/>
              <a:buChar char="§"/>
            </a:pPr>
            <a:endParaRPr lang="en-GB" sz="2400" dirty="0">
              <a:solidFill>
                <a:srgbClr val="0070C0"/>
              </a:solidFill>
            </a:endParaRPr>
          </a:p>
        </p:txBody>
      </p:sp>
      <p:sp>
        <p:nvSpPr>
          <p:cNvPr id="3" name="TextBox 2">
            <a:extLst>
              <a:ext uri="{FF2B5EF4-FFF2-40B4-BE49-F238E27FC236}">
                <a16:creationId xmlns:a16="http://schemas.microsoft.com/office/drawing/2014/main" id="{B628A762-B564-48AF-9DF7-E6D26CCE0575}"/>
              </a:ext>
            </a:extLst>
          </p:cNvPr>
          <p:cNvSpPr txBox="1"/>
          <p:nvPr/>
        </p:nvSpPr>
        <p:spPr>
          <a:xfrm>
            <a:off x="106681" y="518160"/>
            <a:ext cx="1292341" cy="461665"/>
          </a:xfrm>
          <a:prstGeom prst="rect">
            <a:avLst/>
          </a:prstGeom>
          <a:noFill/>
        </p:spPr>
        <p:txBody>
          <a:bodyPr wrap="none" rtlCol="0">
            <a:spAutoFit/>
          </a:bodyPr>
          <a:lstStyle/>
          <a:p>
            <a:r>
              <a:rPr lang="en-IN" sz="2400" b="1" dirty="0"/>
              <a:t>Generics</a:t>
            </a:r>
          </a:p>
        </p:txBody>
      </p:sp>
    </p:spTree>
    <p:extLst>
      <p:ext uri="{BB962C8B-B14F-4D97-AF65-F5344CB8AC3E}">
        <p14:creationId xmlns:p14="http://schemas.microsoft.com/office/powerpoint/2010/main" val="1651784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A3E1AE-7745-4875-B838-0C738C510955}"/>
              </a:ext>
            </a:extLst>
          </p:cNvPr>
          <p:cNvSpPr txBox="1"/>
          <p:nvPr/>
        </p:nvSpPr>
        <p:spPr>
          <a:xfrm>
            <a:off x="106681" y="1091418"/>
            <a:ext cx="9839177" cy="5562741"/>
          </a:xfrm>
          <a:prstGeom prst="rect">
            <a:avLst/>
          </a:prstGeom>
          <a:noFill/>
        </p:spPr>
        <p:txBody>
          <a:bodyPr wrap="square" rtlCol="0">
            <a:spAutoFit/>
          </a:bodyPr>
          <a:lstStyle/>
          <a:p>
            <a:pPr marL="630900" lvl="1" indent="-342900" algn="just">
              <a:lnSpc>
                <a:spcPct val="110000"/>
              </a:lnSpc>
              <a:spcBef>
                <a:spcPts val="400"/>
              </a:spcBef>
              <a:spcAft>
                <a:spcPts val="400"/>
              </a:spcAft>
              <a:buClr>
                <a:srgbClr val="0070C0"/>
              </a:buClr>
              <a:buFont typeface="Wingdings" panose="05000000000000000000" pitchFamily="2" charset="2"/>
              <a:buChar char="§"/>
            </a:pPr>
            <a:r>
              <a:rPr lang="en-GB" sz="2400" b="0" i="0" dirty="0">
                <a:effectLst/>
              </a:rPr>
              <a:t>This involves understand the context where the product is going to be used by</a:t>
            </a:r>
          </a:p>
          <a:p>
            <a:pPr marL="1202400" lvl="2" indent="-457200" algn="just">
              <a:lnSpc>
                <a:spcPct val="110000"/>
              </a:lnSpc>
              <a:spcBef>
                <a:spcPts val="400"/>
              </a:spcBef>
              <a:spcAft>
                <a:spcPts val="400"/>
              </a:spcAft>
              <a:buClr>
                <a:srgbClr val="0070C0"/>
              </a:buClr>
              <a:buFont typeface="Wingdings" panose="05000000000000000000" pitchFamily="2" charset="2"/>
              <a:buChar char="§"/>
            </a:pPr>
            <a:r>
              <a:rPr lang="en-GB" sz="2400" dirty="0"/>
              <a:t>Reviewing the use case scenario in the product deployment environment</a:t>
            </a:r>
          </a:p>
          <a:p>
            <a:pPr marL="1202400" lvl="2" indent="-457200" algn="just">
              <a:lnSpc>
                <a:spcPct val="110000"/>
              </a:lnSpc>
              <a:spcBef>
                <a:spcPts val="400"/>
              </a:spcBef>
              <a:spcAft>
                <a:spcPts val="400"/>
              </a:spcAft>
              <a:buClr>
                <a:srgbClr val="0070C0"/>
              </a:buClr>
              <a:buFont typeface="Wingdings" panose="05000000000000000000" pitchFamily="2" charset="2"/>
              <a:buChar char="§"/>
            </a:pPr>
            <a:r>
              <a:rPr lang="en-GB" sz="2400" dirty="0"/>
              <a:t>Discussing with the designer (Interviews/Meetings)</a:t>
            </a:r>
          </a:p>
          <a:p>
            <a:pPr marL="1202400" lvl="2" indent="-457200" algn="just">
              <a:lnSpc>
                <a:spcPct val="110000"/>
              </a:lnSpc>
              <a:spcBef>
                <a:spcPts val="400"/>
              </a:spcBef>
              <a:spcAft>
                <a:spcPts val="400"/>
              </a:spcAft>
              <a:buClr>
                <a:srgbClr val="0070C0"/>
              </a:buClr>
              <a:buFont typeface="Wingdings" panose="05000000000000000000" pitchFamily="2" charset="2"/>
              <a:buChar char="§"/>
            </a:pPr>
            <a:r>
              <a:rPr lang="en-GB" sz="2400" dirty="0"/>
              <a:t>Discussing with the developer</a:t>
            </a:r>
          </a:p>
          <a:p>
            <a:pPr marL="1202400" lvl="2" indent="-457200" algn="just">
              <a:lnSpc>
                <a:spcPct val="110000"/>
              </a:lnSpc>
              <a:spcBef>
                <a:spcPts val="400"/>
              </a:spcBef>
              <a:spcAft>
                <a:spcPts val="400"/>
              </a:spcAft>
              <a:buClr>
                <a:srgbClr val="0070C0"/>
              </a:buClr>
              <a:buFont typeface="Wingdings" panose="05000000000000000000" pitchFamily="2" charset="2"/>
              <a:buChar char="§"/>
            </a:pPr>
            <a:r>
              <a:rPr lang="en-GB" sz="2400" dirty="0"/>
              <a:t>Reviewing project/product documentation</a:t>
            </a:r>
          </a:p>
          <a:p>
            <a:pPr marL="1202400" lvl="2" indent="-457200" algn="just">
              <a:lnSpc>
                <a:spcPct val="110000"/>
              </a:lnSpc>
              <a:spcBef>
                <a:spcPts val="400"/>
              </a:spcBef>
              <a:spcAft>
                <a:spcPts val="400"/>
              </a:spcAft>
              <a:buClr>
                <a:srgbClr val="0070C0"/>
              </a:buClr>
              <a:buFont typeface="Wingdings" panose="05000000000000000000" pitchFamily="2" charset="2"/>
              <a:buChar char="§"/>
            </a:pPr>
            <a:r>
              <a:rPr lang="en-GB" sz="2400" dirty="0"/>
              <a:t>Play around the product or perform product walk-through</a:t>
            </a:r>
          </a:p>
          <a:p>
            <a:pPr marL="630900" lvl="1" indent="-342900" algn="just">
              <a:lnSpc>
                <a:spcPct val="110000"/>
              </a:lnSpc>
              <a:spcBef>
                <a:spcPts val="400"/>
              </a:spcBef>
              <a:spcAft>
                <a:spcPts val="400"/>
              </a:spcAft>
              <a:buClr>
                <a:srgbClr val="0070C0"/>
              </a:buClr>
              <a:buFont typeface="Wingdings" panose="05000000000000000000" pitchFamily="2" charset="2"/>
              <a:buChar char="§"/>
              <a:tabLst/>
            </a:pPr>
            <a:r>
              <a:rPr lang="en-US" sz="2400" dirty="0"/>
              <a:t>Given that products and project software components have zillions of combinations its not feasible and practical to exhaustively test all of those different combinations with all of those different techniques for testing.</a:t>
            </a:r>
          </a:p>
        </p:txBody>
      </p:sp>
      <p:sp>
        <p:nvSpPr>
          <p:cNvPr id="3" name="TextBox 2">
            <a:extLst>
              <a:ext uri="{FF2B5EF4-FFF2-40B4-BE49-F238E27FC236}">
                <a16:creationId xmlns:a16="http://schemas.microsoft.com/office/drawing/2014/main" id="{B628A762-B564-48AF-9DF7-E6D26CCE0575}"/>
              </a:ext>
            </a:extLst>
          </p:cNvPr>
          <p:cNvSpPr txBox="1"/>
          <p:nvPr/>
        </p:nvSpPr>
        <p:spPr>
          <a:xfrm>
            <a:off x="106681" y="518160"/>
            <a:ext cx="7893699" cy="461665"/>
          </a:xfrm>
          <a:prstGeom prst="rect">
            <a:avLst/>
          </a:prstGeom>
          <a:noFill/>
        </p:spPr>
        <p:txBody>
          <a:bodyPr wrap="none" rtlCol="0">
            <a:spAutoFit/>
          </a:bodyPr>
          <a:lstStyle/>
          <a:p>
            <a:r>
              <a:rPr lang="en-IN" sz="2400" b="1" dirty="0">
                <a:solidFill>
                  <a:srgbClr val="C00000"/>
                </a:solidFill>
              </a:rPr>
              <a:t>1.</a:t>
            </a:r>
            <a:r>
              <a:rPr lang="en-IN" sz="2400" b="1" dirty="0"/>
              <a:t> Understanding and determining the product testing scope</a:t>
            </a:r>
          </a:p>
        </p:txBody>
      </p:sp>
    </p:spTree>
    <p:extLst>
      <p:ext uri="{BB962C8B-B14F-4D97-AF65-F5344CB8AC3E}">
        <p14:creationId xmlns:p14="http://schemas.microsoft.com/office/powerpoint/2010/main" val="1545050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A3E1AE-7745-4875-B838-0C738C510955}"/>
              </a:ext>
            </a:extLst>
          </p:cNvPr>
          <p:cNvSpPr txBox="1"/>
          <p:nvPr/>
        </p:nvSpPr>
        <p:spPr>
          <a:xfrm>
            <a:off x="106681" y="1243818"/>
            <a:ext cx="9839177" cy="5259068"/>
          </a:xfrm>
          <a:prstGeom prst="rect">
            <a:avLst/>
          </a:prstGeom>
          <a:noFill/>
        </p:spPr>
        <p:txBody>
          <a:bodyPr wrap="square" rtlCol="0">
            <a:spAutoFit/>
          </a:bodyPr>
          <a:lstStyle/>
          <a:p>
            <a:pPr marL="630900" lvl="1" indent="-342900" algn="just">
              <a:lnSpc>
                <a:spcPct val="110000"/>
              </a:lnSpc>
              <a:spcBef>
                <a:spcPts val="400"/>
              </a:spcBef>
              <a:spcAft>
                <a:spcPts val="400"/>
              </a:spcAft>
              <a:buClr>
                <a:srgbClr val="0070C0"/>
              </a:buClr>
              <a:buFont typeface="Wingdings" panose="05000000000000000000" pitchFamily="2" charset="2"/>
              <a:buChar char="§"/>
              <a:tabLst/>
            </a:pPr>
            <a:r>
              <a:rPr lang="en-US" sz="2400" dirty="0"/>
              <a:t>An optimal amount of testing will need to be done, which would mean a subset of the combinations, which would be </a:t>
            </a:r>
            <a:r>
              <a:rPr lang="en-GB" sz="2400" dirty="0"/>
              <a:t>based on </a:t>
            </a:r>
          </a:p>
          <a:p>
            <a:pPr marL="1088100" lvl="2" indent="-342900" algn="just">
              <a:lnSpc>
                <a:spcPct val="110000"/>
              </a:lnSpc>
              <a:spcBef>
                <a:spcPts val="400"/>
              </a:spcBef>
              <a:spcAft>
                <a:spcPts val="400"/>
              </a:spcAft>
              <a:buClr>
                <a:srgbClr val="0070C0"/>
              </a:buClr>
              <a:buFont typeface="Wingdings" panose="05000000000000000000" pitchFamily="2" charset="2"/>
              <a:buChar char="§"/>
            </a:pPr>
            <a:r>
              <a:rPr lang="en-GB" sz="2400" dirty="0"/>
              <a:t>The customer requirement (based on product domain, criticality of the product, its risk assessment and the quality criteria’s expected)</a:t>
            </a:r>
          </a:p>
          <a:p>
            <a:pPr marL="1088100" lvl="2" indent="-342900" algn="just">
              <a:lnSpc>
                <a:spcPct val="110000"/>
              </a:lnSpc>
              <a:spcBef>
                <a:spcPts val="400"/>
              </a:spcBef>
              <a:spcAft>
                <a:spcPts val="400"/>
              </a:spcAft>
              <a:buClr>
                <a:srgbClr val="0070C0"/>
              </a:buClr>
              <a:buFont typeface="Wingdings" panose="05000000000000000000" pitchFamily="2" charset="2"/>
              <a:buChar char="§"/>
            </a:pPr>
            <a:r>
              <a:rPr lang="en-GB" sz="2400" dirty="0"/>
              <a:t>Project Schedule</a:t>
            </a:r>
          </a:p>
          <a:p>
            <a:pPr marL="1088100" lvl="2" indent="-342900" algn="just">
              <a:lnSpc>
                <a:spcPct val="110000"/>
              </a:lnSpc>
              <a:spcBef>
                <a:spcPts val="400"/>
              </a:spcBef>
              <a:spcAft>
                <a:spcPts val="400"/>
              </a:spcAft>
              <a:buClr>
                <a:srgbClr val="0070C0"/>
              </a:buClr>
              <a:buFont typeface="Wingdings" panose="05000000000000000000" pitchFamily="2" charset="2"/>
              <a:buChar char="§"/>
            </a:pPr>
            <a:r>
              <a:rPr lang="en-GB" sz="2400" dirty="0"/>
              <a:t>Project Budget</a:t>
            </a:r>
          </a:p>
          <a:p>
            <a:pPr marL="1088100" lvl="2" indent="-342900" algn="just">
              <a:lnSpc>
                <a:spcPct val="110000"/>
              </a:lnSpc>
              <a:spcBef>
                <a:spcPts val="400"/>
              </a:spcBef>
              <a:spcAft>
                <a:spcPts val="400"/>
              </a:spcAft>
              <a:buClr>
                <a:srgbClr val="0070C0"/>
              </a:buClr>
              <a:buFont typeface="Wingdings" panose="05000000000000000000" pitchFamily="2" charset="2"/>
              <a:buChar char="§"/>
            </a:pPr>
            <a:r>
              <a:rPr lang="en-GB" sz="2400" dirty="0"/>
              <a:t>Product Specification</a:t>
            </a:r>
          </a:p>
          <a:p>
            <a:pPr marL="1088100" lvl="2" indent="-342900" algn="just">
              <a:lnSpc>
                <a:spcPct val="110000"/>
              </a:lnSpc>
              <a:spcBef>
                <a:spcPts val="400"/>
              </a:spcBef>
              <a:spcAft>
                <a:spcPts val="400"/>
              </a:spcAft>
              <a:buClr>
                <a:srgbClr val="0070C0"/>
              </a:buClr>
              <a:buFont typeface="Wingdings" panose="05000000000000000000" pitchFamily="2" charset="2"/>
              <a:buChar char="§"/>
            </a:pPr>
            <a:r>
              <a:rPr lang="en-GB" sz="2400" dirty="0"/>
              <a:t>Skills &amp; talent of your test team</a:t>
            </a:r>
          </a:p>
          <a:p>
            <a:pPr marL="630900" lvl="1" indent="-342900" algn="just">
              <a:lnSpc>
                <a:spcPct val="110000"/>
              </a:lnSpc>
              <a:spcBef>
                <a:spcPts val="400"/>
              </a:spcBef>
              <a:spcAft>
                <a:spcPts val="400"/>
              </a:spcAft>
              <a:buClr>
                <a:srgbClr val="0070C0"/>
              </a:buClr>
              <a:buFont typeface="Wingdings" panose="05000000000000000000" pitchFamily="2" charset="2"/>
              <a:buChar char="§"/>
              <a:tabLst/>
            </a:pPr>
            <a:r>
              <a:rPr lang="en-GB" sz="2400" dirty="0"/>
              <a:t>At the end of this, there needs to be a clear scope in terms of what would be "in scope" and "out of scope" of the testing.</a:t>
            </a:r>
            <a:endParaRPr lang="en-US" sz="2400" dirty="0"/>
          </a:p>
          <a:p>
            <a:pPr marL="1202400" lvl="2" indent="-457200" algn="just">
              <a:lnSpc>
                <a:spcPct val="110000"/>
              </a:lnSpc>
              <a:spcBef>
                <a:spcPts val="400"/>
              </a:spcBef>
              <a:spcAft>
                <a:spcPts val="400"/>
              </a:spcAft>
              <a:buClr>
                <a:srgbClr val="0070C0"/>
              </a:buClr>
              <a:buFont typeface="Wingdings" panose="05000000000000000000" pitchFamily="2" charset="2"/>
              <a:buChar char="§"/>
            </a:pPr>
            <a:endParaRPr lang="en-GB" sz="2400" dirty="0"/>
          </a:p>
        </p:txBody>
      </p:sp>
      <p:sp>
        <p:nvSpPr>
          <p:cNvPr id="3" name="TextBox 2">
            <a:extLst>
              <a:ext uri="{FF2B5EF4-FFF2-40B4-BE49-F238E27FC236}">
                <a16:creationId xmlns:a16="http://schemas.microsoft.com/office/drawing/2014/main" id="{B628A762-B564-48AF-9DF7-E6D26CCE0575}"/>
              </a:ext>
            </a:extLst>
          </p:cNvPr>
          <p:cNvSpPr txBox="1"/>
          <p:nvPr/>
        </p:nvSpPr>
        <p:spPr>
          <a:xfrm>
            <a:off x="106681" y="518160"/>
            <a:ext cx="8894038" cy="461665"/>
          </a:xfrm>
          <a:prstGeom prst="rect">
            <a:avLst/>
          </a:prstGeom>
          <a:noFill/>
        </p:spPr>
        <p:txBody>
          <a:bodyPr wrap="none" rtlCol="0">
            <a:spAutoFit/>
          </a:bodyPr>
          <a:lstStyle/>
          <a:p>
            <a:r>
              <a:rPr lang="en-IN" sz="2400" b="1" dirty="0">
                <a:solidFill>
                  <a:srgbClr val="C00000"/>
                </a:solidFill>
              </a:rPr>
              <a:t>1.</a:t>
            </a:r>
            <a:r>
              <a:rPr lang="en-IN" sz="2400" b="1" dirty="0"/>
              <a:t> Understanding and determining the product testing scope (Cont.)</a:t>
            </a:r>
          </a:p>
        </p:txBody>
      </p:sp>
    </p:spTree>
    <p:extLst>
      <p:ext uri="{BB962C8B-B14F-4D97-AF65-F5344CB8AC3E}">
        <p14:creationId xmlns:p14="http://schemas.microsoft.com/office/powerpoint/2010/main" val="590763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rgbClr val="C00000"/>
                </a:solidFill>
                <a:latin typeface="+mn-lt"/>
              </a:rPr>
              <a:t>2.</a:t>
            </a:r>
            <a:r>
              <a:rPr lang="en-IN" sz="2400" b="1" dirty="0">
                <a:latin typeface="+mn-lt"/>
              </a:rPr>
              <a:t> Test Adequacy</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6" name="TextBox 5">
            <a:extLst>
              <a:ext uri="{FF2B5EF4-FFF2-40B4-BE49-F238E27FC236}">
                <a16:creationId xmlns:a16="http://schemas.microsoft.com/office/drawing/2014/main" id="{D519AE61-48B6-4508-85D9-F5D72E5F6FE6}"/>
              </a:ext>
            </a:extLst>
          </p:cNvPr>
          <p:cNvSpPr txBox="1"/>
          <p:nvPr/>
        </p:nvSpPr>
        <p:spPr>
          <a:xfrm>
            <a:off x="133509" y="1087819"/>
            <a:ext cx="9404386" cy="5592493"/>
          </a:xfrm>
          <a:prstGeom prst="rect">
            <a:avLst/>
          </a:prstGeom>
          <a:noFill/>
        </p:spPr>
        <p:txBody>
          <a:bodyPr wrap="square">
            <a:spAutoFit/>
          </a:bodyPr>
          <a:lstStyle/>
          <a:p>
            <a:pPr marL="342900" indent="-342900" algn="just">
              <a:lnSpc>
                <a:spcPct val="120000"/>
              </a:lnSpc>
              <a:spcBef>
                <a:spcPts val="600"/>
              </a:spcBef>
              <a:buFont typeface="Wingdings" panose="05000000000000000000" pitchFamily="2" charset="2"/>
              <a:buChar char="§"/>
              <a:tabLst/>
            </a:pPr>
            <a:r>
              <a:rPr lang="en-US" sz="2400" dirty="0"/>
              <a:t>This testing of the subset of possible combinations does not guarantee absence of issues. </a:t>
            </a:r>
          </a:p>
          <a:p>
            <a:pPr marL="342900" indent="-342900" algn="just">
              <a:lnSpc>
                <a:spcPct val="120000"/>
              </a:lnSpc>
              <a:spcBef>
                <a:spcPts val="600"/>
              </a:spcBef>
              <a:buFont typeface="Wingdings" panose="05000000000000000000" pitchFamily="2" charset="2"/>
              <a:buChar char="§"/>
              <a:tabLst/>
            </a:pPr>
            <a:r>
              <a:rPr lang="en-US" sz="2400" dirty="0"/>
              <a:t>There could also be issues found during testing, all of which may not be feasible to be closed immediately before releasing to customer, due to constraints in terms of</a:t>
            </a:r>
          </a:p>
          <a:p>
            <a:pPr marL="800100" lvl="1" indent="-342900" algn="just">
              <a:lnSpc>
                <a:spcPct val="110000"/>
              </a:lnSpc>
              <a:spcBef>
                <a:spcPts val="400"/>
              </a:spcBef>
              <a:buFont typeface="Wingdings" panose="05000000000000000000" pitchFamily="2" charset="2"/>
              <a:buChar char="§"/>
            </a:pPr>
            <a:r>
              <a:rPr lang="en-US" sz="2400" dirty="0"/>
              <a:t>No of errors which have been found</a:t>
            </a:r>
          </a:p>
          <a:p>
            <a:pPr marL="800100" lvl="1" indent="-342900" algn="just">
              <a:lnSpc>
                <a:spcPct val="110000"/>
              </a:lnSpc>
              <a:spcBef>
                <a:spcPts val="400"/>
              </a:spcBef>
              <a:buFont typeface="Wingdings" panose="05000000000000000000" pitchFamily="2" charset="2"/>
              <a:buChar char="§"/>
            </a:pPr>
            <a:r>
              <a:rPr lang="en-US" sz="2400" dirty="0"/>
              <a:t>Schedule not permitting it to be fixed </a:t>
            </a:r>
          </a:p>
          <a:p>
            <a:pPr marL="800100" lvl="1" indent="-342900" algn="just">
              <a:lnSpc>
                <a:spcPct val="110000"/>
              </a:lnSpc>
              <a:spcBef>
                <a:spcPts val="400"/>
              </a:spcBef>
              <a:buFont typeface="Wingdings" panose="05000000000000000000" pitchFamily="2" charset="2"/>
              <a:buChar char="§"/>
            </a:pPr>
            <a:r>
              <a:rPr lang="en-US" sz="2400" dirty="0"/>
              <a:t>Resources (people, equipment, money) available for fixing the same</a:t>
            </a:r>
          </a:p>
          <a:p>
            <a:pPr marL="800100" lvl="1" indent="-342900" algn="just">
              <a:lnSpc>
                <a:spcPct val="110000"/>
              </a:lnSpc>
              <a:spcBef>
                <a:spcPts val="400"/>
              </a:spcBef>
              <a:buFont typeface="Wingdings" panose="05000000000000000000" pitchFamily="2" charset="2"/>
              <a:buChar char="§"/>
            </a:pPr>
            <a:r>
              <a:rPr lang="en-US" sz="2400" dirty="0"/>
              <a:t>Some of the issues may be more enhancements</a:t>
            </a:r>
          </a:p>
          <a:p>
            <a:pPr marL="342900" indent="-342900" algn="just">
              <a:lnSpc>
                <a:spcPct val="120000"/>
              </a:lnSpc>
              <a:spcBef>
                <a:spcPts val="600"/>
              </a:spcBef>
              <a:buFont typeface="Wingdings" panose="05000000000000000000" pitchFamily="2" charset="2"/>
              <a:buChar char="§"/>
              <a:tabLst/>
            </a:pPr>
            <a:r>
              <a:rPr lang="en-US" sz="2400" dirty="0"/>
              <a:t>This leads to </a:t>
            </a:r>
            <a:r>
              <a:rPr lang="en-US" sz="2400" b="1" dirty="0">
                <a:solidFill>
                  <a:srgbClr val="C00000"/>
                </a:solidFill>
              </a:rPr>
              <a:t>Test Adequacy criteria </a:t>
            </a:r>
            <a:r>
              <a:rPr lang="en-US" sz="2400" dirty="0"/>
              <a:t>which describes the criteria which can be used for determining when to stop testing or consider testing to be complete for that iteration.</a:t>
            </a:r>
          </a:p>
        </p:txBody>
      </p:sp>
    </p:spTree>
    <p:extLst>
      <p:ext uri="{BB962C8B-B14F-4D97-AF65-F5344CB8AC3E}">
        <p14:creationId xmlns:p14="http://schemas.microsoft.com/office/powerpoint/2010/main" val="297967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rgbClr val="C00000"/>
                </a:solidFill>
                <a:latin typeface="+mn-lt"/>
              </a:rPr>
              <a:t>2.</a:t>
            </a:r>
            <a:r>
              <a:rPr lang="en-IN" sz="2400" b="1" dirty="0">
                <a:latin typeface="+mn-lt"/>
              </a:rPr>
              <a:t> Test Adequacy (Cont.)</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6" name="TextBox 5">
            <a:extLst>
              <a:ext uri="{FF2B5EF4-FFF2-40B4-BE49-F238E27FC236}">
                <a16:creationId xmlns:a16="http://schemas.microsoft.com/office/drawing/2014/main" id="{D519AE61-48B6-4508-85D9-F5D72E5F6FE6}"/>
              </a:ext>
            </a:extLst>
          </p:cNvPr>
          <p:cNvSpPr txBox="1"/>
          <p:nvPr/>
        </p:nvSpPr>
        <p:spPr>
          <a:xfrm>
            <a:off x="133509" y="1087819"/>
            <a:ext cx="9812349" cy="5041573"/>
          </a:xfrm>
          <a:prstGeom prst="rect">
            <a:avLst/>
          </a:prstGeom>
          <a:noFill/>
        </p:spPr>
        <p:txBody>
          <a:bodyPr wrap="square">
            <a:spAutoFit/>
          </a:bodyPr>
          <a:lstStyle/>
          <a:p>
            <a:pPr marL="342900" indent="-342900" algn="just">
              <a:lnSpc>
                <a:spcPct val="120000"/>
              </a:lnSpc>
              <a:spcBef>
                <a:spcPts val="600"/>
              </a:spcBef>
              <a:spcAft>
                <a:spcPts val="600"/>
              </a:spcAft>
              <a:buFont typeface="Wingdings" panose="05000000000000000000" pitchFamily="2" charset="2"/>
              <a:buChar char="§"/>
            </a:pPr>
            <a:r>
              <a:rPr lang="en-US" sz="2400" dirty="0"/>
              <a:t>This criteria could be a combination of criteria's like</a:t>
            </a:r>
          </a:p>
          <a:p>
            <a:pPr marL="640080" lvl="1" indent="-274320" algn="just">
              <a:lnSpc>
                <a:spcPct val="130000"/>
              </a:lnSpc>
              <a:spcBef>
                <a:spcPts val="400"/>
              </a:spcBef>
              <a:spcAft>
                <a:spcPts val="400"/>
              </a:spcAft>
              <a:buFont typeface="Arial" panose="020B0604020202020204" pitchFamily="34" charset="0"/>
              <a:buChar char="•"/>
            </a:pPr>
            <a:r>
              <a:rPr lang="en-US" sz="2400" dirty="0"/>
              <a:t>All planned tests are completed and post that based on the % of lines of code, or the % of branches, executed .. etc. when the test cases are run</a:t>
            </a:r>
          </a:p>
          <a:p>
            <a:pPr marL="548640" lvl="2" indent="0">
              <a:lnSpc>
                <a:spcPct val="130000"/>
              </a:lnSpc>
              <a:spcBef>
                <a:spcPts val="600"/>
              </a:spcBef>
              <a:spcAft>
                <a:spcPts val="600"/>
              </a:spcAft>
              <a:buNone/>
            </a:pPr>
            <a:r>
              <a:rPr lang="en-US" sz="2400" dirty="0"/>
              <a:t>  E.g. - 100% of the statements have been exercised</a:t>
            </a:r>
            <a:br>
              <a:rPr lang="en-US" sz="2400" dirty="0"/>
            </a:br>
            <a:r>
              <a:rPr lang="en-US" sz="2400" dirty="0"/>
              <a:t>          -  85% of the branches have been exercised</a:t>
            </a:r>
          </a:p>
          <a:p>
            <a:pPr marL="640080" lvl="1" indent="-274320" algn="just">
              <a:spcBef>
                <a:spcPts val="400"/>
              </a:spcBef>
              <a:spcAft>
                <a:spcPts val="400"/>
              </a:spcAft>
              <a:buFont typeface="Arial" panose="020B0604020202020204" pitchFamily="34" charset="0"/>
              <a:buChar char="•"/>
            </a:pPr>
            <a:r>
              <a:rPr lang="en-US" sz="2400" dirty="0"/>
              <a:t>All planned test cases are completed and when there are no Critical high priority issues pending to be fixed</a:t>
            </a:r>
          </a:p>
          <a:p>
            <a:pPr marL="640080" lvl="1" indent="-274320" algn="just">
              <a:spcBef>
                <a:spcPts val="400"/>
              </a:spcBef>
              <a:spcAft>
                <a:spcPts val="400"/>
              </a:spcAft>
              <a:buFont typeface="Arial" panose="020B0604020202020204" pitchFamily="34" charset="0"/>
              <a:buChar char="•"/>
            </a:pPr>
            <a:r>
              <a:rPr lang="en-US" sz="2400" dirty="0"/>
              <a:t>It could be when the total number of Severe defects are less than 5 and they are not causing data corruption or stoppage of service </a:t>
            </a:r>
          </a:p>
          <a:p>
            <a:pPr lvl="1">
              <a:lnSpc>
                <a:spcPct val="130000"/>
              </a:lnSpc>
              <a:spcBef>
                <a:spcPts val="600"/>
              </a:spcBef>
              <a:spcAft>
                <a:spcPts val="600"/>
              </a:spcAft>
            </a:pPr>
            <a:r>
              <a:rPr lang="en-US" sz="2400" dirty="0"/>
              <a:t>Etc.</a:t>
            </a:r>
          </a:p>
        </p:txBody>
      </p:sp>
    </p:spTree>
    <p:extLst>
      <p:ext uri="{BB962C8B-B14F-4D97-AF65-F5344CB8AC3E}">
        <p14:creationId xmlns:p14="http://schemas.microsoft.com/office/powerpoint/2010/main" val="373606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rgbClr val="C00000"/>
                </a:solidFill>
                <a:latin typeface="+mn-lt"/>
              </a:rPr>
              <a:t>4.</a:t>
            </a:r>
            <a:r>
              <a:rPr lang="en-IN" sz="2400" b="1" dirty="0">
                <a:latin typeface="+mn-lt"/>
              </a:rPr>
              <a:t> </a:t>
            </a:r>
            <a:r>
              <a:rPr lang="en-US" sz="2400" b="1" dirty="0">
                <a:latin typeface="+mn-lt"/>
              </a:rPr>
              <a:t>Evolving a list of deliverable</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6" name="TextBox 5">
            <a:extLst>
              <a:ext uri="{FF2B5EF4-FFF2-40B4-BE49-F238E27FC236}">
                <a16:creationId xmlns:a16="http://schemas.microsoft.com/office/drawing/2014/main" id="{D519AE61-48B6-4508-85D9-F5D72E5F6FE6}"/>
              </a:ext>
            </a:extLst>
          </p:cNvPr>
          <p:cNvSpPr txBox="1"/>
          <p:nvPr/>
        </p:nvSpPr>
        <p:spPr>
          <a:xfrm>
            <a:off x="1" y="1087819"/>
            <a:ext cx="9646920" cy="1989455"/>
          </a:xfrm>
          <a:prstGeom prst="rect">
            <a:avLst/>
          </a:prstGeom>
          <a:noFill/>
        </p:spPr>
        <p:txBody>
          <a:bodyPr wrap="square">
            <a:spAutoFit/>
          </a:bodyPr>
          <a:lstStyle/>
          <a:p>
            <a:pPr marL="342900" indent="-342900" algn="just">
              <a:lnSpc>
                <a:spcPct val="120000"/>
              </a:lnSpc>
              <a:spcBef>
                <a:spcPts val="600"/>
              </a:spcBef>
              <a:spcAft>
                <a:spcPts val="600"/>
              </a:spcAft>
              <a:buFont typeface="Wingdings" panose="05000000000000000000" pitchFamily="2" charset="2"/>
              <a:buChar char="§"/>
            </a:pPr>
            <a:r>
              <a:rPr lang="en-US" sz="2400" dirty="0"/>
              <a:t>In this step the list of activities and deliverables will be identified which would need to executed and delivered.</a:t>
            </a:r>
          </a:p>
          <a:p>
            <a:pPr marL="342900" indent="-342900" algn="just">
              <a:lnSpc>
                <a:spcPct val="120000"/>
              </a:lnSpc>
              <a:spcBef>
                <a:spcPts val="600"/>
              </a:spcBef>
              <a:spcAft>
                <a:spcPts val="600"/>
              </a:spcAft>
              <a:buFont typeface="Wingdings" panose="05000000000000000000" pitchFamily="2" charset="2"/>
              <a:buChar char="§"/>
            </a:pPr>
            <a:r>
              <a:rPr lang="en-US" sz="2400" dirty="0"/>
              <a:t>This could include test specifications for each of the modules of the product, test cases for different conditions planned. </a:t>
            </a:r>
          </a:p>
        </p:txBody>
      </p:sp>
    </p:spTree>
    <p:extLst>
      <p:ext uri="{BB962C8B-B14F-4D97-AF65-F5344CB8AC3E}">
        <p14:creationId xmlns:p14="http://schemas.microsoft.com/office/powerpoint/2010/main" val="292903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5794</TotalTime>
  <Words>1193</Words>
  <Application>Microsoft Office PowerPoint</Application>
  <PresentationFormat>Widescreen</PresentationFormat>
  <Paragraphs>82</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2. Test Adequacy</vt:lpstr>
      <vt:lpstr>2. Test Adequacy (Cont.)</vt:lpstr>
      <vt:lpstr>4. Evolving a list of deliverable</vt:lpstr>
      <vt:lpstr>5. Creation of detailed test schedule </vt:lpstr>
      <vt:lpstr>6. Planning, Identification and Allocation of resources </vt:lpstr>
      <vt:lpstr>7 &amp; 8 :  Identification of the milestones &amp; Risks</vt:lpstr>
      <vt:lpstr>9 :  Measures are identified and Metrics identified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Phalachandra HL</cp:lastModifiedBy>
  <cp:revision>408</cp:revision>
  <dcterms:created xsi:type="dcterms:W3CDTF">2019-05-30T23:14:36Z</dcterms:created>
  <dcterms:modified xsi:type="dcterms:W3CDTF">2020-10-13T15:00:38Z</dcterms:modified>
</cp:coreProperties>
</file>