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6" r:id="rId3"/>
    <p:sldId id="280" r:id="rId4"/>
    <p:sldId id="279" r:id="rId5"/>
    <p:sldId id="277" r:id="rId6"/>
    <p:sldId id="278" r:id="rId7"/>
    <p:sldId id="281" r:id="rId8"/>
    <p:sldId id="282" r:id="rId9"/>
    <p:sldId id="283" r:id="rId10"/>
    <p:sldId id="28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8" d="100"/>
          <a:sy n="68" d="100"/>
        </p:scale>
        <p:origin x="66" y="582"/>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https://www.javatpoint.com/testing-documentation</a:t>
            </a:r>
          </a:p>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2</a:t>
            </a:fld>
            <a:endParaRPr lang="en-IN"/>
          </a:p>
        </p:txBody>
      </p:sp>
    </p:spTree>
    <p:extLst>
      <p:ext uri="{BB962C8B-B14F-4D97-AF65-F5344CB8AC3E}">
        <p14:creationId xmlns:p14="http://schemas.microsoft.com/office/powerpoint/2010/main" val="285618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7</a:t>
            </a:fld>
            <a:endParaRPr lang="en-IN"/>
          </a:p>
        </p:txBody>
      </p:sp>
    </p:spTree>
    <p:extLst>
      <p:ext uri="{BB962C8B-B14F-4D97-AF65-F5344CB8AC3E}">
        <p14:creationId xmlns:p14="http://schemas.microsoft.com/office/powerpoint/2010/main" val="375792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8</a:t>
            </a:fld>
            <a:endParaRPr lang="en-IN"/>
          </a:p>
        </p:txBody>
      </p:sp>
    </p:spTree>
    <p:extLst>
      <p:ext uri="{BB962C8B-B14F-4D97-AF65-F5344CB8AC3E}">
        <p14:creationId xmlns:p14="http://schemas.microsoft.com/office/powerpoint/2010/main" val="196647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9</a:t>
            </a:fld>
            <a:endParaRPr lang="en-IN"/>
          </a:p>
        </p:txBody>
      </p:sp>
    </p:spTree>
    <p:extLst>
      <p:ext uri="{BB962C8B-B14F-4D97-AF65-F5344CB8AC3E}">
        <p14:creationId xmlns:p14="http://schemas.microsoft.com/office/powerpoint/2010/main" val="380942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10</a:t>
            </a:fld>
            <a:endParaRPr lang="en-IN"/>
          </a:p>
        </p:txBody>
      </p:sp>
    </p:spTree>
    <p:extLst>
      <p:ext uri="{BB962C8B-B14F-4D97-AF65-F5344CB8AC3E}">
        <p14:creationId xmlns:p14="http://schemas.microsoft.com/office/powerpoint/2010/main" val="3558757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27-09-2020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27-09-2020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Advantages of test documentation</a:t>
            </a:r>
            <a:endParaRPr lang="en-US" sz="2800" b="1" dirty="0">
              <a:solidFill>
                <a:schemeClr val="accent2"/>
              </a:solidFill>
              <a:latin typeface="+mn-lt"/>
            </a:endParaRPr>
          </a:p>
        </p:txBody>
      </p:sp>
      <p:sp>
        <p:nvSpPr>
          <p:cNvPr id="5" name="TextBox 4">
            <a:extLst>
              <a:ext uri="{FF2B5EF4-FFF2-40B4-BE49-F238E27FC236}">
                <a16:creationId xmlns:a16="http://schemas.microsoft.com/office/drawing/2014/main" id="{EEAB5641-C2D9-45FE-AF51-725AE3DA63A0}"/>
              </a:ext>
            </a:extLst>
          </p:cNvPr>
          <p:cNvSpPr txBox="1"/>
          <p:nvPr/>
        </p:nvSpPr>
        <p:spPr>
          <a:xfrm>
            <a:off x="209085" y="1087819"/>
            <a:ext cx="9146787" cy="5632311"/>
          </a:xfrm>
          <a:prstGeom prst="rect">
            <a:avLst/>
          </a:prstGeom>
          <a:noFill/>
        </p:spPr>
        <p:txBody>
          <a:bodyPr wrap="square">
            <a:spAutoFit/>
          </a:bodyPr>
          <a:lstStyle/>
          <a:p>
            <a:pPr marL="342900" indent="-342900" algn="just">
              <a:buFont typeface="Wingdings" panose="05000000000000000000" pitchFamily="2" charset="2"/>
              <a:buChar char="§"/>
            </a:pPr>
            <a:r>
              <a:rPr lang="en-US" sz="2400" b="0" i="0" dirty="0">
                <a:solidFill>
                  <a:srgbClr val="000000"/>
                </a:solidFill>
                <a:effectLst/>
              </a:rPr>
              <a:t>It reduces or removes any uncertainties about the testing activities. It helps you to remove ambiguity which often arises when it comes to the allocation of tasks</a:t>
            </a:r>
          </a:p>
          <a:p>
            <a:pPr marL="342900" indent="-342900" algn="just">
              <a:buFont typeface="Wingdings" panose="05000000000000000000" pitchFamily="2" charset="2"/>
              <a:buChar char="§"/>
            </a:pPr>
            <a:r>
              <a:rPr lang="en-US" sz="2400" b="0" i="0" dirty="0">
                <a:solidFill>
                  <a:srgbClr val="000000"/>
                </a:solidFill>
                <a:effectLst/>
              </a:rPr>
              <a:t>Documentation not only offers a systematic approach to software testing, but it also acts as training material to freshers in the software testing process</a:t>
            </a:r>
          </a:p>
          <a:p>
            <a:pPr marL="342900" indent="-342900" algn="just">
              <a:buFont typeface="Wingdings" panose="05000000000000000000" pitchFamily="2" charset="2"/>
              <a:buChar char="§"/>
            </a:pPr>
            <a:r>
              <a:rPr lang="en-US" sz="2400" b="0" i="0" dirty="0">
                <a:solidFill>
                  <a:srgbClr val="000000"/>
                </a:solidFill>
                <a:effectLst/>
              </a:rPr>
              <a:t>It is also a good marketing &amp; sales strategy to showcase Test Documentation to exhibit a mature testing process</a:t>
            </a:r>
          </a:p>
          <a:p>
            <a:pPr marL="342900" indent="-342900" algn="just">
              <a:buFont typeface="Wingdings" panose="05000000000000000000" pitchFamily="2" charset="2"/>
              <a:buChar char="§"/>
            </a:pPr>
            <a:r>
              <a:rPr lang="en-US" sz="2400" b="0" i="0" dirty="0">
                <a:solidFill>
                  <a:srgbClr val="000000"/>
                </a:solidFill>
                <a:effectLst/>
              </a:rPr>
              <a:t>Test documentation helps you to offer a quality product to the client within specific time limits</a:t>
            </a:r>
          </a:p>
          <a:p>
            <a:pPr marL="342900" indent="-342900" algn="just">
              <a:buFont typeface="Wingdings" panose="05000000000000000000" pitchFamily="2" charset="2"/>
              <a:buChar char="§"/>
            </a:pPr>
            <a:r>
              <a:rPr lang="en-US" sz="2400" b="0" i="0" dirty="0">
                <a:solidFill>
                  <a:srgbClr val="000000"/>
                </a:solidFill>
                <a:effectLst/>
              </a:rPr>
              <a:t>In Software Engineering, Test Documentation also helps to configure or set-up the program through the configuration document and operator manuals</a:t>
            </a:r>
          </a:p>
          <a:p>
            <a:pPr marL="342900" indent="-342900" algn="just">
              <a:buFont typeface="Wingdings" panose="05000000000000000000" pitchFamily="2" charset="2"/>
              <a:buChar char="§"/>
            </a:pPr>
            <a:r>
              <a:rPr lang="en-US" sz="2400" b="0" i="0" dirty="0">
                <a:solidFill>
                  <a:srgbClr val="000000"/>
                </a:solidFill>
                <a:effectLst/>
              </a:rPr>
              <a:t>Test documentation helps you to improve transparency with the client</a:t>
            </a:r>
          </a:p>
        </p:txBody>
      </p:sp>
    </p:spTree>
    <p:extLst>
      <p:ext uri="{BB962C8B-B14F-4D97-AF65-F5344CB8AC3E}">
        <p14:creationId xmlns:p14="http://schemas.microsoft.com/office/powerpoint/2010/main" val="225942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76246" y="1536180"/>
            <a:ext cx="9388167" cy="646331"/>
          </a:xfrm>
          <a:prstGeom prst="rect">
            <a:avLst/>
          </a:prstGeom>
        </p:spPr>
        <p:txBody>
          <a:bodyPr wrap="square">
            <a:spAutoFit/>
          </a:bodyPr>
          <a:lstStyle/>
          <a:p>
            <a:r>
              <a:rPr lang="en-US" sz="3600" b="1" dirty="0">
                <a:solidFill>
                  <a:schemeClr val="accent2"/>
                </a:solidFill>
              </a:rPr>
              <a:t>Test Documentation</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3"/>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Documentation</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124513" y="1165878"/>
            <a:ext cx="9363327" cy="5278368"/>
          </a:xfrm>
          <a:prstGeom prst="rect">
            <a:avLst/>
          </a:prstGeom>
          <a:noFill/>
        </p:spPr>
        <p:txBody>
          <a:bodyPr wrap="square">
            <a:spAutoFit/>
          </a:bodyPr>
          <a:lstStyle/>
          <a:p>
            <a:pPr marL="274320" lvl="1" indent="-274320">
              <a:spcBef>
                <a:spcPts val="600"/>
              </a:spcBef>
              <a:buFontTx/>
              <a:buChar char="•"/>
              <a:defRPr/>
            </a:pPr>
            <a:r>
              <a:rPr lang="en-US" sz="2400" dirty="0">
                <a:cs typeface="Arial" pitchFamily="34" charset="0"/>
              </a:rPr>
              <a:t>Test documentation is documentation of artifacts created before or during the testing of software</a:t>
            </a:r>
          </a:p>
          <a:p>
            <a:pPr marL="274320" lvl="1" indent="-274320">
              <a:spcBef>
                <a:spcPts val="600"/>
              </a:spcBef>
              <a:buFontTx/>
              <a:buChar char="•"/>
              <a:defRPr/>
            </a:pPr>
            <a:r>
              <a:rPr lang="en-US" sz="2400" dirty="0">
                <a:cs typeface="Arial" pitchFamily="34" charset="0"/>
              </a:rPr>
              <a:t>Projects that have good test documentation would be more efficient in terms of effort, time and money needed for maintaining the products.</a:t>
            </a:r>
          </a:p>
          <a:p>
            <a:pPr marL="274320" lvl="1" indent="-274320">
              <a:spcBef>
                <a:spcPts val="600"/>
              </a:spcBef>
              <a:buFontTx/>
              <a:buChar char="•"/>
              <a:defRPr/>
            </a:pPr>
            <a:r>
              <a:rPr lang="en-US" sz="2400" dirty="0"/>
              <a:t>It is a complete suite of documents that allows you to describe and document test planning, test design, test execution, test results that are drawn from the testing activity.</a:t>
            </a:r>
          </a:p>
          <a:p>
            <a:pPr marL="274320" lvl="1" indent="-274320">
              <a:spcBef>
                <a:spcPts val="600"/>
              </a:spcBef>
              <a:buFontTx/>
              <a:buChar char="•"/>
              <a:defRPr/>
            </a:pPr>
            <a:r>
              <a:rPr lang="en-US" sz="2400" dirty="0"/>
              <a:t>Test Documentation makes planning, review, and execution of testing easy as well as verifiable.</a:t>
            </a:r>
          </a:p>
          <a:p>
            <a:pPr marL="274320" lvl="1" indent="-274320">
              <a:spcBef>
                <a:spcPts val="600"/>
              </a:spcBef>
              <a:buFontTx/>
              <a:buChar char="•"/>
              <a:defRPr/>
            </a:pPr>
            <a:r>
              <a:rPr lang="en-US" sz="2400" dirty="0">
                <a:cs typeface="Arial" pitchFamily="34" charset="0"/>
              </a:rPr>
              <a:t>Its one of the expectations by the customers for establishing the gating criteria used for the quality of the product</a:t>
            </a:r>
          </a:p>
          <a:p>
            <a:pPr marL="274320" lvl="1" indent="-274320">
              <a:spcBef>
                <a:spcPts val="600"/>
              </a:spcBef>
              <a:buFontTx/>
              <a:buChar char="•"/>
              <a:defRPr/>
            </a:pPr>
            <a:r>
              <a:rPr lang="en-US" sz="2400" dirty="0"/>
              <a:t>Documentations can help to identify Test process improvement that can be applied to future projects.</a:t>
            </a:r>
          </a:p>
        </p:txBody>
      </p:sp>
    </p:spTree>
    <p:extLst>
      <p:ext uri="{BB962C8B-B14F-4D97-AF65-F5344CB8AC3E}">
        <p14:creationId xmlns:p14="http://schemas.microsoft.com/office/powerpoint/2010/main" val="99590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testing activities and resulting documents</a:t>
            </a:r>
            <a:endParaRPr lang="en-US" sz="2800" b="1" dirty="0">
              <a:solidFill>
                <a:schemeClr val="accent2"/>
              </a:solidFill>
              <a:latin typeface="+mn-lt"/>
            </a:endParaRPr>
          </a:p>
        </p:txBody>
      </p:sp>
      <p:sp>
        <p:nvSpPr>
          <p:cNvPr id="4" name="Rectangle 7">
            <a:extLst>
              <a:ext uri="{FF2B5EF4-FFF2-40B4-BE49-F238E27FC236}">
                <a16:creationId xmlns:a16="http://schemas.microsoft.com/office/drawing/2014/main" id="{F3609C8A-C8A9-4BBA-99F1-383F9889FE68}"/>
              </a:ext>
            </a:extLst>
          </p:cNvPr>
          <p:cNvSpPr>
            <a:spLocks/>
          </p:cNvSpPr>
          <p:nvPr/>
        </p:nvSpPr>
        <p:spPr bwMode="auto">
          <a:xfrm>
            <a:off x="130097" y="1277511"/>
            <a:ext cx="2971800" cy="533400"/>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None/>
            </a:pPr>
            <a:endParaRPr lang="en-US" sz="1400">
              <a:latin typeface="Calibri" pitchFamily="34" charset="0"/>
            </a:endParaRPr>
          </a:p>
        </p:txBody>
      </p:sp>
      <p:sp>
        <p:nvSpPr>
          <p:cNvPr id="5" name="Content Placeholder 7">
            <a:extLst>
              <a:ext uri="{FF2B5EF4-FFF2-40B4-BE49-F238E27FC236}">
                <a16:creationId xmlns:a16="http://schemas.microsoft.com/office/drawing/2014/main" id="{A3F089FC-7AF7-4CFA-812C-B2DE68B04A0A}"/>
              </a:ext>
            </a:extLst>
          </p:cNvPr>
          <p:cNvSpPr txBox="1">
            <a:spLocks/>
          </p:cNvSpPr>
          <p:nvPr/>
        </p:nvSpPr>
        <p:spPr>
          <a:xfrm>
            <a:off x="-479503" y="1166018"/>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t>Terms for Testing Activities and resulting Documents</a:t>
            </a:r>
          </a:p>
          <a:p>
            <a:pPr algn="ctr">
              <a:buFont typeface="Arial" panose="020B0604020202020204" pitchFamily="34" charset="0"/>
              <a:buNone/>
            </a:pPr>
            <a:endParaRPr lang="en-US" b="1" dirty="0"/>
          </a:p>
        </p:txBody>
      </p:sp>
      <p:sp>
        <p:nvSpPr>
          <p:cNvPr id="6" name="Freeform 9">
            <a:extLst>
              <a:ext uri="{FF2B5EF4-FFF2-40B4-BE49-F238E27FC236}">
                <a16:creationId xmlns:a16="http://schemas.microsoft.com/office/drawing/2014/main" id="{A61D5454-7857-4828-B235-EAF99EB8CA51}"/>
              </a:ext>
            </a:extLst>
          </p:cNvPr>
          <p:cNvSpPr/>
          <p:nvPr/>
        </p:nvSpPr>
        <p:spPr>
          <a:xfrm>
            <a:off x="1076788" y="1832511"/>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Plan </a:t>
            </a:r>
            <a:br>
              <a:rPr lang="en-US" sz="1400" b="1" kern="1200" dirty="0"/>
            </a:br>
            <a:r>
              <a:rPr lang="en-US" sz="1400" b="1" kern="1200" dirty="0"/>
              <a:t>Strategy</a:t>
            </a:r>
          </a:p>
        </p:txBody>
      </p:sp>
      <p:sp>
        <p:nvSpPr>
          <p:cNvPr id="7" name="Freeform 10">
            <a:extLst>
              <a:ext uri="{FF2B5EF4-FFF2-40B4-BE49-F238E27FC236}">
                <a16:creationId xmlns:a16="http://schemas.microsoft.com/office/drawing/2014/main" id="{CEA67109-E344-465F-86FF-A066D45873B0}"/>
              </a:ext>
            </a:extLst>
          </p:cNvPr>
          <p:cNvSpPr/>
          <p:nvPr/>
        </p:nvSpPr>
        <p:spPr>
          <a:xfrm>
            <a:off x="3493709" y="1827161"/>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plan</a:t>
            </a:r>
          </a:p>
        </p:txBody>
      </p:sp>
      <p:sp>
        <p:nvSpPr>
          <p:cNvPr id="8" name="Freeform 11">
            <a:extLst>
              <a:ext uri="{FF2B5EF4-FFF2-40B4-BE49-F238E27FC236}">
                <a16:creationId xmlns:a16="http://schemas.microsoft.com/office/drawing/2014/main" id="{C2486C27-E0A1-4F09-A5A8-834EED20A630}"/>
              </a:ext>
            </a:extLst>
          </p:cNvPr>
          <p:cNvSpPr/>
          <p:nvPr/>
        </p:nvSpPr>
        <p:spPr>
          <a:xfrm>
            <a:off x="1076788" y="2482160"/>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Specify Approach</a:t>
            </a:r>
          </a:p>
        </p:txBody>
      </p:sp>
      <p:sp>
        <p:nvSpPr>
          <p:cNvPr id="9" name="Freeform 13">
            <a:extLst>
              <a:ext uri="{FF2B5EF4-FFF2-40B4-BE49-F238E27FC236}">
                <a16:creationId xmlns:a16="http://schemas.microsoft.com/office/drawing/2014/main" id="{368DF145-69D2-4D4E-AD8C-F046DB9B8ECC}"/>
              </a:ext>
            </a:extLst>
          </p:cNvPr>
          <p:cNvSpPr/>
          <p:nvPr/>
        </p:nvSpPr>
        <p:spPr>
          <a:xfrm>
            <a:off x="1076788" y="3129755"/>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Specify inputs, outputs, etc.</a:t>
            </a:r>
          </a:p>
        </p:txBody>
      </p:sp>
      <p:sp>
        <p:nvSpPr>
          <p:cNvPr id="10" name="Freeform 15">
            <a:extLst>
              <a:ext uri="{FF2B5EF4-FFF2-40B4-BE49-F238E27FC236}">
                <a16:creationId xmlns:a16="http://schemas.microsoft.com/office/drawing/2014/main" id="{FECCF74D-B2EF-49FC-B770-C07EFD431464}"/>
              </a:ext>
            </a:extLst>
          </p:cNvPr>
          <p:cNvSpPr/>
          <p:nvPr/>
        </p:nvSpPr>
        <p:spPr>
          <a:xfrm>
            <a:off x="1076788" y="3780703"/>
            <a:ext cx="2558190" cy="570898"/>
          </a:xfrm>
          <a:custGeom>
            <a:avLst/>
            <a:gdLst>
              <a:gd name="connsiteX0" fmla="*/ 0 w 2558190"/>
              <a:gd name="connsiteY0" fmla="*/ 0 h 570898"/>
              <a:gd name="connsiteX1" fmla="*/ 2272741 w 2558190"/>
              <a:gd name="connsiteY1" fmla="*/ 0 h 570898"/>
              <a:gd name="connsiteX2" fmla="*/ 2558190 w 2558190"/>
              <a:gd name="connsiteY2" fmla="*/ 285449 h 570898"/>
              <a:gd name="connsiteX3" fmla="*/ 2272741 w 2558190"/>
              <a:gd name="connsiteY3" fmla="*/ 570898 h 570898"/>
              <a:gd name="connsiteX4" fmla="*/ 0 w 2558190"/>
              <a:gd name="connsiteY4" fmla="*/ 570898 h 570898"/>
              <a:gd name="connsiteX5" fmla="*/ 285449 w 2558190"/>
              <a:gd name="connsiteY5" fmla="*/ 285449 h 570898"/>
              <a:gd name="connsiteX6" fmla="*/ 0 w 2558190"/>
              <a:gd name="connsiteY6" fmla="*/ 0 h 57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8190" h="570898">
                <a:moveTo>
                  <a:pt x="0" y="0"/>
                </a:moveTo>
                <a:lnTo>
                  <a:pt x="2272741" y="0"/>
                </a:lnTo>
                <a:lnTo>
                  <a:pt x="2558190" y="285449"/>
                </a:lnTo>
                <a:lnTo>
                  <a:pt x="2272741" y="570898"/>
                </a:lnTo>
                <a:lnTo>
                  <a:pt x="0" y="570898"/>
                </a:lnTo>
                <a:lnTo>
                  <a:pt x="285449" y="285449"/>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3229" tIns="8890" rIns="285449" bIns="8890" numCol="1" spcCol="1270" anchor="ctr" anchorCtr="0">
            <a:noAutofit/>
          </a:bodyPr>
          <a:lstStyle/>
          <a:p>
            <a:pPr lvl="0" algn="ctr" defTabSz="622300">
              <a:lnSpc>
                <a:spcPts val="1500"/>
              </a:lnSpc>
              <a:spcBef>
                <a:spcPct val="0"/>
              </a:spcBef>
              <a:spcAft>
                <a:spcPct val="35000"/>
              </a:spcAft>
            </a:pPr>
            <a:r>
              <a:rPr lang="en-US" sz="1400" b="1" kern="1200" dirty="0"/>
              <a:t>Write instructions</a:t>
            </a:r>
          </a:p>
        </p:txBody>
      </p:sp>
      <p:sp>
        <p:nvSpPr>
          <p:cNvPr id="11" name="Freeform 17">
            <a:extLst>
              <a:ext uri="{FF2B5EF4-FFF2-40B4-BE49-F238E27FC236}">
                <a16:creationId xmlns:a16="http://schemas.microsoft.com/office/drawing/2014/main" id="{906A0FF7-0475-4221-B1B3-BF4A12DE09A9}"/>
              </a:ext>
            </a:extLst>
          </p:cNvPr>
          <p:cNvSpPr/>
          <p:nvPr/>
        </p:nvSpPr>
        <p:spPr>
          <a:xfrm>
            <a:off x="1076788" y="4435079"/>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Record test executions</a:t>
            </a:r>
          </a:p>
        </p:txBody>
      </p:sp>
      <p:sp>
        <p:nvSpPr>
          <p:cNvPr id="12" name="Freeform 19">
            <a:extLst>
              <a:ext uri="{FF2B5EF4-FFF2-40B4-BE49-F238E27FC236}">
                <a16:creationId xmlns:a16="http://schemas.microsoft.com/office/drawing/2014/main" id="{F66F81C5-482C-45DB-B132-A0660C49C516}"/>
              </a:ext>
            </a:extLst>
          </p:cNvPr>
          <p:cNvSpPr/>
          <p:nvPr/>
        </p:nvSpPr>
        <p:spPr>
          <a:xfrm>
            <a:off x="1076788" y="5078238"/>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Determine need for </a:t>
            </a:r>
            <a:br>
              <a:rPr lang="en-US" sz="1400" b="1" kern="1200" dirty="0"/>
            </a:br>
            <a:r>
              <a:rPr lang="en-US" sz="1400" b="1" kern="1200" dirty="0"/>
              <a:t>further investigation</a:t>
            </a:r>
          </a:p>
        </p:txBody>
      </p:sp>
      <p:sp>
        <p:nvSpPr>
          <p:cNvPr id="13" name="Freeform 21">
            <a:extLst>
              <a:ext uri="{FF2B5EF4-FFF2-40B4-BE49-F238E27FC236}">
                <a16:creationId xmlns:a16="http://schemas.microsoft.com/office/drawing/2014/main" id="{AD41EBA5-DFAB-4BAA-B5AD-AFACFD88BB2F}"/>
              </a:ext>
            </a:extLst>
          </p:cNvPr>
          <p:cNvSpPr/>
          <p:nvPr/>
        </p:nvSpPr>
        <p:spPr>
          <a:xfrm>
            <a:off x="1076788" y="5721862"/>
            <a:ext cx="2600277" cy="564174"/>
          </a:xfrm>
          <a:custGeom>
            <a:avLst/>
            <a:gdLst>
              <a:gd name="connsiteX0" fmla="*/ 0 w 2600277"/>
              <a:gd name="connsiteY0" fmla="*/ 0 h 564174"/>
              <a:gd name="connsiteX1" fmla="*/ 2318190 w 2600277"/>
              <a:gd name="connsiteY1" fmla="*/ 0 h 564174"/>
              <a:gd name="connsiteX2" fmla="*/ 2600277 w 2600277"/>
              <a:gd name="connsiteY2" fmla="*/ 282087 h 564174"/>
              <a:gd name="connsiteX3" fmla="*/ 2318190 w 2600277"/>
              <a:gd name="connsiteY3" fmla="*/ 564174 h 564174"/>
              <a:gd name="connsiteX4" fmla="*/ 0 w 2600277"/>
              <a:gd name="connsiteY4" fmla="*/ 564174 h 564174"/>
              <a:gd name="connsiteX5" fmla="*/ 282087 w 2600277"/>
              <a:gd name="connsiteY5" fmla="*/ 282087 h 564174"/>
              <a:gd name="connsiteX6" fmla="*/ 0 w 2600277"/>
              <a:gd name="connsiteY6" fmla="*/ 0 h 56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277" h="564174">
                <a:moveTo>
                  <a:pt x="0" y="0"/>
                </a:moveTo>
                <a:lnTo>
                  <a:pt x="2318190" y="0"/>
                </a:lnTo>
                <a:lnTo>
                  <a:pt x="2600277" y="282087"/>
                </a:lnTo>
                <a:lnTo>
                  <a:pt x="2318190" y="564174"/>
                </a:lnTo>
                <a:lnTo>
                  <a:pt x="0" y="564174"/>
                </a:lnTo>
                <a:lnTo>
                  <a:pt x="282087" y="282087"/>
                </a:lnTo>
                <a:lnTo>
                  <a:pt x="0"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solidFill>
              <a:srgbClr val="0070C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9867" tIns="8890" rIns="282087" bIns="8890" numCol="1" spcCol="1270" anchor="ctr" anchorCtr="0">
            <a:noAutofit/>
          </a:bodyPr>
          <a:lstStyle/>
          <a:p>
            <a:pPr lvl="0" algn="ctr" defTabSz="622300">
              <a:lnSpc>
                <a:spcPts val="1500"/>
              </a:lnSpc>
              <a:spcBef>
                <a:spcPct val="0"/>
              </a:spcBef>
              <a:spcAft>
                <a:spcPct val="35000"/>
              </a:spcAft>
            </a:pPr>
            <a:r>
              <a:rPr lang="en-US" sz="1400" b="1" kern="1200" dirty="0"/>
              <a:t>Summarize activities, results</a:t>
            </a:r>
          </a:p>
        </p:txBody>
      </p:sp>
      <p:sp>
        <p:nvSpPr>
          <p:cNvPr id="14" name="Freeform 23">
            <a:extLst>
              <a:ext uri="{FF2B5EF4-FFF2-40B4-BE49-F238E27FC236}">
                <a16:creationId xmlns:a16="http://schemas.microsoft.com/office/drawing/2014/main" id="{D9FF6A1A-1177-4C3F-8615-1CE25DA0F558}"/>
              </a:ext>
            </a:extLst>
          </p:cNvPr>
          <p:cNvSpPr/>
          <p:nvPr/>
        </p:nvSpPr>
        <p:spPr>
          <a:xfrm>
            <a:off x="3493709" y="5734141"/>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summary report</a:t>
            </a:r>
          </a:p>
        </p:txBody>
      </p:sp>
      <p:sp>
        <p:nvSpPr>
          <p:cNvPr id="15" name="Freeform 24">
            <a:extLst>
              <a:ext uri="{FF2B5EF4-FFF2-40B4-BE49-F238E27FC236}">
                <a16:creationId xmlns:a16="http://schemas.microsoft.com/office/drawing/2014/main" id="{845BB565-15E5-4D97-88DA-8134E3325AB5}"/>
              </a:ext>
            </a:extLst>
          </p:cNvPr>
          <p:cNvSpPr/>
          <p:nvPr/>
        </p:nvSpPr>
        <p:spPr>
          <a:xfrm>
            <a:off x="3493709" y="5082976"/>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incident report</a:t>
            </a:r>
          </a:p>
        </p:txBody>
      </p:sp>
      <p:sp>
        <p:nvSpPr>
          <p:cNvPr id="16" name="Freeform 25">
            <a:extLst>
              <a:ext uri="{FF2B5EF4-FFF2-40B4-BE49-F238E27FC236}">
                <a16:creationId xmlns:a16="http://schemas.microsoft.com/office/drawing/2014/main" id="{C9B74EE3-ECE6-417D-900F-1D127338B892}"/>
              </a:ext>
            </a:extLst>
          </p:cNvPr>
          <p:cNvSpPr/>
          <p:nvPr/>
        </p:nvSpPr>
        <p:spPr>
          <a:xfrm>
            <a:off x="3493709" y="4431813"/>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log</a:t>
            </a:r>
          </a:p>
        </p:txBody>
      </p:sp>
      <p:sp>
        <p:nvSpPr>
          <p:cNvPr id="17" name="Freeform 26">
            <a:extLst>
              <a:ext uri="{FF2B5EF4-FFF2-40B4-BE49-F238E27FC236}">
                <a16:creationId xmlns:a16="http://schemas.microsoft.com/office/drawing/2014/main" id="{50B7E439-18C5-4D7D-A33E-B965E183FD5C}"/>
              </a:ext>
            </a:extLst>
          </p:cNvPr>
          <p:cNvSpPr/>
          <p:nvPr/>
        </p:nvSpPr>
        <p:spPr>
          <a:xfrm>
            <a:off x="3493709" y="3780650"/>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Procedures for execution</a:t>
            </a:r>
            <a:br>
              <a:rPr lang="en-US" sz="1400" b="1" kern="1200" dirty="0"/>
            </a:br>
            <a:r>
              <a:rPr lang="en-US" sz="1400" b="1" kern="1200" dirty="0"/>
              <a:t>and evaluation</a:t>
            </a:r>
          </a:p>
        </p:txBody>
      </p:sp>
      <p:sp>
        <p:nvSpPr>
          <p:cNvPr id="18" name="Freeform 27">
            <a:extLst>
              <a:ext uri="{FF2B5EF4-FFF2-40B4-BE49-F238E27FC236}">
                <a16:creationId xmlns:a16="http://schemas.microsoft.com/office/drawing/2014/main" id="{B03AECD7-E8E3-4112-8368-B73E5AEEFE50}"/>
              </a:ext>
            </a:extLst>
          </p:cNvPr>
          <p:cNvSpPr/>
          <p:nvPr/>
        </p:nvSpPr>
        <p:spPr>
          <a:xfrm>
            <a:off x="3493709" y="3129487"/>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cases</a:t>
            </a:r>
          </a:p>
        </p:txBody>
      </p:sp>
      <p:sp>
        <p:nvSpPr>
          <p:cNvPr id="19" name="Freeform 28">
            <a:extLst>
              <a:ext uri="{FF2B5EF4-FFF2-40B4-BE49-F238E27FC236}">
                <a16:creationId xmlns:a16="http://schemas.microsoft.com/office/drawing/2014/main" id="{3D1F4091-DA56-4768-B56A-794958E9E9E3}"/>
              </a:ext>
            </a:extLst>
          </p:cNvPr>
          <p:cNvSpPr/>
          <p:nvPr/>
        </p:nvSpPr>
        <p:spPr>
          <a:xfrm>
            <a:off x="3493709" y="2478324"/>
            <a:ext cx="3108960" cy="574874"/>
          </a:xfrm>
          <a:custGeom>
            <a:avLst/>
            <a:gdLst>
              <a:gd name="connsiteX0" fmla="*/ 0 w 3010202"/>
              <a:gd name="connsiteY0" fmla="*/ 0 h 574874"/>
              <a:gd name="connsiteX1" fmla="*/ 2722765 w 3010202"/>
              <a:gd name="connsiteY1" fmla="*/ 0 h 574874"/>
              <a:gd name="connsiteX2" fmla="*/ 3010202 w 3010202"/>
              <a:gd name="connsiteY2" fmla="*/ 287437 h 574874"/>
              <a:gd name="connsiteX3" fmla="*/ 2722765 w 3010202"/>
              <a:gd name="connsiteY3" fmla="*/ 574874 h 574874"/>
              <a:gd name="connsiteX4" fmla="*/ 0 w 3010202"/>
              <a:gd name="connsiteY4" fmla="*/ 574874 h 574874"/>
              <a:gd name="connsiteX5" fmla="*/ 287437 w 3010202"/>
              <a:gd name="connsiteY5" fmla="*/ 287437 h 574874"/>
              <a:gd name="connsiteX6" fmla="*/ 0 w 3010202"/>
              <a:gd name="connsiteY6" fmla="*/ 0 h 5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202" h="574874">
                <a:moveTo>
                  <a:pt x="0" y="0"/>
                </a:moveTo>
                <a:lnTo>
                  <a:pt x="2722765" y="0"/>
                </a:lnTo>
                <a:lnTo>
                  <a:pt x="3010202" y="287437"/>
                </a:lnTo>
                <a:lnTo>
                  <a:pt x="2722765" y="574874"/>
                </a:lnTo>
                <a:lnTo>
                  <a:pt x="0" y="574874"/>
                </a:lnTo>
                <a:lnTo>
                  <a:pt x="287437" y="287437"/>
                </a:lnTo>
                <a:lnTo>
                  <a:pt x="0" y="0"/>
                </a:lnTo>
                <a:close/>
              </a:path>
            </a:pathLst>
          </a:custGeom>
          <a:gradFill flip="none" rotWithShape="1">
            <a:gsLst>
              <a:gs pos="0">
                <a:schemeClr val="accent6"/>
              </a:gs>
              <a:gs pos="50000">
                <a:schemeClr val="accent6">
                  <a:lumMod val="60000"/>
                  <a:lumOff val="40000"/>
                </a:schemeClr>
              </a:gs>
              <a:gs pos="100000">
                <a:schemeClr val="accent6">
                  <a:lumMod val="20000"/>
                  <a:lumOff val="80000"/>
                </a:schemeClr>
              </a:gs>
            </a:gsLst>
            <a:lin ang="0" scaled="1"/>
            <a:tileRect/>
          </a:gradFill>
          <a:ln>
            <a:noFill/>
          </a:ln>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05217" tIns="8890" rIns="287437" bIns="8890" numCol="1" spcCol="1270" anchor="ctr" anchorCtr="0">
            <a:noAutofit/>
          </a:bodyPr>
          <a:lstStyle/>
          <a:p>
            <a:pPr lvl="0" algn="ctr" defTabSz="622300">
              <a:lnSpc>
                <a:spcPts val="1500"/>
              </a:lnSpc>
              <a:spcBef>
                <a:spcPct val="0"/>
              </a:spcBef>
              <a:spcAft>
                <a:spcPct val="35000"/>
              </a:spcAft>
            </a:pPr>
            <a:r>
              <a:rPr lang="en-US" sz="1400" b="1" kern="1200" dirty="0"/>
              <a:t>Test design</a:t>
            </a:r>
          </a:p>
        </p:txBody>
      </p:sp>
      <p:sp>
        <p:nvSpPr>
          <p:cNvPr id="20" name="Date Placeholder 3">
            <a:extLst>
              <a:ext uri="{FF2B5EF4-FFF2-40B4-BE49-F238E27FC236}">
                <a16:creationId xmlns:a16="http://schemas.microsoft.com/office/drawing/2014/main" id="{134E39C0-6053-4B5B-A7DC-4EBBD58160C3}"/>
              </a:ext>
            </a:extLst>
          </p:cNvPr>
          <p:cNvSpPr txBox="1">
            <a:spLocks/>
          </p:cNvSpPr>
          <p:nvPr/>
        </p:nvSpPr>
        <p:spPr>
          <a:xfrm>
            <a:off x="-885527" y="6177063"/>
            <a:ext cx="2473658" cy="31048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Arial" pitchFamily="34" charset="0"/>
                <a:ea typeface="+mn-ea"/>
                <a:cs typeface="+mn-cs"/>
              </a:rPr>
              <a:t>V3.1 © 2012, IEEE All rights reserved</a:t>
            </a:r>
          </a:p>
        </p:txBody>
      </p:sp>
    </p:spTree>
    <p:extLst>
      <p:ext uri="{BB962C8B-B14F-4D97-AF65-F5344CB8AC3E}">
        <p14:creationId xmlns:p14="http://schemas.microsoft.com/office/powerpoint/2010/main" val="197661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Artifacts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9363327" cy="5519653"/>
          </a:xfrm>
          <a:prstGeom prst="rect">
            <a:avLst/>
          </a:prstGeom>
          <a:noFill/>
        </p:spPr>
        <p:txBody>
          <a:bodyPr wrap="square">
            <a:spAutoFit/>
          </a:bodyPr>
          <a:lstStyle/>
          <a:p>
            <a:pPr marL="0" indent="0">
              <a:lnSpc>
                <a:spcPct val="110000"/>
              </a:lnSpc>
              <a:spcBef>
                <a:spcPts val="600"/>
              </a:spcBef>
              <a:buNone/>
            </a:pPr>
            <a:r>
              <a:rPr lang="en-US" sz="2400" dirty="0"/>
              <a:t>There are number of test documentation artifacts that are either generated as the result of the testing activities, or are there to support the testing activities.  </a:t>
            </a:r>
          </a:p>
          <a:p>
            <a:pPr marL="0" indent="0">
              <a:lnSpc>
                <a:spcPct val="110000"/>
              </a:lnSpc>
              <a:spcBef>
                <a:spcPts val="600"/>
              </a:spcBef>
              <a:buNone/>
            </a:pPr>
            <a:r>
              <a:rPr lang="en-US" sz="2400" dirty="0"/>
              <a:t>These would include</a:t>
            </a:r>
          </a:p>
          <a:p>
            <a:pPr marL="274320" lvl="1" indent="-274320">
              <a:spcBef>
                <a:spcPts val="600"/>
              </a:spcBef>
              <a:buFontTx/>
              <a:buChar char="•"/>
              <a:defRPr/>
            </a:pPr>
            <a:r>
              <a:rPr lang="en-US" sz="2400" b="1" dirty="0">
                <a:cs typeface="Arial" pitchFamily="34" charset="0"/>
              </a:rPr>
              <a:t>Test Policy - </a:t>
            </a:r>
            <a:r>
              <a:rPr lang="en-US" sz="2400" dirty="0">
                <a:cs typeface="Arial" pitchFamily="34" charset="0"/>
              </a:rPr>
              <a:t>It is a high-level document which describes principles, methods and all the important testing goals of the organization</a:t>
            </a:r>
          </a:p>
          <a:p>
            <a:pPr marL="274320" lvl="1" indent="-274320">
              <a:spcBef>
                <a:spcPts val="600"/>
              </a:spcBef>
              <a:buFontTx/>
              <a:buChar char="•"/>
              <a:defRPr/>
            </a:pPr>
            <a:r>
              <a:rPr lang="en-US" sz="2400" b="1" dirty="0">
                <a:cs typeface="Arial" pitchFamily="34" charset="0"/>
              </a:rPr>
              <a:t>Test Strategy - </a:t>
            </a:r>
            <a:r>
              <a:rPr lang="en-US" sz="2400" dirty="0">
                <a:cs typeface="Arial" pitchFamily="34" charset="0"/>
              </a:rPr>
              <a:t>A high-level document which identifies the Test Levels (types) to be executed for the project</a:t>
            </a:r>
          </a:p>
          <a:p>
            <a:pPr marL="274320" lvl="1" indent="-274320">
              <a:spcBef>
                <a:spcPts val="600"/>
              </a:spcBef>
              <a:buFontTx/>
              <a:buChar char="•"/>
              <a:defRPr/>
            </a:pPr>
            <a:r>
              <a:rPr lang="en-US" sz="2400" b="1" dirty="0">
                <a:cs typeface="Arial" pitchFamily="34" charset="0"/>
              </a:rPr>
              <a:t>Test plan</a:t>
            </a:r>
            <a:r>
              <a:rPr lang="en-US" sz="2400" dirty="0">
                <a:cs typeface="Arial" pitchFamily="34" charset="0"/>
              </a:rPr>
              <a:t> - A test plan is a complete planning document which contains the scope, approach, resources, schedule, etc. of testing activities.</a:t>
            </a:r>
            <a:endParaRPr lang="en-US" sz="2400" b="1" i="1" dirty="0">
              <a:cs typeface="Arial" pitchFamily="34" charset="0"/>
            </a:endParaRPr>
          </a:p>
          <a:p>
            <a:pPr marL="274320" lvl="1" indent="-274320">
              <a:spcBef>
                <a:spcPts val="600"/>
              </a:spcBef>
              <a:buFontTx/>
              <a:buChar char="•"/>
              <a:defRPr/>
            </a:pPr>
            <a:r>
              <a:rPr lang="en-US" sz="2400" b="1" dirty="0">
                <a:cs typeface="Arial" pitchFamily="34" charset="0"/>
              </a:rPr>
              <a:t>Test data </a:t>
            </a:r>
            <a:r>
              <a:rPr lang="en-US" sz="2400" dirty="0">
                <a:cs typeface="Arial" pitchFamily="34" charset="0"/>
              </a:rPr>
              <a:t>- a collection of data, and environmental (hardware and software) setting that will be used during a test activity.</a:t>
            </a:r>
            <a:endParaRPr lang="en-US" sz="2400" b="1" i="1" dirty="0">
              <a:cs typeface="Arial" pitchFamily="34" charset="0"/>
            </a:endParaRPr>
          </a:p>
          <a:p>
            <a:pPr marL="274320" indent="-274320">
              <a:lnSpc>
                <a:spcPct val="110000"/>
              </a:lnSpc>
              <a:spcBef>
                <a:spcPts val="600"/>
              </a:spcBef>
              <a:buNone/>
            </a:pPr>
            <a:endParaRPr lang="en-US" sz="2400" dirty="0"/>
          </a:p>
        </p:txBody>
      </p:sp>
    </p:spTree>
    <p:extLst>
      <p:ext uri="{BB962C8B-B14F-4D97-AF65-F5344CB8AC3E}">
        <p14:creationId xmlns:p14="http://schemas.microsoft.com/office/powerpoint/2010/main" val="347374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Artifacts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9363327" cy="5647700"/>
          </a:xfrm>
          <a:prstGeom prst="rect">
            <a:avLst/>
          </a:prstGeom>
          <a:noFill/>
        </p:spPr>
        <p:txBody>
          <a:bodyPr wrap="square">
            <a:spAutoFit/>
          </a:bodyPr>
          <a:lstStyle/>
          <a:p>
            <a:pPr marL="274320" lvl="1" indent="-274320">
              <a:spcBef>
                <a:spcPts val="600"/>
              </a:spcBef>
              <a:buFontTx/>
              <a:buChar char="•"/>
              <a:defRPr/>
            </a:pPr>
            <a:r>
              <a:rPr lang="en-US" sz="2400" b="1" dirty="0">
                <a:cs typeface="Arial" pitchFamily="34" charset="0"/>
              </a:rPr>
              <a:t>Test Scenarios – </a:t>
            </a:r>
            <a:r>
              <a:rPr lang="en-US" sz="2400" dirty="0">
                <a:cs typeface="Arial" pitchFamily="34" charset="0"/>
              </a:rPr>
              <a:t>In scenarios, testers break down the product’s functionality and interface by modules and provide real-time status updates at all testing stages</a:t>
            </a:r>
            <a:endParaRPr lang="en-US" sz="2400" b="1" dirty="0">
              <a:cs typeface="Arial" pitchFamily="34" charset="0"/>
            </a:endParaRPr>
          </a:p>
          <a:p>
            <a:pPr marL="274320" lvl="1" indent="-274320">
              <a:spcBef>
                <a:spcPts val="600"/>
              </a:spcBef>
              <a:buFontTx/>
              <a:buChar char="•"/>
              <a:defRPr/>
            </a:pPr>
            <a:r>
              <a:rPr lang="en-US" sz="2400" b="1" dirty="0">
                <a:cs typeface="Arial" pitchFamily="34" charset="0"/>
              </a:rPr>
              <a:t>Test case</a:t>
            </a:r>
            <a:r>
              <a:rPr lang="en-US" sz="2400" dirty="0">
                <a:cs typeface="Arial" pitchFamily="34" charset="0"/>
              </a:rPr>
              <a:t> - defines the set of input, the preconditions and the expected output, and possibly the intermediate steps that are associated with a testing activity.</a:t>
            </a:r>
          </a:p>
          <a:p>
            <a:pPr marL="274320" lvl="1" indent="-274320">
              <a:spcBef>
                <a:spcPts val="600"/>
              </a:spcBef>
              <a:buFontTx/>
              <a:buChar char="•"/>
              <a:defRPr/>
            </a:pPr>
            <a:r>
              <a:rPr lang="en-US" sz="2400" b="1" dirty="0">
                <a:cs typeface="Arial" pitchFamily="34" charset="0"/>
              </a:rPr>
              <a:t>Test Suite</a:t>
            </a:r>
            <a:r>
              <a:rPr lang="en-US" sz="2400" dirty="0">
                <a:cs typeface="Arial" pitchFamily="34" charset="0"/>
              </a:rPr>
              <a:t> - a collection of test cases that are aimed to achieve a specific objective.</a:t>
            </a:r>
          </a:p>
          <a:p>
            <a:pPr marL="274320" lvl="1" indent="-274320">
              <a:spcBef>
                <a:spcPts val="600"/>
              </a:spcBef>
              <a:buFontTx/>
              <a:buChar char="•"/>
              <a:defRPr/>
            </a:pPr>
            <a:r>
              <a:rPr lang="en-US" sz="2400" b="1" dirty="0">
                <a:cs typeface="Arial" pitchFamily="34" charset="0"/>
              </a:rPr>
              <a:t>Test script</a:t>
            </a:r>
            <a:r>
              <a:rPr lang="en-US" sz="2400" dirty="0">
                <a:cs typeface="Arial" pitchFamily="34" charset="0"/>
              </a:rPr>
              <a:t> - a set of instructions that are performed on the system under test, to execute the test.</a:t>
            </a:r>
            <a:endParaRPr lang="en-US" sz="2400" b="1" dirty="0">
              <a:cs typeface="Arial" pitchFamily="34" charset="0"/>
            </a:endParaRPr>
          </a:p>
          <a:p>
            <a:pPr marL="274320" lvl="1" indent="-274320">
              <a:spcBef>
                <a:spcPts val="600"/>
              </a:spcBef>
              <a:buFontTx/>
              <a:buChar char="•"/>
              <a:defRPr/>
            </a:pPr>
            <a:r>
              <a:rPr lang="en-US" sz="2400" b="1" dirty="0">
                <a:cs typeface="Arial" pitchFamily="34" charset="0"/>
              </a:rPr>
              <a:t>Test reports </a:t>
            </a:r>
            <a:r>
              <a:rPr lang="en-US" sz="2400" dirty="0">
                <a:cs typeface="Arial" pitchFamily="34" charset="0"/>
              </a:rPr>
              <a:t>- a collection of documents that describe the outcome of test execution. Some examples include: logs, incidents, summary, status, and statistics.</a:t>
            </a:r>
          </a:p>
          <a:p>
            <a:pPr marL="274320" lvl="1" indent="-274320">
              <a:spcBef>
                <a:spcPts val="600"/>
              </a:spcBef>
              <a:buFontTx/>
              <a:buChar char="•"/>
              <a:defRPr/>
            </a:pPr>
            <a:r>
              <a:rPr lang="en-US" sz="2400" b="1" dirty="0">
                <a:cs typeface="Arial" pitchFamily="34" charset="0"/>
              </a:rPr>
              <a:t>Test library </a:t>
            </a:r>
            <a:r>
              <a:rPr lang="en-US" sz="2400" dirty="0">
                <a:cs typeface="Arial" pitchFamily="34" charset="0"/>
              </a:rPr>
              <a:t>- the repository of all test artifacts.</a:t>
            </a:r>
          </a:p>
        </p:txBody>
      </p:sp>
    </p:spTree>
    <p:extLst>
      <p:ext uri="{BB962C8B-B14F-4D97-AF65-F5344CB8AC3E}">
        <p14:creationId xmlns:p14="http://schemas.microsoft.com/office/powerpoint/2010/main" val="75089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Artifacts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9363327" cy="4832092"/>
          </a:xfrm>
          <a:prstGeom prst="rect">
            <a:avLst/>
          </a:prstGeom>
          <a:noFill/>
        </p:spPr>
        <p:txBody>
          <a:bodyPr wrap="square">
            <a:spAutoFit/>
          </a:bodyPr>
          <a:lstStyle/>
          <a:p>
            <a:pPr marL="274320" lvl="1" indent="-274320">
              <a:spcBef>
                <a:spcPts val="600"/>
              </a:spcBef>
              <a:buFontTx/>
              <a:buChar char="•"/>
              <a:defRPr/>
            </a:pPr>
            <a:r>
              <a:rPr lang="en-US" sz="2400" b="1" dirty="0">
                <a:cs typeface="Arial" pitchFamily="34" charset="0"/>
              </a:rPr>
              <a:t>Test Specification </a:t>
            </a:r>
            <a:r>
              <a:rPr lang="en-US" sz="2400" dirty="0">
                <a:cs typeface="Arial" pitchFamily="34" charset="0"/>
              </a:rPr>
              <a:t>- a description of a specific test which is part of the overall test plan, including all the details associated with that test.</a:t>
            </a:r>
          </a:p>
          <a:p>
            <a:pPr marL="274320" lvl="1" indent="-274320">
              <a:spcBef>
                <a:spcPts val="600"/>
              </a:spcBef>
              <a:buFontTx/>
              <a:buChar char="•"/>
              <a:defRPr/>
            </a:pPr>
            <a:r>
              <a:rPr lang="en-US" sz="2400" b="1" dirty="0">
                <a:cs typeface="Arial" pitchFamily="34" charset="0"/>
              </a:rPr>
              <a:t>Traceability Matrix </a:t>
            </a:r>
            <a:r>
              <a:rPr lang="en-US" sz="2400" dirty="0">
                <a:cs typeface="Arial" pitchFamily="34" charset="0"/>
              </a:rPr>
              <a:t>- a two-way cross reference document connecting requirements, design, and code module to a specific test case and back</a:t>
            </a:r>
          </a:p>
          <a:p>
            <a:pPr marL="274320" lvl="1" indent="-274320">
              <a:spcBef>
                <a:spcPts val="600"/>
              </a:spcBef>
              <a:buFontTx/>
              <a:buChar char="•"/>
              <a:defRPr/>
            </a:pPr>
            <a:r>
              <a:rPr lang="en-US" sz="2400" b="1" dirty="0">
                <a:cs typeface="Arial" pitchFamily="34" charset="0"/>
              </a:rPr>
              <a:t>Test summary report -</a:t>
            </a:r>
            <a:r>
              <a:rPr lang="en-US" sz="2400" dirty="0">
                <a:cs typeface="Arial" pitchFamily="34" charset="0"/>
              </a:rPr>
              <a:t> the file with final test results and findings, presented to stakeholders.</a:t>
            </a:r>
          </a:p>
          <a:p>
            <a:pPr marL="274320" lvl="1" indent="-274320">
              <a:spcBef>
                <a:spcPts val="600"/>
              </a:spcBef>
              <a:buFontTx/>
              <a:buChar char="•"/>
              <a:defRPr/>
            </a:pPr>
            <a:r>
              <a:rPr lang="en-US" sz="2400" b="1" dirty="0">
                <a:cs typeface="Arial" pitchFamily="34" charset="0"/>
              </a:rPr>
              <a:t>Bug Reports </a:t>
            </a:r>
            <a:r>
              <a:rPr lang="en-US" sz="2400" dirty="0">
                <a:cs typeface="Arial" pitchFamily="34" charset="0"/>
              </a:rPr>
              <a:t>- such files keep track of newly encountered bugs and their fixes. </a:t>
            </a:r>
          </a:p>
          <a:p>
            <a:pPr marL="274320" lvl="1" indent="-274320">
              <a:spcBef>
                <a:spcPts val="600"/>
              </a:spcBef>
              <a:buFontTx/>
              <a:buChar char="•"/>
              <a:defRPr/>
            </a:pPr>
            <a:r>
              <a:rPr lang="en-US" sz="2400" b="1" dirty="0">
                <a:cs typeface="Arial" pitchFamily="34" charset="0"/>
              </a:rPr>
              <a:t>Test Execution report </a:t>
            </a:r>
            <a:r>
              <a:rPr lang="en-US" sz="2400" dirty="0">
                <a:cs typeface="Arial" pitchFamily="34" charset="0"/>
              </a:rPr>
              <a:t>– Created after the entire testing execution process is completed. The test summary report defines the constancy of the product, and also contains information like the modules, the number of written test cases, executed, pass, fail, and their percentage. </a:t>
            </a:r>
          </a:p>
        </p:txBody>
      </p:sp>
    </p:spTree>
    <p:extLst>
      <p:ext uri="{BB962C8B-B14F-4D97-AF65-F5344CB8AC3E}">
        <p14:creationId xmlns:p14="http://schemas.microsoft.com/office/powerpoint/2010/main" val="318764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Plan</a:t>
            </a:r>
            <a:endParaRPr lang="en-US" sz="2800" b="1" dirty="0">
              <a:solidFill>
                <a:schemeClr val="accent2"/>
              </a:solidFill>
              <a:latin typeface="+mn-lt"/>
            </a:endParaRPr>
          </a:p>
        </p:txBody>
      </p:sp>
      <p:sp>
        <p:nvSpPr>
          <p:cNvPr id="5" name="TextBox 4">
            <a:extLst>
              <a:ext uri="{FF2B5EF4-FFF2-40B4-BE49-F238E27FC236}">
                <a16:creationId xmlns:a16="http://schemas.microsoft.com/office/drawing/2014/main" id="{EEAB5641-C2D9-45FE-AF51-725AE3DA63A0}"/>
              </a:ext>
            </a:extLst>
          </p:cNvPr>
          <p:cNvSpPr txBox="1"/>
          <p:nvPr/>
        </p:nvSpPr>
        <p:spPr>
          <a:xfrm>
            <a:off x="209085" y="1184921"/>
            <a:ext cx="9146787" cy="5586145"/>
          </a:xfrm>
          <a:prstGeom prst="rect">
            <a:avLst/>
          </a:prstGeom>
          <a:noFill/>
        </p:spPr>
        <p:txBody>
          <a:bodyPr wrap="square">
            <a:spAutoFit/>
          </a:bodyPr>
          <a:lstStyle/>
          <a:p>
            <a:r>
              <a:rPr lang="en-US" sz="2400" b="0" i="0" dirty="0">
                <a:solidFill>
                  <a:srgbClr val="000000"/>
                </a:solidFill>
                <a:effectLst/>
              </a:rPr>
              <a:t>A test plan outlines the strategy that will be used to test an application, the resources that will be used, the test environment in which testing will be performed, and the limitations of the testing and the schedule of testing activities. Typically it contains</a:t>
            </a:r>
          </a:p>
          <a:p>
            <a:pPr marL="342900" indent="-342900">
              <a:spcBef>
                <a:spcPts val="600"/>
              </a:spcBef>
              <a:buFont typeface="Wingdings" panose="05000000000000000000" pitchFamily="2" charset="2"/>
              <a:buChar char="§"/>
            </a:pPr>
            <a:r>
              <a:rPr lang="en-US" sz="2400" dirty="0"/>
              <a:t>Introduction to the Test Plan document</a:t>
            </a:r>
          </a:p>
          <a:p>
            <a:pPr marL="342900" indent="-342900">
              <a:spcBef>
                <a:spcPts val="600"/>
              </a:spcBef>
              <a:buFont typeface="Wingdings" panose="05000000000000000000" pitchFamily="2" charset="2"/>
              <a:buChar char="§"/>
            </a:pPr>
            <a:r>
              <a:rPr lang="en-US" sz="2400" dirty="0"/>
              <a:t>Assumptions while testing the application</a:t>
            </a:r>
          </a:p>
          <a:p>
            <a:pPr marL="342900" indent="-342900">
              <a:spcBef>
                <a:spcPts val="600"/>
              </a:spcBef>
              <a:buFont typeface="Wingdings" panose="05000000000000000000" pitchFamily="2" charset="2"/>
              <a:buChar char="§"/>
            </a:pPr>
            <a:r>
              <a:rPr lang="en-US" sz="2400" dirty="0"/>
              <a:t>List of test cases included in testing the application</a:t>
            </a:r>
          </a:p>
          <a:p>
            <a:pPr marL="342900" indent="-342900">
              <a:spcBef>
                <a:spcPts val="600"/>
              </a:spcBef>
              <a:buFont typeface="Wingdings" panose="05000000000000000000" pitchFamily="2" charset="2"/>
              <a:buChar char="§"/>
            </a:pPr>
            <a:r>
              <a:rPr lang="en-US" sz="2400" dirty="0"/>
              <a:t>List of features to be tested</a:t>
            </a:r>
          </a:p>
          <a:p>
            <a:pPr marL="342900" indent="-342900">
              <a:spcBef>
                <a:spcPts val="600"/>
              </a:spcBef>
              <a:buFont typeface="Wingdings" panose="05000000000000000000" pitchFamily="2" charset="2"/>
              <a:buChar char="§"/>
            </a:pPr>
            <a:r>
              <a:rPr lang="en-US" sz="2400" dirty="0"/>
              <a:t>What sort of approach to use while testing the software</a:t>
            </a:r>
          </a:p>
          <a:p>
            <a:pPr marL="342900" indent="-342900">
              <a:spcBef>
                <a:spcPts val="600"/>
              </a:spcBef>
              <a:buFont typeface="Wingdings" panose="05000000000000000000" pitchFamily="2" charset="2"/>
              <a:buChar char="§"/>
            </a:pPr>
            <a:r>
              <a:rPr lang="en-US" sz="2400" dirty="0"/>
              <a:t>List of deliverables that need to be tested</a:t>
            </a:r>
          </a:p>
          <a:p>
            <a:pPr marL="342900" indent="-342900">
              <a:spcBef>
                <a:spcPts val="600"/>
              </a:spcBef>
              <a:buFont typeface="Wingdings" panose="05000000000000000000" pitchFamily="2" charset="2"/>
              <a:buChar char="§"/>
            </a:pPr>
            <a:r>
              <a:rPr lang="en-US" sz="2400" dirty="0"/>
              <a:t>The resources allocated for testing the application</a:t>
            </a:r>
          </a:p>
          <a:p>
            <a:pPr marL="342900" indent="-342900">
              <a:spcBef>
                <a:spcPts val="600"/>
              </a:spcBef>
              <a:buFont typeface="Wingdings" panose="05000000000000000000" pitchFamily="2" charset="2"/>
              <a:buChar char="§"/>
            </a:pPr>
            <a:r>
              <a:rPr lang="en-US" sz="2400" dirty="0"/>
              <a:t>Any risks involved during the testing process</a:t>
            </a:r>
          </a:p>
          <a:p>
            <a:pPr marL="342900" indent="-342900">
              <a:spcBef>
                <a:spcPts val="600"/>
              </a:spcBef>
              <a:buFont typeface="Wingdings" panose="05000000000000000000" pitchFamily="2" charset="2"/>
              <a:buChar char="§"/>
            </a:pPr>
            <a:r>
              <a:rPr lang="en-US" sz="2400" dirty="0"/>
              <a:t>A schedule of tasks and milestones to be achieved</a:t>
            </a:r>
          </a:p>
        </p:txBody>
      </p:sp>
    </p:spTree>
    <p:extLst>
      <p:ext uri="{BB962C8B-B14F-4D97-AF65-F5344CB8AC3E}">
        <p14:creationId xmlns:p14="http://schemas.microsoft.com/office/powerpoint/2010/main" val="213121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Case</a:t>
            </a:r>
            <a:endParaRPr lang="en-US" sz="2800" b="1" dirty="0">
              <a:solidFill>
                <a:schemeClr val="accent2"/>
              </a:solidFill>
              <a:latin typeface="+mn-lt"/>
            </a:endParaRPr>
          </a:p>
        </p:txBody>
      </p:sp>
      <p:sp>
        <p:nvSpPr>
          <p:cNvPr id="5" name="TextBox 4">
            <a:extLst>
              <a:ext uri="{FF2B5EF4-FFF2-40B4-BE49-F238E27FC236}">
                <a16:creationId xmlns:a16="http://schemas.microsoft.com/office/drawing/2014/main" id="{EEAB5641-C2D9-45FE-AF51-725AE3DA63A0}"/>
              </a:ext>
            </a:extLst>
          </p:cNvPr>
          <p:cNvSpPr txBox="1"/>
          <p:nvPr/>
        </p:nvSpPr>
        <p:spPr>
          <a:xfrm>
            <a:off x="209085" y="1087819"/>
            <a:ext cx="9146787" cy="3046988"/>
          </a:xfrm>
          <a:prstGeom prst="rect">
            <a:avLst/>
          </a:prstGeom>
          <a:noFill/>
        </p:spPr>
        <p:txBody>
          <a:bodyPr wrap="square">
            <a:spAutoFit/>
          </a:bodyPr>
          <a:lstStyle/>
          <a:p>
            <a:pPr algn="just"/>
            <a:r>
              <a:rPr lang="en-US" sz="2400" b="0" i="0" dirty="0">
                <a:solidFill>
                  <a:srgbClr val="000000"/>
                </a:solidFill>
                <a:effectLst/>
              </a:rPr>
              <a:t>Test cases involve a set of steps, conditions, and inputs that can be used while performing testing tasks. The main intent of this activity is to ensure whether a software passes or fails in terms of its functionality and other aspects. There are many types of test cases such as functional, negative, error, logical test cases, physical test cases, UI test cases, etc.</a:t>
            </a:r>
          </a:p>
          <a:p>
            <a:pPr algn="just"/>
            <a:r>
              <a:rPr lang="en-US" sz="2400" dirty="0">
                <a:solidFill>
                  <a:srgbClr val="000000"/>
                </a:solidFill>
              </a:rPr>
              <a:t>T</a:t>
            </a:r>
            <a:r>
              <a:rPr lang="en-US" sz="2400" b="0" i="0" dirty="0">
                <a:solidFill>
                  <a:srgbClr val="000000"/>
                </a:solidFill>
                <a:effectLst/>
              </a:rPr>
              <a:t>he following components are always available and included in every test case</a:t>
            </a:r>
          </a:p>
        </p:txBody>
      </p:sp>
      <p:sp>
        <p:nvSpPr>
          <p:cNvPr id="6" name="TextBox 5">
            <a:extLst>
              <a:ext uri="{FF2B5EF4-FFF2-40B4-BE49-F238E27FC236}">
                <a16:creationId xmlns:a16="http://schemas.microsoft.com/office/drawing/2014/main" id="{C7E58865-9FD3-45F4-9B63-37894CE98B78}"/>
              </a:ext>
            </a:extLst>
          </p:cNvPr>
          <p:cNvSpPr txBox="1"/>
          <p:nvPr/>
        </p:nvSpPr>
        <p:spPr>
          <a:xfrm>
            <a:off x="153242" y="4134807"/>
            <a:ext cx="9258472" cy="2723193"/>
          </a:xfrm>
          <a:prstGeom prst="rect">
            <a:avLst/>
          </a:prstGeom>
          <a:noFill/>
        </p:spPr>
        <p:txBody>
          <a:bodyPr wrap="square" numCol="2" spcCol="182880">
            <a:noAutofit/>
          </a:bodyPr>
          <a:lstStyle/>
          <a:p>
            <a:pPr marL="342900" indent="-342900">
              <a:spcBef>
                <a:spcPts val="600"/>
              </a:spcBef>
              <a:buFont typeface="Wingdings" panose="05000000000000000000" pitchFamily="2" charset="2"/>
              <a:buChar char="§"/>
            </a:pPr>
            <a:r>
              <a:rPr lang="en-US" sz="2400" dirty="0"/>
              <a:t>Test case ID</a:t>
            </a:r>
          </a:p>
          <a:p>
            <a:pPr marL="342900" indent="-342900">
              <a:spcBef>
                <a:spcPts val="600"/>
              </a:spcBef>
              <a:buFont typeface="Wingdings" panose="05000000000000000000" pitchFamily="2" charset="2"/>
              <a:buChar char="§"/>
            </a:pPr>
            <a:r>
              <a:rPr lang="en-US" sz="2400" dirty="0"/>
              <a:t>Product module &amp; Version</a:t>
            </a:r>
          </a:p>
          <a:p>
            <a:pPr marL="342900" indent="-342900">
              <a:spcBef>
                <a:spcPts val="600"/>
              </a:spcBef>
              <a:buFont typeface="Wingdings" panose="05000000000000000000" pitchFamily="2" charset="2"/>
              <a:buChar char="§"/>
            </a:pPr>
            <a:r>
              <a:rPr lang="en-US" sz="2400" dirty="0"/>
              <a:t>Revision history</a:t>
            </a:r>
          </a:p>
          <a:p>
            <a:pPr marL="342900" indent="-342900">
              <a:spcBef>
                <a:spcPts val="600"/>
              </a:spcBef>
              <a:buFont typeface="Wingdings" panose="05000000000000000000" pitchFamily="2" charset="2"/>
              <a:buChar char="§"/>
            </a:pPr>
            <a:r>
              <a:rPr lang="en-US" sz="2400" dirty="0"/>
              <a:t>Purpose</a:t>
            </a:r>
          </a:p>
          <a:p>
            <a:pPr marL="342900" indent="-342900">
              <a:spcBef>
                <a:spcPts val="600"/>
              </a:spcBef>
              <a:buFont typeface="Wingdings" panose="05000000000000000000" pitchFamily="2" charset="2"/>
              <a:buChar char="§"/>
            </a:pPr>
            <a:r>
              <a:rPr lang="en-US" sz="2400" dirty="0"/>
              <a:t>Assumptions</a:t>
            </a:r>
          </a:p>
          <a:p>
            <a:pPr marL="342900" indent="-342900">
              <a:spcBef>
                <a:spcPts val="600"/>
              </a:spcBef>
              <a:buFont typeface="Wingdings" panose="05000000000000000000" pitchFamily="2" charset="2"/>
              <a:buChar char="§"/>
            </a:pPr>
            <a:r>
              <a:rPr lang="en-US" sz="2400" dirty="0"/>
              <a:t>Pre-conditions</a:t>
            </a:r>
          </a:p>
          <a:p>
            <a:pPr marL="342900" indent="-342900">
              <a:spcBef>
                <a:spcPts val="600"/>
              </a:spcBef>
              <a:buFont typeface="Wingdings" panose="05000000000000000000" pitchFamily="2" charset="2"/>
              <a:buChar char="§"/>
            </a:pPr>
            <a:r>
              <a:rPr lang="en-US" sz="2400" dirty="0"/>
              <a:t>Test Environment</a:t>
            </a:r>
          </a:p>
          <a:p>
            <a:pPr marL="342900" indent="-342900">
              <a:spcBef>
                <a:spcPts val="600"/>
              </a:spcBef>
              <a:buFont typeface="Wingdings" panose="05000000000000000000" pitchFamily="2" charset="2"/>
              <a:buChar char="§"/>
            </a:pPr>
            <a:r>
              <a:rPr lang="en-US" sz="2400" dirty="0"/>
              <a:t>Inputs for the test</a:t>
            </a:r>
          </a:p>
          <a:p>
            <a:pPr marL="342900" indent="-342900">
              <a:spcBef>
                <a:spcPts val="600"/>
              </a:spcBef>
              <a:buFont typeface="Wingdings" panose="05000000000000000000" pitchFamily="2" charset="2"/>
              <a:buChar char="§"/>
            </a:pPr>
            <a:r>
              <a:rPr lang="en-US" sz="2400" dirty="0"/>
              <a:t>Steps</a:t>
            </a:r>
          </a:p>
          <a:p>
            <a:pPr marL="342900" indent="-342900">
              <a:spcBef>
                <a:spcPts val="600"/>
              </a:spcBef>
              <a:buFont typeface="Wingdings" panose="05000000000000000000" pitchFamily="2" charset="2"/>
              <a:buChar char="§"/>
            </a:pPr>
            <a:r>
              <a:rPr lang="en-US" sz="2400" dirty="0"/>
              <a:t>Expected outcome</a:t>
            </a:r>
          </a:p>
          <a:p>
            <a:pPr marL="342900" indent="-342900">
              <a:spcBef>
                <a:spcPts val="600"/>
              </a:spcBef>
              <a:buFont typeface="Wingdings" panose="05000000000000000000" pitchFamily="2" charset="2"/>
              <a:buChar char="§"/>
            </a:pPr>
            <a:r>
              <a:rPr lang="en-US" sz="2400" dirty="0"/>
              <a:t>Actual outcome</a:t>
            </a:r>
          </a:p>
          <a:p>
            <a:pPr marL="342900" indent="-342900">
              <a:spcBef>
                <a:spcPts val="600"/>
              </a:spcBef>
              <a:buFont typeface="Wingdings" panose="05000000000000000000" pitchFamily="2" charset="2"/>
              <a:buChar char="§"/>
            </a:pPr>
            <a:r>
              <a:rPr lang="en-US" sz="2400" dirty="0"/>
              <a:t>Post-conditions &amp; Logging</a:t>
            </a:r>
          </a:p>
        </p:txBody>
      </p:sp>
    </p:spTree>
    <p:extLst>
      <p:ext uri="{BB962C8B-B14F-4D97-AF65-F5344CB8AC3E}">
        <p14:creationId xmlns:p14="http://schemas.microsoft.com/office/powerpoint/2010/main" val="282029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6494</TotalTime>
  <Words>962</Words>
  <Application>Microsoft Office PowerPoint</Application>
  <PresentationFormat>Widescreen</PresentationFormat>
  <Paragraphs>85</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Test Documentation</vt:lpstr>
      <vt:lpstr>Software testing activities and resulting documents</vt:lpstr>
      <vt:lpstr>Test Artifacts</vt:lpstr>
      <vt:lpstr>Test Artifacts</vt:lpstr>
      <vt:lpstr>Test Artifacts</vt:lpstr>
      <vt:lpstr>Test Plan</vt:lpstr>
      <vt:lpstr>Test Case</vt:lpstr>
      <vt:lpstr>Advantages of test documentation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388</cp:revision>
  <dcterms:created xsi:type="dcterms:W3CDTF">2019-05-30T23:14:36Z</dcterms:created>
  <dcterms:modified xsi:type="dcterms:W3CDTF">2020-09-27T17:05:25Z</dcterms:modified>
</cp:coreProperties>
</file>