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1" r:id="rId2"/>
    <p:sldId id="266" r:id="rId3"/>
    <p:sldId id="277" r:id="rId4"/>
    <p:sldId id="278" r:id="rId5"/>
    <p:sldId id="286" r:id="rId6"/>
    <p:sldId id="282" r:id="rId7"/>
    <p:sldId id="279" r:id="rId8"/>
    <p:sldId id="287" r:id="rId9"/>
    <p:sldId id="281" r:id="rId10"/>
    <p:sldId id="284" r:id="rId11"/>
    <p:sldId id="285" r:id="rId12"/>
    <p:sldId id="289" r:id="rId13"/>
    <p:sldId id="288" r:id="rId14"/>
    <p:sldId id="290" r:id="rId15"/>
    <p:sldId id="291" r:id="rId16"/>
    <p:sldId id="292" r:id="rId17"/>
    <p:sldId id="293" r:id="rId18"/>
    <p:sldId id="294" r:id="rId19"/>
    <p:sldId id="296" r:id="rId20"/>
    <p:sldId id="298" r:id="rId21"/>
    <p:sldId id="297" r:id="rId22"/>
    <p:sldId id="299"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66" d="100"/>
          <a:sy n="66" d="100"/>
        </p:scale>
        <p:origin x="616" y="44"/>
      </p:cViewPr>
      <p:guideLst>
        <p:guide orient="horz" pos="2160"/>
        <p:guide pos="3840"/>
      </p:guideLst>
    </p:cSldViewPr>
  </p:slideViewPr>
  <p:notesTextViewPr>
    <p:cViewPr>
      <p:scale>
        <a:sx n="3" d="2"/>
        <a:sy n="3" d="2"/>
      </p:scale>
      <p:origin x="0" y="0"/>
    </p:cViewPr>
  </p:notesTextViewPr>
  <p:sorterViewPr>
    <p:cViewPr>
      <p:scale>
        <a:sx n="125" d="100"/>
        <a:sy n="125" d="100"/>
      </p:scale>
      <p:origin x="0" y="-15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16-10-2020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07DF93E-677D-48F6-8B5A-46E43F2C154F}"/>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5" name="Footer Placeholder 4">
            <a:extLst>
              <a:ext uri="{FF2B5EF4-FFF2-40B4-BE49-F238E27FC236}">
                <a16:creationId xmlns:a16="http://schemas.microsoft.com/office/drawing/2014/main" xmlns=""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xmlns=""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xmlns=""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xmlns=""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xmlns=""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xmlns=""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xmlns=""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34E3B9-7089-4D8E-9F92-ED9350E73E40}"/>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3" name="Footer Placeholder 2">
            <a:extLst>
              <a:ext uri="{FF2B5EF4-FFF2-40B4-BE49-F238E27FC236}">
                <a16:creationId xmlns:a16="http://schemas.microsoft.com/office/drawing/2014/main" xmlns=""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xmlns=""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1144FC-DE55-4C66-B467-EE320664508C}"/>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6" name="Footer Placeholder 5">
            <a:extLst>
              <a:ext uri="{FF2B5EF4-FFF2-40B4-BE49-F238E27FC236}">
                <a16:creationId xmlns:a16="http://schemas.microsoft.com/office/drawing/2014/main" xmlns=""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D17E0BD-405F-407D-AAE8-84A2C67291BD}"/>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6" name="Footer Placeholder 5">
            <a:extLst>
              <a:ext uri="{FF2B5EF4-FFF2-40B4-BE49-F238E27FC236}">
                <a16:creationId xmlns:a16="http://schemas.microsoft.com/office/drawing/2014/main" xmlns=""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6A091F3-2079-48AC-A58B-4C729775D003}"/>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5" name="Footer Placeholder 4">
            <a:extLst>
              <a:ext uri="{FF2B5EF4-FFF2-40B4-BE49-F238E27FC236}">
                <a16:creationId xmlns:a16="http://schemas.microsoft.com/office/drawing/2014/main" xmlns=""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44BC1C-22DF-43AD-B4A1-B55EB4C01F8A}"/>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5" name="Footer Placeholder 4">
            <a:extLst>
              <a:ext uri="{FF2B5EF4-FFF2-40B4-BE49-F238E27FC236}">
                <a16:creationId xmlns:a16="http://schemas.microsoft.com/office/drawing/2014/main" xmlns=""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xmlns=""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xmlns=""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TESTING</a:t>
            </a:r>
          </a:p>
        </p:txBody>
      </p:sp>
      <p:grpSp>
        <p:nvGrpSpPr>
          <p:cNvPr id="8" name="Group 7">
            <a:extLst>
              <a:ext uri="{FF2B5EF4-FFF2-40B4-BE49-F238E27FC236}">
                <a16:creationId xmlns:a16="http://schemas.microsoft.com/office/drawing/2014/main" xmlns=""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xmlns=""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xmlns=""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8BA2B92-6276-46C5-8418-926229142AF0}"/>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4" name="Footer Placeholder 3">
            <a:extLst>
              <a:ext uri="{FF2B5EF4-FFF2-40B4-BE49-F238E27FC236}">
                <a16:creationId xmlns:a16="http://schemas.microsoft.com/office/drawing/2014/main" xmlns=""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xmlns=""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xmlns=""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TESTING</a:t>
            </a:r>
          </a:p>
        </p:txBody>
      </p:sp>
      <p:cxnSp>
        <p:nvCxnSpPr>
          <p:cNvPr id="8" name="Straight Connector 7">
            <a:extLst>
              <a:ext uri="{FF2B5EF4-FFF2-40B4-BE49-F238E27FC236}">
                <a16:creationId xmlns:a16="http://schemas.microsoft.com/office/drawing/2014/main" xmlns=""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8BA2B92-6276-46C5-8418-926229142AF0}"/>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4" name="Footer Placeholder 3">
            <a:extLst>
              <a:ext uri="{FF2B5EF4-FFF2-40B4-BE49-F238E27FC236}">
                <a16:creationId xmlns:a16="http://schemas.microsoft.com/office/drawing/2014/main" xmlns=""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xmlns=""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xmlns=""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TESTING TOOLS</a:t>
            </a:r>
          </a:p>
        </p:txBody>
      </p:sp>
      <p:cxnSp>
        <p:nvCxnSpPr>
          <p:cNvPr id="8" name="Straight Connector 7">
            <a:extLst>
              <a:ext uri="{FF2B5EF4-FFF2-40B4-BE49-F238E27FC236}">
                <a16:creationId xmlns:a16="http://schemas.microsoft.com/office/drawing/2014/main" xmlns=""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46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A3CF7A95-22EE-4F22-AEDA-C190D2F87D01}"/>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5" name="Footer Placeholder 4">
            <a:extLst>
              <a:ext uri="{FF2B5EF4-FFF2-40B4-BE49-F238E27FC236}">
                <a16:creationId xmlns:a16="http://schemas.microsoft.com/office/drawing/2014/main" xmlns=""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xmlns=""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xmlns=""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xmlns=""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89BBA6-35F4-4C69-B817-8B6D5B3C7F64}"/>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5" name="Footer Placeholder 4">
            <a:extLst>
              <a:ext uri="{FF2B5EF4-FFF2-40B4-BE49-F238E27FC236}">
                <a16:creationId xmlns:a16="http://schemas.microsoft.com/office/drawing/2014/main" xmlns=""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xmlns=""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xmlns=""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A9D4037-319B-46C2-9889-B7EE91425689}"/>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6" name="Footer Placeholder 5">
            <a:extLst>
              <a:ext uri="{FF2B5EF4-FFF2-40B4-BE49-F238E27FC236}">
                <a16:creationId xmlns:a16="http://schemas.microsoft.com/office/drawing/2014/main" xmlns=""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xmlns=""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2F92FE0-EADD-43E3-B191-7F6FEA9C81E6}"/>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8" name="Footer Placeholder 7">
            <a:extLst>
              <a:ext uri="{FF2B5EF4-FFF2-40B4-BE49-F238E27FC236}">
                <a16:creationId xmlns:a16="http://schemas.microsoft.com/office/drawing/2014/main" xmlns=""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8BA2B92-6276-46C5-8418-926229142AF0}"/>
              </a:ext>
            </a:extLst>
          </p:cNvPr>
          <p:cNvSpPr>
            <a:spLocks noGrp="1"/>
          </p:cNvSpPr>
          <p:nvPr>
            <p:ph type="dt" sz="half" idx="10"/>
          </p:nvPr>
        </p:nvSpPr>
        <p:spPr/>
        <p:txBody>
          <a:bodyPr/>
          <a:lstStyle/>
          <a:p>
            <a:fld id="{C0697723-E498-4D64-BBB6-490ED1364AC9}" type="datetimeFigureOut">
              <a:rPr lang="en-IN" smtClean="0"/>
              <a:pPr/>
              <a:t>16-10-2020</a:t>
            </a:fld>
            <a:endParaRPr lang="en-IN"/>
          </a:p>
        </p:txBody>
      </p:sp>
      <p:sp>
        <p:nvSpPr>
          <p:cNvPr id="4" name="Footer Placeholder 3">
            <a:extLst>
              <a:ext uri="{FF2B5EF4-FFF2-40B4-BE49-F238E27FC236}">
                <a16:creationId xmlns:a16="http://schemas.microsoft.com/office/drawing/2014/main" xmlns=""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xmlns=""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xmlns=""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16-10-2020</a:t>
            </a:fld>
            <a:endParaRPr lang="en-IN"/>
          </a:p>
        </p:txBody>
      </p:sp>
      <p:sp>
        <p:nvSpPr>
          <p:cNvPr id="5" name="Footer Placeholder 4">
            <a:extLst>
              <a:ext uri="{FF2B5EF4-FFF2-40B4-BE49-F238E27FC236}">
                <a16:creationId xmlns:a16="http://schemas.microsoft.com/office/drawing/2014/main" xmlns=""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4" r:id="rId4"/>
    <p:sldLayoutId id="2147483661" r:id="rId5"/>
    <p:sldLayoutId id="214748365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TESTING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Driven Development (TDD)</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xmlns="" id="{F1B9B1CB-E4F9-4A9C-B6C1-9CEE1257ACA6}"/>
              </a:ext>
            </a:extLst>
          </p:cNvPr>
          <p:cNvSpPr txBox="1"/>
          <p:nvPr/>
        </p:nvSpPr>
        <p:spPr>
          <a:xfrm>
            <a:off x="124513" y="1087819"/>
            <a:ext cx="9196468" cy="3046988"/>
          </a:xfrm>
          <a:prstGeom prst="rect">
            <a:avLst/>
          </a:prstGeom>
          <a:noFill/>
        </p:spPr>
        <p:txBody>
          <a:bodyPr wrap="square">
            <a:spAutoFit/>
          </a:bodyPr>
          <a:lstStyle/>
          <a:p>
            <a:pPr marL="0" indent="0">
              <a:buNone/>
            </a:pPr>
            <a:r>
              <a:rPr lang="en-US" sz="2400" b="1" i="1" dirty="0"/>
              <a:t>Prevention Model</a:t>
            </a:r>
          </a:p>
          <a:p>
            <a:pPr marL="0" indent="0">
              <a:buNone/>
            </a:pPr>
            <a:endParaRPr lang="en-US" sz="2400" i="1" dirty="0"/>
          </a:p>
          <a:p>
            <a:r>
              <a:rPr lang="en-US" sz="2400" i="1" dirty="0"/>
              <a:t>First</a:t>
            </a:r>
            <a:r>
              <a:rPr lang="en-US" sz="2400" dirty="0"/>
              <a:t> write the tests, </a:t>
            </a:r>
            <a:r>
              <a:rPr lang="en-US" sz="2400" i="1" dirty="0"/>
              <a:t>then</a:t>
            </a:r>
            <a:r>
              <a:rPr lang="en-US" sz="2400" dirty="0"/>
              <a:t> do the design/implementation</a:t>
            </a:r>
          </a:p>
          <a:p>
            <a:endParaRPr lang="en-US" sz="2400" dirty="0"/>
          </a:p>
          <a:p>
            <a:r>
              <a:rPr lang="en-US" sz="2400" dirty="0"/>
              <a:t>Could be done as part of some of the agile approaches like XP</a:t>
            </a:r>
          </a:p>
          <a:p>
            <a:pPr lvl="1"/>
            <a:r>
              <a:rPr lang="en-US" sz="2400" dirty="0"/>
              <a:t>Supported by tools, e.g. JUnit</a:t>
            </a:r>
          </a:p>
          <a:p>
            <a:endParaRPr lang="en-US" sz="2400" dirty="0"/>
          </a:p>
          <a:p>
            <a:r>
              <a:rPr lang="en-US" sz="2400" dirty="0"/>
              <a:t>Is more than a mere test technique; it subsumes part of the design work</a:t>
            </a:r>
            <a:endParaRPr lang="en-US" dirty="0"/>
          </a:p>
        </p:txBody>
      </p:sp>
    </p:spTree>
    <p:extLst>
      <p:ext uri="{BB962C8B-B14F-4D97-AF65-F5344CB8AC3E}">
        <p14:creationId xmlns:p14="http://schemas.microsoft.com/office/powerpoint/2010/main" val="198995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Steps of TDD</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xmlns="" id="{F1B9B1CB-E4F9-4A9C-B6C1-9CEE1257ACA6}"/>
              </a:ext>
            </a:extLst>
          </p:cNvPr>
          <p:cNvSpPr txBox="1"/>
          <p:nvPr/>
        </p:nvSpPr>
        <p:spPr>
          <a:xfrm>
            <a:off x="124513" y="1255459"/>
            <a:ext cx="9196468" cy="2862322"/>
          </a:xfrm>
          <a:prstGeom prst="rect">
            <a:avLst/>
          </a:prstGeom>
          <a:noFill/>
        </p:spPr>
        <p:txBody>
          <a:bodyPr wrap="square">
            <a:spAutoFit/>
          </a:bodyPr>
          <a:lstStyle/>
          <a:p>
            <a:pPr marL="457200" indent="-457200">
              <a:spcBef>
                <a:spcPts val="1800"/>
              </a:spcBef>
              <a:buFont typeface="Wingdings" pitchFamily="2" charset="2"/>
              <a:buAutoNum type="arabicPeriod"/>
            </a:pPr>
            <a:r>
              <a:rPr lang="en-US" sz="2400" dirty="0"/>
              <a:t>Add a test</a:t>
            </a:r>
          </a:p>
          <a:p>
            <a:pPr marL="457200" indent="-457200">
              <a:spcBef>
                <a:spcPts val="1800"/>
              </a:spcBef>
              <a:buFont typeface="Wingdings" pitchFamily="2" charset="2"/>
              <a:buAutoNum type="arabicPeriod"/>
            </a:pPr>
            <a:r>
              <a:rPr lang="en-US" sz="2400" dirty="0"/>
              <a:t>Run this and the earlier tests, and see that the system fails</a:t>
            </a:r>
          </a:p>
          <a:p>
            <a:pPr marL="457200" indent="-457200">
              <a:spcBef>
                <a:spcPts val="1800"/>
              </a:spcBef>
              <a:buFont typeface="Wingdings" pitchFamily="2" charset="2"/>
              <a:buAutoNum type="arabicPeriod"/>
            </a:pPr>
            <a:r>
              <a:rPr lang="en-US" sz="2400" dirty="0"/>
              <a:t>Make a small change to make the test work</a:t>
            </a:r>
          </a:p>
          <a:p>
            <a:pPr marL="457200" indent="-457200">
              <a:spcBef>
                <a:spcPts val="1800"/>
              </a:spcBef>
              <a:buFont typeface="Wingdings" pitchFamily="2" charset="2"/>
              <a:buAutoNum type="arabicPeriod"/>
            </a:pPr>
            <a:r>
              <a:rPr lang="en-US" sz="2400" dirty="0"/>
              <a:t>Run all tests again, and see they all run properly</a:t>
            </a:r>
          </a:p>
          <a:p>
            <a:pPr marL="457200" indent="-457200">
              <a:spcBef>
                <a:spcPts val="1800"/>
              </a:spcBef>
              <a:buFont typeface="Wingdings" pitchFamily="2" charset="2"/>
              <a:buAutoNum type="arabicPeriod"/>
            </a:pPr>
            <a:r>
              <a:rPr lang="en-US" sz="2400" dirty="0"/>
              <a:t>Refactor the system to improve its design and remove redundancies</a:t>
            </a:r>
          </a:p>
        </p:txBody>
      </p:sp>
    </p:spTree>
    <p:extLst>
      <p:ext uri="{BB962C8B-B14F-4D97-AF65-F5344CB8AC3E}">
        <p14:creationId xmlns:p14="http://schemas.microsoft.com/office/powerpoint/2010/main" val="382848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Selenium</a:t>
            </a:r>
            <a:endParaRPr lang="en-US" sz="2800" b="1" dirty="0">
              <a:solidFill>
                <a:schemeClr val="accent2"/>
              </a:solidFill>
              <a:latin typeface="+mn-lt"/>
            </a:endParaRPr>
          </a:p>
        </p:txBody>
      </p:sp>
      <p:sp>
        <p:nvSpPr>
          <p:cNvPr id="2" name="TextBox 1"/>
          <p:cNvSpPr txBox="1"/>
          <p:nvPr/>
        </p:nvSpPr>
        <p:spPr>
          <a:xfrm>
            <a:off x="510139" y="1251284"/>
            <a:ext cx="7825339" cy="4374724"/>
          </a:xfrm>
          <a:prstGeom prst="rect">
            <a:avLst/>
          </a:prstGeom>
          <a:noFill/>
        </p:spPr>
        <p:txBody>
          <a:bodyPr wrap="square" rtlCol="0">
            <a:spAutoFit/>
          </a:bodyPr>
          <a:lstStyle/>
          <a:p>
            <a:r>
              <a:rPr lang="en-IN" sz="2400" b="1" dirty="0" smtClean="0"/>
              <a:t>Selenium automation suite has four main offerings:</a:t>
            </a:r>
          </a:p>
          <a:p>
            <a:endParaRPr lang="en-IN" sz="2400" dirty="0"/>
          </a:p>
          <a:p>
            <a:pPr>
              <a:lnSpc>
                <a:spcPct val="250000"/>
              </a:lnSpc>
            </a:pPr>
            <a:r>
              <a:rPr lang="en-IN" sz="2400" dirty="0" smtClean="0"/>
              <a:t>Selenium IDE</a:t>
            </a:r>
          </a:p>
          <a:p>
            <a:pPr>
              <a:lnSpc>
                <a:spcPct val="250000"/>
              </a:lnSpc>
            </a:pPr>
            <a:r>
              <a:rPr lang="en-IN" sz="2400" dirty="0" smtClean="0"/>
              <a:t>Selenium RC</a:t>
            </a:r>
          </a:p>
          <a:p>
            <a:pPr>
              <a:lnSpc>
                <a:spcPct val="250000"/>
              </a:lnSpc>
            </a:pPr>
            <a:r>
              <a:rPr lang="en-IN" sz="2400" dirty="0" smtClean="0"/>
              <a:t>Selenium </a:t>
            </a:r>
            <a:r>
              <a:rPr lang="en-IN" sz="2400" dirty="0" err="1" smtClean="0"/>
              <a:t>WebDriver</a:t>
            </a:r>
            <a:endParaRPr lang="en-IN" sz="2400" dirty="0" smtClean="0"/>
          </a:p>
          <a:p>
            <a:pPr>
              <a:lnSpc>
                <a:spcPct val="250000"/>
              </a:lnSpc>
            </a:pPr>
            <a:r>
              <a:rPr lang="en-IN" sz="2400" dirty="0" smtClean="0"/>
              <a:t>Selenium Grid</a:t>
            </a:r>
            <a:endParaRPr lang="en-IN" sz="2400" dirty="0"/>
          </a:p>
        </p:txBody>
      </p:sp>
    </p:spTree>
    <p:extLst>
      <p:ext uri="{BB962C8B-B14F-4D97-AF65-F5344CB8AC3E}">
        <p14:creationId xmlns:p14="http://schemas.microsoft.com/office/powerpoint/2010/main" val="139033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Why Selenium?</a:t>
            </a:r>
            <a:endParaRPr lang="en-US" sz="2800" b="1" dirty="0">
              <a:solidFill>
                <a:schemeClr val="accent2"/>
              </a:solidFill>
              <a:latin typeface="+mn-lt"/>
            </a:endParaRPr>
          </a:p>
        </p:txBody>
      </p:sp>
      <p:sp>
        <p:nvSpPr>
          <p:cNvPr id="2" name="TextBox 1"/>
          <p:cNvSpPr txBox="1"/>
          <p:nvPr/>
        </p:nvSpPr>
        <p:spPr>
          <a:xfrm>
            <a:off x="510139" y="1251284"/>
            <a:ext cx="7825339" cy="4154984"/>
          </a:xfrm>
          <a:prstGeom prst="rect">
            <a:avLst/>
          </a:prstGeom>
          <a:noFill/>
        </p:spPr>
        <p:txBody>
          <a:bodyPr wrap="square" rtlCol="0">
            <a:spAutoFit/>
          </a:bodyPr>
          <a:lstStyle/>
          <a:p>
            <a:r>
              <a:rPr lang="en-US" dirty="0" smtClean="0"/>
              <a:t>1</a:t>
            </a:r>
            <a:r>
              <a:rPr lang="en-US" sz="2400" dirty="0" smtClean="0"/>
              <a:t>: Open source </a:t>
            </a:r>
          </a:p>
          <a:p>
            <a:endParaRPr lang="en-US" sz="2400" dirty="0"/>
          </a:p>
          <a:p>
            <a:r>
              <a:rPr lang="en-US" sz="2400" dirty="0" smtClean="0"/>
              <a:t>2</a:t>
            </a:r>
            <a:r>
              <a:rPr lang="en-US" sz="2400" dirty="0"/>
              <a:t>. Highly extensible </a:t>
            </a:r>
            <a:endParaRPr lang="en-US" sz="2400" dirty="0" smtClean="0"/>
          </a:p>
          <a:p>
            <a:endParaRPr lang="en-US" sz="2400" dirty="0" smtClean="0"/>
          </a:p>
          <a:p>
            <a:r>
              <a:rPr lang="en-US" sz="2400" dirty="0" smtClean="0"/>
              <a:t>3</a:t>
            </a:r>
            <a:r>
              <a:rPr lang="en-US" sz="2400" dirty="0"/>
              <a:t>. Can run tests across different browsers </a:t>
            </a:r>
            <a:endParaRPr lang="en-US" sz="2400" dirty="0" smtClean="0"/>
          </a:p>
          <a:p>
            <a:endParaRPr lang="en-US" sz="2400" dirty="0" smtClean="0"/>
          </a:p>
          <a:p>
            <a:r>
              <a:rPr lang="en-US" sz="2400" dirty="0" smtClean="0"/>
              <a:t>4</a:t>
            </a:r>
            <a:r>
              <a:rPr lang="en-US" sz="2400" dirty="0"/>
              <a:t>. Supports various operating systems </a:t>
            </a:r>
            <a:endParaRPr lang="en-US" sz="2400" dirty="0" smtClean="0"/>
          </a:p>
          <a:p>
            <a:endParaRPr lang="en-US" sz="2400" dirty="0" smtClean="0"/>
          </a:p>
          <a:p>
            <a:r>
              <a:rPr lang="en-US" sz="2400" dirty="0" smtClean="0"/>
              <a:t>5</a:t>
            </a:r>
            <a:r>
              <a:rPr lang="en-US" sz="2400" dirty="0"/>
              <a:t>. Supports mobile devices </a:t>
            </a:r>
            <a:endParaRPr lang="en-US" sz="2400" dirty="0" smtClean="0"/>
          </a:p>
          <a:p>
            <a:endParaRPr lang="en-US" sz="2400" dirty="0" smtClean="0"/>
          </a:p>
          <a:p>
            <a:r>
              <a:rPr lang="en-US" sz="2400" dirty="0" smtClean="0"/>
              <a:t>6. </a:t>
            </a:r>
            <a:r>
              <a:rPr lang="en-US" sz="2400" dirty="0"/>
              <a:t>Can execute tests in parallel.</a:t>
            </a:r>
            <a:endParaRPr lang="en-IN" dirty="0"/>
          </a:p>
        </p:txBody>
      </p:sp>
    </p:spTree>
    <p:extLst>
      <p:ext uri="{BB962C8B-B14F-4D97-AF65-F5344CB8AC3E}">
        <p14:creationId xmlns:p14="http://schemas.microsoft.com/office/powerpoint/2010/main" val="302360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Short Comings of Selenium</a:t>
            </a:r>
            <a:endParaRPr lang="en-US" sz="2800" b="1" dirty="0">
              <a:solidFill>
                <a:schemeClr val="accent2"/>
              </a:solidFill>
              <a:latin typeface="+mn-lt"/>
            </a:endParaRPr>
          </a:p>
        </p:txBody>
      </p:sp>
      <p:sp>
        <p:nvSpPr>
          <p:cNvPr id="2" name="TextBox 1"/>
          <p:cNvSpPr txBox="1"/>
          <p:nvPr/>
        </p:nvSpPr>
        <p:spPr>
          <a:xfrm>
            <a:off x="510139" y="1251284"/>
            <a:ext cx="7825339" cy="4930581"/>
          </a:xfrm>
          <a:prstGeom prst="rect">
            <a:avLst/>
          </a:prstGeom>
          <a:noFill/>
        </p:spPr>
        <p:txBody>
          <a:bodyPr wrap="square" rtlCol="0">
            <a:spAutoFit/>
          </a:bodyPr>
          <a:lstStyle/>
          <a:p>
            <a:pPr>
              <a:lnSpc>
                <a:spcPct val="200000"/>
              </a:lnSpc>
            </a:pPr>
            <a:r>
              <a:rPr lang="en-US" sz="2000" dirty="0" smtClean="0"/>
              <a:t>1: Can </a:t>
            </a:r>
            <a:r>
              <a:rPr lang="en-US" sz="2000" dirty="0"/>
              <a:t>only test web applications </a:t>
            </a:r>
            <a:endParaRPr lang="en-US" sz="2000" dirty="0" smtClean="0"/>
          </a:p>
          <a:p>
            <a:pPr>
              <a:lnSpc>
                <a:spcPct val="200000"/>
              </a:lnSpc>
            </a:pPr>
            <a:r>
              <a:rPr lang="en-US" sz="2000" dirty="0" smtClean="0"/>
              <a:t>2</a:t>
            </a:r>
            <a:r>
              <a:rPr lang="en-US" sz="2000" dirty="0"/>
              <a:t>. Has no built-in object repository </a:t>
            </a:r>
            <a:endParaRPr lang="en-US" sz="2000" dirty="0" smtClean="0"/>
          </a:p>
          <a:p>
            <a:pPr>
              <a:lnSpc>
                <a:spcPct val="200000"/>
              </a:lnSpc>
            </a:pPr>
            <a:r>
              <a:rPr lang="en-US" sz="2000" dirty="0" smtClean="0"/>
              <a:t>3</a:t>
            </a:r>
            <a:r>
              <a:rPr lang="en-US" sz="2000" dirty="0"/>
              <a:t>. Automates at a slower rate because it does not have a native IDE and only third party IDE can be used for development </a:t>
            </a:r>
            <a:endParaRPr lang="en-US" sz="2000" dirty="0" smtClean="0"/>
          </a:p>
          <a:p>
            <a:pPr>
              <a:lnSpc>
                <a:spcPct val="200000"/>
              </a:lnSpc>
            </a:pPr>
            <a:r>
              <a:rPr lang="en-US" sz="2000" dirty="0" smtClean="0"/>
              <a:t>4</a:t>
            </a:r>
            <a:r>
              <a:rPr lang="en-US" sz="2000" dirty="0"/>
              <a:t>. Data-driven testing is more cumbersome since you have to rely on the programming language's capabilities for setting values for your test data </a:t>
            </a:r>
            <a:endParaRPr lang="en-US" sz="2000" dirty="0" smtClean="0"/>
          </a:p>
          <a:p>
            <a:pPr>
              <a:lnSpc>
                <a:spcPct val="200000"/>
              </a:lnSpc>
            </a:pPr>
            <a:r>
              <a:rPr lang="en-US" sz="2000" dirty="0" smtClean="0"/>
              <a:t>5</a:t>
            </a:r>
            <a:r>
              <a:rPr lang="en-US" sz="2000" dirty="0"/>
              <a:t>. Cannot access elements outside of the web application under test </a:t>
            </a:r>
            <a:endParaRPr lang="en-US" sz="2000" dirty="0" smtClean="0"/>
          </a:p>
          <a:p>
            <a:pPr>
              <a:lnSpc>
                <a:spcPct val="200000"/>
              </a:lnSpc>
            </a:pPr>
            <a:r>
              <a:rPr lang="en-US" sz="2000" dirty="0" smtClean="0"/>
              <a:t>6</a:t>
            </a:r>
            <a:r>
              <a:rPr lang="en-US" sz="2000" dirty="0"/>
              <a:t>. No official user support is being offered.</a:t>
            </a:r>
            <a:endParaRPr lang="en-IN" sz="2000" dirty="0"/>
          </a:p>
        </p:txBody>
      </p:sp>
    </p:spTree>
    <p:extLst>
      <p:ext uri="{BB962C8B-B14F-4D97-AF65-F5344CB8AC3E}">
        <p14:creationId xmlns:p14="http://schemas.microsoft.com/office/powerpoint/2010/main" val="84842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a:t>
            </a:r>
            <a:r>
              <a:rPr lang="en-IN" sz="2400" b="1" dirty="0" err="1" smtClean="0">
                <a:solidFill>
                  <a:schemeClr val="accent2"/>
                </a:solidFill>
                <a:latin typeface="+mn-lt"/>
              </a:rPr>
              <a:t>Junit</a:t>
            </a:r>
            <a:r>
              <a:rPr lang="en-IN" sz="2400" b="1" dirty="0" smtClean="0">
                <a:solidFill>
                  <a:schemeClr val="accent2"/>
                </a:solidFill>
                <a:latin typeface="+mn-lt"/>
              </a:rPr>
              <a:t> </a:t>
            </a:r>
            <a:endParaRPr lang="en-US" sz="2800" b="1" dirty="0">
              <a:solidFill>
                <a:schemeClr val="accent2"/>
              </a:solidFill>
              <a:latin typeface="+mn-lt"/>
            </a:endParaRPr>
          </a:p>
        </p:txBody>
      </p:sp>
      <p:sp>
        <p:nvSpPr>
          <p:cNvPr id="4" name="TextBox 3"/>
          <p:cNvSpPr txBox="1"/>
          <p:nvPr/>
        </p:nvSpPr>
        <p:spPr>
          <a:xfrm>
            <a:off x="259882" y="1241659"/>
            <a:ext cx="7719461"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smtClean="0"/>
              <a:t>JUnit</a:t>
            </a:r>
            <a:r>
              <a:rPr lang="en-US" sz="2000" dirty="0" smtClean="0"/>
              <a:t> </a:t>
            </a:r>
            <a:r>
              <a:rPr lang="en-US" sz="2000" dirty="0"/>
              <a:t>is a simple framework to write repeatable tests. It is an instance of the </a:t>
            </a:r>
            <a:r>
              <a:rPr lang="en-US" sz="2000" dirty="0" err="1"/>
              <a:t>xUnit</a:t>
            </a:r>
            <a:r>
              <a:rPr lang="en-US" sz="2000" dirty="0"/>
              <a:t> architecture for unit testing frameworks</a:t>
            </a:r>
            <a:r>
              <a:rPr lang="en-US" sz="2000" dirty="0" smtClean="0"/>
              <a:t>.</a:t>
            </a:r>
          </a:p>
          <a:p>
            <a:pPr marL="285750" indent="-285750">
              <a:lnSpc>
                <a:spcPct val="150000"/>
              </a:lnSpc>
              <a:buFont typeface="Arial" panose="020B0604020202020204" pitchFamily="34" charset="0"/>
              <a:buChar char="•"/>
            </a:pPr>
            <a:r>
              <a:rPr lang="en-US" sz="2000" dirty="0" err="1" smtClean="0"/>
              <a:t>JUnit</a:t>
            </a:r>
            <a:r>
              <a:rPr lang="en-US" sz="2000" dirty="0" smtClean="0"/>
              <a:t> </a:t>
            </a:r>
            <a:r>
              <a:rPr lang="en-US" sz="2000" dirty="0"/>
              <a:t>is a unit testing framework for Java programming language</a:t>
            </a:r>
            <a:r>
              <a:rPr lang="en-US" sz="2000" dirty="0" smtClean="0"/>
              <a:t>.</a:t>
            </a:r>
          </a:p>
          <a:p>
            <a:pPr marL="285750" indent="-285750">
              <a:lnSpc>
                <a:spcPct val="150000"/>
              </a:lnSpc>
              <a:buFont typeface="Arial" panose="020B0604020202020204" pitchFamily="34" charset="0"/>
              <a:buChar char="•"/>
            </a:pPr>
            <a:r>
              <a:rPr lang="en-US" sz="2000" dirty="0" smtClean="0"/>
              <a:t>No </a:t>
            </a:r>
            <a:r>
              <a:rPr lang="en-US" sz="2000" dirty="0"/>
              <a:t>need to manually verify and tally results. Saves vital man hours and faster product deployment</a:t>
            </a:r>
            <a:r>
              <a:rPr lang="en-US" sz="2000" dirty="0" smtClean="0"/>
              <a:t>.</a:t>
            </a:r>
          </a:p>
          <a:p>
            <a:pPr marL="285750" indent="-285750">
              <a:buFont typeface="Arial" panose="020B0604020202020204" pitchFamily="34" charset="0"/>
              <a:buChar char="•"/>
            </a:pPr>
            <a:r>
              <a:rPr lang="en-US" sz="2000" dirty="0" err="1"/>
              <a:t>JUnit</a:t>
            </a:r>
            <a:r>
              <a:rPr lang="en-US" sz="2000" dirty="0"/>
              <a:t> test framework provides the following important features </a:t>
            </a:r>
            <a:r>
              <a:rPr lang="en-US" sz="2000" dirty="0" smtClean="0"/>
              <a:t>−</a:t>
            </a:r>
          </a:p>
          <a:p>
            <a:endParaRPr lang="en-US" sz="2000" dirty="0"/>
          </a:p>
          <a:p>
            <a:pPr marL="742950" lvl="1" indent="-285750">
              <a:buFont typeface="Arial" panose="020B0604020202020204" pitchFamily="34" charset="0"/>
              <a:buChar char="•"/>
            </a:pPr>
            <a:r>
              <a:rPr lang="en-US" sz="2000" dirty="0"/>
              <a:t>Fixtures</a:t>
            </a:r>
          </a:p>
          <a:p>
            <a:pPr marL="742950" lvl="1" indent="-285750">
              <a:buFont typeface="Arial" panose="020B0604020202020204" pitchFamily="34" charset="0"/>
              <a:buChar char="•"/>
            </a:pPr>
            <a:r>
              <a:rPr lang="en-US" sz="2000" dirty="0"/>
              <a:t>Test suites</a:t>
            </a:r>
          </a:p>
          <a:p>
            <a:pPr marL="742950" lvl="1" indent="-285750">
              <a:buFont typeface="Arial" panose="020B0604020202020204" pitchFamily="34" charset="0"/>
              <a:buChar char="•"/>
            </a:pPr>
            <a:r>
              <a:rPr lang="en-US" sz="2000" dirty="0"/>
              <a:t>Test runners</a:t>
            </a:r>
          </a:p>
          <a:p>
            <a:pPr marL="742950" lvl="1" indent="-285750">
              <a:buFont typeface="Arial" panose="020B0604020202020204" pitchFamily="34" charset="0"/>
              <a:buChar char="•"/>
            </a:pPr>
            <a:r>
              <a:rPr lang="en-US" sz="2000" dirty="0" err="1"/>
              <a:t>JUnit</a:t>
            </a:r>
            <a:r>
              <a:rPr lang="en-US" sz="2000" dirty="0"/>
              <a:t> </a:t>
            </a:r>
            <a:r>
              <a:rPr lang="en-US" sz="2000" dirty="0" smtClean="0"/>
              <a:t>classes</a:t>
            </a:r>
          </a:p>
          <a:p>
            <a:pPr lvl="1">
              <a:lnSpc>
                <a:spcPct val="150000"/>
              </a:lnSpc>
            </a:pPr>
            <a:endParaRPr lang="en-US" dirty="0" smtClean="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99602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Some Annotations used in </a:t>
            </a:r>
            <a:r>
              <a:rPr lang="en-IN" sz="2400" b="1" dirty="0" err="1" smtClean="0">
                <a:solidFill>
                  <a:schemeClr val="accent2"/>
                </a:solidFill>
                <a:latin typeface="+mn-lt"/>
              </a:rPr>
              <a:t>Junit</a:t>
            </a:r>
            <a:r>
              <a:rPr lang="en-IN" sz="2400" b="1" dirty="0" smtClean="0">
                <a:solidFill>
                  <a:schemeClr val="accent2"/>
                </a:solidFill>
                <a:latin typeface="+mn-lt"/>
              </a:rPr>
              <a:t> </a:t>
            </a:r>
            <a:endParaRPr lang="en-US" sz="2800" b="1" dirty="0">
              <a:solidFill>
                <a:schemeClr val="accent2"/>
              </a:solidFill>
              <a:latin typeface="+mn-lt"/>
            </a:endParaRPr>
          </a:p>
        </p:txBody>
      </p:sp>
      <p:sp>
        <p:nvSpPr>
          <p:cNvPr id="4" name="TextBox 3"/>
          <p:cNvSpPr txBox="1"/>
          <p:nvPr/>
        </p:nvSpPr>
        <p:spPr>
          <a:xfrm>
            <a:off x="259882" y="1241659"/>
            <a:ext cx="7719461" cy="4708981"/>
          </a:xfrm>
          <a:prstGeom prst="rect">
            <a:avLst/>
          </a:prstGeom>
          <a:noFill/>
        </p:spPr>
        <p:txBody>
          <a:bodyPr wrap="square" rtlCol="0">
            <a:spAutoFit/>
          </a:bodyPr>
          <a:lstStyle/>
          <a:p>
            <a:pPr>
              <a:lnSpc>
                <a:spcPct val="150000"/>
              </a:lnSpc>
            </a:pPr>
            <a:r>
              <a:rPr lang="en-US" sz="2000" b="1" dirty="0" smtClean="0"/>
              <a:t>@Before </a:t>
            </a:r>
            <a:r>
              <a:rPr lang="en-US" sz="2000" dirty="0"/>
              <a:t>Used to execute some statement such as a precondition before each test case </a:t>
            </a:r>
            <a:endParaRPr lang="en-US" sz="2000" dirty="0" smtClean="0"/>
          </a:p>
          <a:p>
            <a:pPr>
              <a:lnSpc>
                <a:spcPct val="150000"/>
              </a:lnSpc>
            </a:pPr>
            <a:r>
              <a:rPr lang="en-US" sz="2000" b="1" dirty="0" smtClean="0"/>
              <a:t>@</a:t>
            </a:r>
            <a:r>
              <a:rPr lang="en-US" sz="2000" b="1" dirty="0" err="1"/>
              <a:t>BeforeClass</a:t>
            </a:r>
            <a:r>
              <a:rPr lang="en-US" sz="2000" b="1" dirty="0"/>
              <a:t> </a:t>
            </a:r>
            <a:r>
              <a:rPr lang="en-US" sz="2000" dirty="0"/>
              <a:t>Used to execute some statements before all the test cases. </a:t>
            </a:r>
            <a:endParaRPr lang="en-US" sz="2000" dirty="0" smtClean="0"/>
          </a:p>
          <a:p>
            <a:pPr>
              <a:lnSpc>
                <a:spcPct val="150000"/>
              </a:lnSpc>
            </a:pPr>
            <a:r>
              <a:rPr lang="en-US" sz="2000" b="1" dirty="0" smtClean="0"/>
              <a:t>@</a:t>
            </a:r>
            <a:r>
              <a:rPr lang="en-US" sz="2000" b="1" dirty="0"/>
              <a:t>After </a:t>
            </a:r>
            <a:r>
              <a:rPr lang="en-US" sz="2000" dirty="0"/>
              <a:t>Used to execute some statements after each test case ; </a:t>
            </a:r>
            <a:r>
              <a:rPr lang="en-US" sz="2000" dirty="0" err="1"/>
              <a:t>eg</a:t>
            </a:r>
            <a:r>
              <a:rPr lang="en-US" sz="2000" dirty="0"/>
              <a:t>. resetting variables, deleting variables. </a:t>
            </a:r>
            <a:endParaRPr lang="en-US" sz="2000" dirty="0" smtClean="0"/>
          </a:p>
          <a:p>
            <a:pPr>
              <a:lnSpc>
                <a:spcPct val="150000"/>
              </a:lnSpc>
            </a:pPr>
            <a:r>
              <a:rPr lang="en-US" sz="2000" b="1" dirty="0" smtClean="0"/>
              <a:t>@</a:t>
            </a:r>
            <a:r>
              <a:rPr lang="en-US" sz="2000" b="1" dirty="0" err="1"/>
              <a:t>AfterClass</a:t>
            </a:r>
            <a:r>
              <a:rPr lang="en-US" sz="2000" b="1" dirty="0"/>
              <a:t> </a:t>
            </a:r>
            <a:r>
              <a:rPr lang="en-US" sz="2000" dirty="0"/>
              <a:t>Used to execute some statements after all the </a:t>
            </a:r>
            <a:r>
              <a:rPr lang="en-US" sz="2000" dirty="0" err="1"/>
              <a:t>testcases</a:t>
            </a:r>
            <a:r>
              <a:rPr lang="en-US" sz="2000" dirty="0"/>
              <a:t> ; </a:t>
            </a:r>
            <a:r>
              <a:rPr lang="en-US" sz="2000" dirty="0" err="1"/>
              <a:t>eg</a:t>
            </a:r>
            <a:r>
              <a:rPr lang="en-US" sz="2000" dirty="0"/>
              <a:t>. releasing resources</a:t>
            </a:r>
            <a:r>
              <a:rPr lang="en-US" sz="2000" dirty="0" smtClean="0"/>
              <a:t>.</a:t>
            </a:r>
          </a:p>
          <a:p>
            <a:pPr>
              <a:lnSpc>
                <a:spcPct val="150000"/>
              </a:lnSpc>
            </a:pPr>
            <a:r>
              <a:rPr lang="en-US" sz="2000" b="1" dirty="0" smtClean="0"/>
              <a:t>@</a:t>
            </a:r>
            <a:r>
              <a:rPr lang="en-US" sz="2000" b="1" dirty="0"/>
              <a:t>Ignore </a:t>
            </a:r>
            <a:r>
              <a:rPr lang="en-US" sz="2000" dirty="0"/>
              <a:t>Used to ignore some statements during test execution; </a:t>
            </a:r>
            <a:r>
              <a:rPr lang="en-US" sz="2000" dirty="0" err="1"/>
              <a:t>eg</a:t>
            </a:r>
            <a:r>
              <a:rPr lang="en-US" sz="2000" dirty="0"/>
              <a:t>. to ignore a particular test case during test execution.</a:t>
            </a:r>
            <a:endParaRPr lang="en-IN" sz="2000" dirty="0"/>
          </a:p>
        </p:txBody>
      </p:sp>
    </p:spTree>
    <p:extLst>
      <p:ext uri="{BB962C8B-B14F-4D97-AF65-F5344CB8AC3E}">
        <p14:creationId xmlns:p14="http://schemas.microsoft.com/office/powerpoint/2010/main" val="208689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Advantages of </a:t>
            </a:r>
            <a:r>
              <a:rPr lang="en-IN" sz="2400" b="1" dirty="0" err="1" smtClean="0">
                <a:solidFill>
                  <a:schemeClr val="accent2"/>
                </a:solidFill>
                <a:latin typeface="+mn-lt"/>
              </a:rPr>
              <a:t>Junit</a:t>
            </a:r>
            <a:r>
              <a:rPr lang="en-IN" sz="2400" b="1" dirty="0" smtClean="0">
                <a:solidFill>
                  <a:schemeClr val="accent2"/>
                </a:solidFill>
                <a:latin typeface="+mn-lt"/>
              </a:rPr>
              <a:t> </a:t>
            </a:r>
            <a:endParaRPr lang="en-US" sz="2800" b="1" dirty="0">
              <a:solidFill>
                <a:schemeClr val="accent2"/>
              </a:solidFill>
              <a:latin typeface="+mn-lt"/>
            </a:endParaRPr>
          </a:p>
        </p:txBody>
      </p:sp>
      <p:sp>
        <p:nvSpPr>
          <p:cNvPr id="4" name="TextBox 3"/>
          <p:cNvSpPr txBox="1"/>
          <p:nvPr/>
        </p:nvSpPr>
        <p:spPr>
          <a:xfrm>
            <a:off x="259882" y="1241659"/>
            <a:ext cx="7719461"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Alternate front ends to display results of tests are available </a:t>
            </a:r>
            <a:endParaRPr lang="en-US" sz="2000" dirty="0" smtClean="0"/>
          </a:p>
          <a:p>
            <a:pPr marL="285750" indent="-285750">
              <a:lnSpc>
                <a:spcPct val="200000"/>
              </a:lnSpc>
              <a:buFont typeface="Arial" panose="020B0604020202020204" pitchFamily="34" charset="0"/>
              <a:buChar char="•"/>
            </a:pPr>
            <a:r>
              <a:rPr lang="en-US" sz="2000" dirty="0" smtClean="0"/>
              <a:t>Separate </a:t>
            </a:r>
            <a:r>
              <a:rPr lang="en-US" sz="2000" dirty="0"/>
              <a:t>class loaders for each unit test to avoid side effects </a:t>
            </a:r>
            <a:endParaRPr lang="en-US" sz="2000" dirty="0" smtClean="0"/>
          </a:p>
          <a:p>
            <a:pPr marL="285750" indent="-285750">
              <a:lnSpc>
                <a:spcPct val="200000"/>
              </a:lnSpc>
              <a:buFont typeface="Arial" panose="020B0604020202020204" pitchFamily="34" charset="0"/>
              <a:buChar char="•"/>
            </a:pPr>
            <a:r>
              <a:rPr lang="en-US" sz="2000" dirty="0" smtClean="0"/>
              <a:t>Provides </a:t>
            </a:r>
            <a:r>
              <a:rPr lang="en-US" sz="2000" dirty="0"/>
              <a:t>methods like </a:t>
            </a:r>
            <a:r>
              <a:rPr lang="en-US" sz="2000" dirty="0" err="1"/>
              <a:t>setUp</a:t>
            </a:r>
            <a:r>
              <a:rPr lang="en-US" sz="2000" dirty="0"/>
              <a:t> and </a:t>
            </a:r>
            <a:r>
              <a:rPr lang="en-US" sz="2000" dirty="0" err="1"/>
              <a:t>tearDown</a:t>
            </a:r>
            <a:r>
              <a:rPr lang="en-US" sz="2000" dirty="0"/>
              <a:t> for standard resource </a:t>
            </a:r>
            <a:r>
              <a:rPr lang="en-US" sz="2000" dirty="0" smtClean="0"/>
              <a:t>initialization</a:t>
            </a:r>
          </a:p>
          <a:p>
            <a:pPr marL="285750" indent="-285750">
              <a:lnSpc>
                <a:spcPct val="200000"/>
              </a:lnSpc>
              <a:buFont typeface="Arial" panose="020B0604020202020204" pitchFamily="34" charset="0"/>
              <a:buChar char="•"/>
            </a:pPr>
            <a:r>
              <a:rPr lang="en-US" sz="2000" dirty="0" smtClean="0"/>
              <a:t>Set </a:t>
            </a:r>
            <a:r>
              <a:rPr lang="en-US" sz="2000" dirty="0"/>
              <a:t>of assert methods to check results of tests </a:t>
            </a:r>
          </a:p>
          <a:p>
            <a:pPr marL="285750" indent="-285750">
              <a:lnSpc>
                <a:spcPct val="200000"/>
              </a:lnSpc>
              <a:buFont typeface="Arial" panose="020B0604020202020204" pitchFamily="34" charset="0"/>
              <a:buChar char="•"/>
            </a:pPr>
            <a:r>
              <a:rPr lang="en-US" sz="2000" dirty="0" smtClean="0"/>
              <a:t>Integration </a:t>
            </a:r>
            <a:r>
              <a:rPr lang="en-US" sz="2000" dirty="0"/>
              <a:t>with popular tools such as Ant and Maven and IDEs like Eclipse and </a:t>
            </a:r>
            <a:r>
              <a:rPr lang="en-US" sz="2000" dirty="0" err="1"/>
              <a:t>Jbuilder</a:t>
            </a:r>
            <a:r>
              <a:rPr lang="en-US" sz="2000" dirty="0"/>
              <a:t> </a:t>
            </a:r>
            <a:endParaRPr lang="en-IN" sz="2000" dirty="0"/>
          </a:p>
        </p:txBody>
      </p:sp>
    </p:spTree>
    <p:extLst>
      <p:ext uri="{BB962C8B-B14F-4D97-AF65-F5344CB8AC3E}">
        <p14:creationId xmlns:p14="http://schemas.microsoft.com/office/powerpoint/2010/main" val="208356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Shortcomings of </a:t>
            </a:r>
            <a:r>
              <a:rPr lang="en-IN" sz="2400" b="1" dirty="0" err="1" smtClean="0">
                <a:solidFill>
                  <a:schemeClr val="accent2"/>
                </a:solidFill>
                <a:latin typeface="+mn-lt"/>
              </a:rPr>
              <a:t>Junit</a:t>
            </a:r>
            <a:r>
              <a:rPr lang="en-IN" sz="2400" b="1" dirty="0" smtClean="0">
                <a:solidFill>
                  <a:schemeClr val="accent2"/>
                </a:solidFill>
                <a:latin typeface="+mn-lt"/>
              </a:rPr>
              <a:t> </a:t>
            </a:r>
            <a:endParaRPr lang="en-US" sz="2800" b="1" dirty="0">
              <a:solidFill>
                <a:schemeClr val="accent2"/>
              </a:solidFill>
              <a:latin typeface="+mn-lt"/>
            </a:endParaRPr>
          </a:p>
        </p:txBody>
      </p:sp>
      <p:sp>
        <p:nvSpPr>
          <p:cNvPr id="4" name="TextBox 3"/>
          <p:cNvSpPr txBox="1"/>
          <p:nvPr/>
        </p:nvSpPr>
        <p:spPr>
          <a:xfrm>
            <a:off x="259882" y="1241659"/>
            <a:ext cx="7719461" cy="255454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Cannot </a:t>
            </a:r>
            <a:r>
              <a:rPr lang="en-US" sz="2000" dirty="0" smtClean="0"/>
              <a:t>do, </a:t>
            </a:r>
            <a:r>
              <a:rPr lang="en-US" sz="2000" dirty="0"/>
              <a:t>dependency testing </a:t>
            </a:r>
            <a:endParaRPr lang="en-US" sz="2000" dirty="0" smtClean="0"/>
          </a:p>
          <a:p>
            <a:pPr marL="285750" indent="-285750">
              <a:lnSpc>
                <a:spcPct val="200000"/>
              </a:lnSpc>
              <a:buFont typeface="Arial" panose="020B0604020202020204" pitchFamily="34" charset="0"/>
              <a:buChar char="•"/>
            </a:pPr>
            <a:r>
              <a:rPr lang="en-US" sz="2000" dirty="0" smtClean="0"/>
              <a:t>Not </a:t>
            </a:r>
            <a:r>
              <a:rPr lang="en-US" sz="2000" dirty="0"/>
              <a:t>suitable for high level </a:t>
            </a:r>
            <a:r>
              <a:rPr lang="en-US" sz="2000" dirty="0" smtClean="0"/>
              <a:t>testing</a:t>
            </a:r>
          </a:p>
          <a:p>
            <a:pPr marL="285750" indent="-285750">
              <a:lnSpc>
                <a:spcPct val="200000"/>
              </a:lnSpc>
              <a:buFont typeface="Arial" panose="020B0604020202020204" pitchFamily="34" charset="0"/>
              <a:buChar char="•"/>
            </a:pPr>
            <a:r>
              <a:rPr lang="en-US" sz="2000" dirty="0" smtClean="0"/>
              <a:t>Large </a:t>
            </a:r>
            <a:r>
              <a:rPr lang="en-US" sz="2000" dirty="0"/>
              <a:t>test suites </a:t>
            </a:r>
            <a:endParaRPr lang="en-US" sz="2000" dirty="0" smtClean="0"/>
          </a:p>
          <a:p>
            <a:pPr marL="285750" indent="-285750">
              <a:lnSpc>
                <a:spcPct val="200000"/>
              </a:lnSpc>
              <a:buFont typeface="Arial" panose="020B0604020202020204" pitchFamily="34" charset="0"/>
              <a:buChar char="•"/>
            </a:pPr>
            <a:r>
              <a:rPr lang="en-US" sz="2000" dirty="0" smtClean="0"/>
              <a:t> </a:t>
            </a:r>
            <a:r>
              <a:rPr lang="en-US" sz="2000" dirty="0"/>
              <a:t>Cannot test various JVMs at the same time</a:t>
            </a:r>
            <a:endParaRPr lang="en-IN" sz="2000" dirty="0"/>
          </a:p>
        </p:txBody>
      </p:sp>
    </p:spTree>
    <p:extLst>
      <p:ext uri="{BB962C8B-B14F-4D97-AF65-F5344CB8AC3E}">
        <p14:creationId xmlns:p14="http://schemas.microsoft.com/office/powerpoint/2010/main" val="197680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Apache </a:t>
            </a:r>
            <a:r>
              <a:rPr lang="en-IN" sz="2400" b="1" dirty="0" err="1" smtClean="0">
                <a:solidFill>
                  <a:schemeClr val="accent2"/>
                </a:solidFill>
                <a:latin typeface="+mn-lt"/>
              </a:rPr>
              <a:t>JMeter</a:t>
            </a:r>
            <a:r>
              <a:rPr lang="en-IN" sz="2400" b="1" dirty="0" smtClean="0">
                <a:solidFill>
                  <a:schemeClr val="accent2"/>
                </a:solidFill>
                <a:latin typeface="+mn-lt"/>
              </a:rPr>
              <a:t> </a:t>
            </a:r>
            <a:endParaRPr lang="en-US" sz="2800" b="1" dirty="0">
              <a:solidFill>
                <a:schemeClr val="accent2"/>
              </a:solidFill>
              <a:latin typeface="+mn-lt"/>
            </a:endParaRPr>
          </a:p>
        </p:txBody>
      </p:sp>
      <p:sp>
        <p:nvSpPr>
          <p:cNvPr id="4" name="TextBox 3"/>
          <p:cNvSpPr txBox="1"/>
          <p:nvPr/>
        </p:nvSpPr>
        <p:spPr>
          <a:xfrm>
            <a:off x="259882" y="1241659"/>
            <a:ext cx="9837019"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a:t>
            </a:r>
            <a:r>
              <a:rPr lang="en-US" sz="2000" b="1" dirty="0"/>
              <a:t>Apache </a:t>
            </a:r>
            <a:r>
              <a:rPr lang="en-US" sz="2000" b="1" dirty="0" err="1"/>
              <a:t>JMeter</a:t>
            </a:r>
            <a:r>
              <a:rPr lang="en-US" sz="2000" b="1" dirty="0"/>
              <a:t>™</a:t>
            </a:r>
            <a:r>
              <a:rPr lang="en-US" sz="2000" dirty="0"/>
              <a:t> application is open source software, a 100% pure Java application designed to load test functional behavior and measure performance.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It </a:t>
            </a:r>
            <a:r>
              <a:rPr lang="en-US" sz="2000" dirty="0"/>
              <a:t>was originally designed for testing Web Applications but has since expanded to other test functions</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IN" sz="2000" dirty="0" smtClean="0"/>
              <a:t>Run </a:t>
            </a:r>
            <a:r>
              <a:rPr lang="en-IN" sz="2000" dirty="0" smtClean="0"/>
              <a:t>on any environment /workstation that accepts a JVM</a:t>
            </a:r>
          </a:p>
          <a:p>
            <a:pPr marL="285750" indent="-285750">
              <a:buFont typeface="Arial" panose="020B0604020202020204" pitchFamily="34" charset="0"/>
              <a:buChar char="•"/>
            </a:pPr>
            <a:endParaRPr lang="en-IN" sz="2000" dirty="0" smtClean="0"/>
          </a:p>
          <a:p>
            <a:pPr marL="285750" indent="-285750">
              <a:buFont typeface="Arial" panose="020B0604020202020204" pitchFamily="34" charset="0"/>
              <a:buChar char="•"/>
            </a:pPr>
            <a:r>
              <a:rPr lang="en-US" sz="2000" dirty="0" err="1" smtClean="0"/>
              <a:t>JMeter</a:t>
            </a:r>
            <a:r>
              <a:rPr lang="en-US" sz="2000" dirty="0" smtClean="0"/>
              <a:t> </a:t>
            </a:r>
            <a:r>
              <a:rPr lang="en-US" sz="2000" dirty="0"/>
              <a:t>simulates a group of users sending requests to a target server, and return statistics information of target server through graphical </a:t>
            </a:r>
            <a:r>
              <a:rPr lang="en-US" dirty="0"/>
              <a:t>diagrams</a:t>
            </a:r>
          </a:p>
          <a:p>
            <a:r>
              <a:rPr lang="en-US" dirty="0"/>
              <a:t/>
            </a:r>
            <a:br>
              <a:rPr lang="en-US" dirty="0"/>
            </a:br>
            <a:endParaRPr lang="en-IN" dirty="0"/>
          </a:p>
        </p:txBody>
      </p:sp>
    </p:spTree>
    <p:extLst>
      <p:ext uri="{BB962C8B-B14F-4D97-AF65-F5344CB8AC3E}">
        <p14:creationId xmlns:p14="http://schemas.microsoft.com/office/powerpoint/2010/main" val="124964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561ED70-08E5-4039-A948-9AC3C42D8538}"/>
              </a:ext>
            </a:extLst>
          </p:cNvPr>
          <p:cNvSpPr/>
          <p:nvPr/>
        </p:nvSpPr>
        <p:spPr>
          <a:xfrm>
            <a:off x="151166" y="1423793"/>
            <a:ext cx="11253754" cy="1200329"/>
          </a:xfrm>
          <a:prstGeom prst="rect">
            <a:avLst/>
          </a:prstGeom>
        </p:spPr>
        <p:txBody>
          <a:bodyPr wrap="square">
            <a:spAutoFit/>
          </a:bodyPr>
          <a:lstStyle/>
          <a:p>
            <a:r>
              <a:rPr lang="en-US" sz="3600" b="1" dirty="0">
                <a:solidFill>
                  <a:schemeClr val="accent2"/>
                </a:solidFill>
              </a:rPr>
              <a:t>Software Test Measures, Metrics &amp; Reliability</a:t>
            </a:r>
          </a:p>
          <a:p>
            <a:r>
              <a:rPr lang="en-US" sz="3600" b="1" dirty="0">
                <a:solidFill>
                  <a:schemeClr val="accent2"/>
                </a:solidFill>
              </a:rPr>
              <a:t>    Test Tools </a:t>
            </a:r>
            <a:r>
              <a:rPr lang="en-US" sz="3600" b="1">
                <a:solidFill>
                  <a:schemeClr val="accent2"/>
                </a:solidFill>
              </a:rPr>
              <a:t>and Practices</a:t>
            </a:r>
            <a:endParaRPr lang="en-US" sz="3600" b="1" dirty="0">
              <a:solidFill>
                <a:schemeClr val="accent2"/>
              </a:solidFill>
            </a:endParaRPr>
          </a:p>
        </p:txBody>
      </p:sp>
      <p:pic>
        <p:nvPicPr>
          <p:cNvPr id="2" name="Picture 1">
            <a:extLst>
              <a:ext uri="{FF2B5EF4-FFF2-40B4-BE49-F238E27FC236}">
                <a16:creationId xmlns:a16="http://schemas.microsoft.com/office/drawing/2014/main" xmlns="" id="{A7770C51-C2C1-491B-919D-5A31DB3D09D7}"/>
              </a:ext>
            </a:extLst>
          </p:cNvPr>
          <p:cNvPicPr>
            <a:picLocks noChangeAspect="1"/>
          </p:cNvPicPr>
          <p:nvPr/>
        </p:nvPicPr>
        <p:blipFill>
          <a:blip r:embed="rId2"/>
          <a:stretch>
            <a:fillRect/>
          </a:stretch>
        </p:blipFill>
        <p:spPr>
          <a:xfrm>
            <a:off x="6604886" y="2182511"/>
            <a:ext cx="4635396" cy="3251696"/>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Elements in Apache </a:t>
            </a:r>
            <a:r>
              <a:rPr lang="en-IN" sz="2400" b="1" dirty="0" err="1" smtClean="0">
                <a:solidFill>
                  <a:schemeClr val="accent2"/>
                </a:solidFill>
                <a:latin typeface="+mn-lt"/>
              </a:rPr>
              <a:t>JMeter</a:t>
            </a:r>
            <a:r>
              <a:rPr lang="en-IN" sz="2400" b="1" dirty="0" smtClean="0">
                <a:solidFill>
                  <a:schemeClr val="accent2"/>
                </a:solidFill>
                <a:latin typeface="+mn-lt"/>
              </a:rPr>
              <a:t> </a:t>
            </a:r>
            <a:endParaRPr lang="en-US" sz="2800" b="1" dirty="0">
              <a:solidFill>
                <a:schemeClr val="accent2"/>
              </a:solidFill>
              <a:latin typeface="+mn-lt"/>
            </a:endParaRPr>
          </a:p>
        </p:txBody>
      </p:sp>
      <p:sp>
        <p:nvSpPr>
          <p:cNvPr id="4" name="TextBox 3"/>
          <p:cNvSpPr txBox="1"/>
          <p:nvPr/>
        </p:nvSpPr>
        <p:spPr>
          <a:xfrm>
            <a:off x="259882" y="1241659"/>
            <a:ext cx="9837019" cy="3266728"/>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r>
              <a:rPr lang="en-US" sz="2400" dirty="0" smtClean="0"/>
              <a:t>The </a:t>
            </a:r>
            <a:r>
              <a:rPr lang="en-US" sz="2400" dirty="0"/>
              <a:t>different components of </a:t>
            </a:r>
            <a:r>
              <a:rPr lang="en-US" sz="2400" dirty="0" err="1"/>
              <a:t>JMeter</a:t>
            </a:r>
            <a:r>
              <a:rPr lang="en-US" sz="2400" dirty="0"/>
              <a:t> are called </a:t>
            </a:r>
            <a:r>
              <a:rPr lang="en-US" sz="2400" dirty="0" smtClean="0"/>
              <a:t>Elements: </a:t>
            </a:r>
          </a:p>
          <a:p>
            <a:endParaRPr lang="en-US" sz="2400" dirty="0"/>
          </a:p>
          <a:p>
            <a:pPr marL="285750" indent="-285750">
              <a:lnSpc>
                <a:spcPct val="150000"/>
              </a:lnSpc>
              <a:buFont typeface="Arial" panose="020B0604020202020204" pitchFamily="34" charset="0"/>
              <a:buChar char="•"/>
            </a:pPr>
            <a:r>
              <a:rPr lang="en-US" sz="2400" dirty="0" smtClean="0"/>
              <a:t>Thread Group</a:t>
            </a:r>
          </a:p>
          <a:p>
            <a:pPr marL="285750" indent="-285750">
              <a:lnSpc>
                <a:spcPct val="150000"/>
              </a:lnSpc>
              <a:buFont typeface="Arial" panose="020B0604020202020204" pitchFamily="34" charset="0"/>
              <a:buChar char="•"/>
            </a:pPr>
            <a:r>
              <a:rPr lang="en-US" sz="2400" dirty="0" smtClean="0"/>
              <a:t>Samplers</a:t>
            </a:r>
          </a:p>
          <a:p>
            <a:pPr marL="285750" indent="-285750">
              <a:lnSpc>
                <a:spcPct val="150000"/>
              </a:lnSpc>
              <a:buFont typeface="Arial" panose="020B0604020202020204" pitchFamily="34" charset="0"/>
              <a:buChar char="•"/>
            </a:pPr>
            <a:r>
              <a:rPr lang="en-US" sz="2400" dirty="0" smtClean="0"/>
              <a:t>Listeners</a:t>
            </a:r>
          </a:p>
          <a:p>
            <a:pPr marL="285750" indent="-285750">
              <a:lnSpc>
                <a:spcPct val="150000"/>
              </a:lnSpc>
              <a:buFont typeface="Arial" panose="020B0604020202020204" pitchFamily="34" charset="0"/>
              <a:buChar char="•"/>
            </a:pPr>
            <a:r>
              <a:rPr lang="en-US" sz="2400" dirty="0" smtClean="0"/>
              <a:t>Configuration</a:t>
            </a:r>
            <a:endParaRPr lang="en-IN" sz="2400" dirty="0"/>
          </a:p>
        </p:txBody>
      </p:sp>
    </p:spTree>
    <p:extLst>
      <p:ext uri="{BB962C8B-B14F-4D97-AF65-F5344CB8AC3E}">
        <p14:creationId xmlns:p14="http://schemas.microsoft.com/office/powerpoint/2010/main" val="184366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Advantages Apache </a:t>
            </a:r>
            <a:r>
              <a:rPr lang="en-IN" sz="2400" b="1" dirty="0" err="1" smtClean="0">
                <a:solidFill>
                  <a:schemeClr val="accent2"/>
                </a:solidFill>
                <a:latin typeface="+mn-lt"/>
              </a:rPr>
              <a:t>JMeter</a:t>
            </a:r>
            <a:r>
              <a:rPr lang="en-IN" sz="2400" b="1" dirty="0" smtClean="0">
                <a:solidFill>
                  <a:schemeClr val="accent2"/>
                </a:solidFill>
                <a:latin typeface="+mn-lt"/>
              </a:rPr>
              <a:t> </a:t>
            </a:r>
            <a:endParaRPr lang="en-US" sz="2800" b="1" dirty="0">
              <a:solidFill>
                <a:schemeClr val="accent2"/>
              </a:solidFill>
              <a:latin typeface="+mn-lt"/>
            </a:endParaRPr>
          </a:p>
        </p:txBody>
      </p:sp>
      <p:sp>
        <p:nvSpPr>
          <p:cNvPr id="4" name="TextBox 3"/>
          <p:cNvSpPr txBox="1"/>
          <p:nvPr/>
        </p:nvSpPr>
        <p:spPr>
          <a:xfrm>
            <a:off x="259882" y="1241659"/>
            <a:ext cx="9837019" cy="44012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dirty="0" smtClean="0"/>
              <a:t>Open </a:t>
            </a:r>
            <a:r>
              <a:rPr lang="en-IN" sz="2000" dirty="0" smtClean="0"/>
              <a:t>source</a:t>
            </a:r>
            <a:endParaRPr lang="en-IN" sz="2000" dirty="0"/>
          </a:p>
          <a:p>
            <a:pPr marL="285750" indent="-285750">
              <a:lnSpc>
                <a:spcPct val="200000"/>
              </a:lnSpc>
              <a:buFont typeface="Arial" panose="020B0604020202020204" pitchFamily="34" charset="0"/>
              <a:buChar char="•"/>
            </a:pPr>
            <a:r>
              <a:rPr lang="en-IN" sz="2000" dirty="0" smtClean="0"/>
              <a:t>Friendly UI</a:t>
            </a:r>
          </a:p>
          <a:p>
            <a:pPr marL="285750" indent="-285750">
              <a:lnSpc>
                <a:spcPct val="200000"/>
              </a:lnSpc>
              <a:buFont typeface="Arial" panose="020B0604020202020204" pitchFamily="34" charset="0"/>
              <a:buChar char="•"/>
            </a:pPr>
            <a:r>
              <a:rPr lang="en-IN" sz="2000" dirty="0" smtClean="0"/>
              <a:t>Platform Independent</a:t>
            </a:r>
          </a:p>
          <a:p>
            <a:pPr marL="285750" indent="-285750">
              <a:lnSpc>
                <a:spcPct val="200000"/>
              </a:lnSpc>
              <a:buFont typeface="Arial" panose="020B0604020202020204" pitchFamily="34" charset="0"/>
              <a:buChar char="•"/>
            </a:pPr>
            <a:r>
              <a:rPr lang="en-IN" sz="2000" dirty="0" smtClean="0"/>
              <a:t>Multi-threading framework</a:t>
            </a:r>
          </a:p>
          <a:p>
            <a:pPr marL="285750" indent="-285750">
              <a:lnSpc>
                <a:spcPct val="200000"/>
              </a:lnSpc>
              <a:buFont typeface="Arial" panose="020B0604020202020204" pitchFamily="34" charset="0"/>
              <a:buChar char="•"/>
            </a:pPr>
            <a:r>
              <a:rPr lang="en-IN" sz="2000" dirty="0" smtClean="0"/>
              <a:t>Highly extensible</a:t>
            </a:r>
          </a:p>
          <a:p>
            <a:pPr marL="285750" indent="-285750">
              <a:lnSpc>
                <a:spcPct val="200000"/>
              </a:lnSpc>
              <a:buFont typeface="Arial" panose="020B0604020202020204" pitchFamily="34" charset="0"/>
              <a:buChar char="•"/>
            </a:pPr>
            <a:r>
              <a:rPr lang="en-IN" sz="2000" dirty="0" smtClean="0"/>
              <a:t>Visualize test result</a:t>
            </a:r>
          </a:p>
          <a:p>
            <a:pPr marL="285750" indent="-285750">
              <a:lnSpc>
                <a:spcPct val="200000"/>
              </a:lnSpc>
              <a:buFont typeface="Arial" panose="020B0604020202020204" pitchFamily="34" charset="0"/>
              <a:buChar char="•"/>
            </a:pPr>
            <a:r>
              <a:rPr lang="en-IN" sz="2000" dirty="0" smtClean="0"/>
              <a:t>Unlimited testing capabilities, Easy installation, Support multi protocol</a:t>
            </a:r>
          </a:p>
        </p:txBody>
      </p:sp>
    </p:spTree>
    <p:extLst>
      <p:ext uri="{BB962C8B-B14F-4D97-AF65-F5344CB8AC3E}">
        <p14:creationId xmlns:p14="http://schemas.microsoft.com/office/powerpoint/2010/main" val="3079164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16379" y="462136"/>
            <a:ext cx="10515600" cy="558800"/>
          </a:xfrm>
        </p:spPr>
        <p:txBody>
          <a:bodyPr>
            <a:normAutofit/>
          </a:bodyPr>
          <a:lstStyle/>
          <a:p>
            <a:r>
              <a:rPr lang="en-IN" sz="2400" b="1" dirty="0" smtClean="0">
                <a:solidFill>
                  <a:schemeClr val="accent2"/>
                </a:solidFill>
                <a:latin typeface="+mn-lt"/>
              </a:rPr>
              <a:t>Tools – Shortcomings of </a:t>
            </a:r>
            <a:r>
              <a:rPr lang="en-IN" sz="2400" b="1" dirty="0" err="1" smtClean="0">
                <a:solidFill>
                  <a:schemeClr val="accent2"/>
                </a:solidFill>
                <a:latin typeface="+mn-lt"/>
              </a:rPr>
              <a:t>JMeter</a:t>
            </a:r>
            <a:endParaRPr lang="en-US" sz="2800" b="1" dirty="0">
              <a:solidFill>
                <a:schemeClr val="accent2"/>
              </a:solidFill>
              <a:latin typeface="+mn-lt"/>
            </a:endParaRPr>
          </a:p>
        </p:txBody>
      </p:sp>
      <p:sp>
        <p:nvSpPr>
          <p:cNvPr id="4" name="TextBox 3"/>
          <p:cNvSpPr txBox="1"/>
          <p:nvPr/>
        </p:nvSpPr>
        <p:spPr>
          <a:xfrm>
            <a:off x="259882" y="1241659"/>
            <a:ext cx="9837019"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Scripting </a:t>
            </a:r>
            <a:r>
              <a:rPr lang="en-US" sz="2000" dirty="0"/>
              <a:t>in </a:t>
            </a:r>
            <a:r>
              <a:rPr lang="en-US" sz="2000" dirty="0" err="1"/>
              <a:t>JMeter</a:t>
            </a:r>
            <a:r>
              <a:rPr lang="en-US" sz="2000" dirty="0"/>
              <a:t> requires some level of expertise and understanding of </a:t>
            </a:r>
            <a:r>
              <a:rPr lang="en-US" sz="2000" dirty="0" err="1"/>
              <a:t>JMeter</a:t>
            </a:r>
            <a:r>
              <a:rPr lang="en-US" sz="2000" dirty="0"/>
              <a:t> elements, regular expressions, session handling etc.</a:t>
            </a:r>
          </a:p>
          <a:p>
            <a:pPr marL="285750" indent="-285750">
              <a:lnSpc>
                <a:spcPct val="150000"/>
              </a:lnSpc>
              <a:buFont typeface="Arial" panose="020B0604020202020204" pitchFamily="34" charset="0"/>
              <a:buChar char="•"/>
            </a:pPr>
            <a:r>
              <a:rPr lang="en-US" sz="2000" dirty="0"/>
              <a:t>It does not have a network visualization feature unlike other performance testing tools like </a:t>
            </a:r>
            <a:r>
              <a:rPr lang="en-US" sz="2000" dirty="0" err="1"/>
              <a:t>Loadrunner</a:t>
            </a:r>
            <a:r>
              <a:rPr lang="en-US" sz="2000" dirty="0"/>
              <a:t>.</a:t>
            </a:r>
          </a:p>
          <a:p>
            <a:pPr marL="285750" indent="-285750">
              <a:lnSpc>
                <a:spcPct val="150000"/>
              </a:lnSpc>
              <a:buFont typeface="Arial" panose="020B0604020202020204" pitchFamily="34" charset="0"/>
              <a:buChar char="•"/>
            </a:pPr>
            <a:r>
              <a:rPr lang="en-US" sz="2000" dirty="0"/>
              <a:t>A single normal configuration machine is not sufficient for carrying out load test with a large number of users. In such cases either a very high configuration cloud machine is required or distributed testing is performed.</a:t>
            </a:r>
          </a:p>
          <a:p>
            <a:pPr marL="285750" indent="-285750">
              <a:lnSpc>
                <a:spcPct val="150000"/>
              </a:lnSpc>
              <a:buFont typeface="Arial" panose="020B0604020202020204" pitchFamily="34" charset="0"/>
              <a:buChar char="•"/>
            </a:pPr>
            <a:r>
              <a:rPr lang="en-US" sz="2000" dirty="0"/>
              <a:t>It does not support </a:t>
            </a:r>
            <a:r>
              <a:rPr lang="en-US" sz="2000" dirty="0" err="1"/>
              <a:t>ajax</a:t>
            </a:r>
            <a:r>
              <a:rPr lang="en-US" sz="2000" dirty="0"/>
              <a:t>, </a:t>
            </a:r>
            <a:r>
              <a:rPr lang="en-US" sz="2000" dirty="0" err="1"/>
              <a:t>javascript</a:t>
            </a:r>
            <a:r>
              <a:rPr lang="en-US" sz="2000" dirty="0"/>
              <a:t> and flash, neither it renders web elements like a browser.</a:t>
            </a:r>
          </a:p>
          <a:p>
            <a:pPr marL="285750" indent="-285750">
              <a:lnSpc>
                <a:spcPct val="150000"/>
              </a:lnSpc>
              <a:buFont typeface="Arial" panose="020B0604020202020204" pitchFamily="34" charset="0"/>
              <a:buChar char="•"/>
            </a:pPr>
            <a:r>
              <a:rPr lang="en-US" sz="2000" dirty="0"/>
              <a:t>It provides very limited </a:t>
            </a:r>
            <a:r>
              <a:rPr lang="en-US" dirty="0"/>
              <a:t>real-time test monitoring capability as compared to other tools</a:t>
            </a:r>
            <a:r>
              <a:rPr lang="en-US" dirty="0" smtClean="0"/>
              <a:t>.</a:t>
            </a:r>
            <a:endParaRPr lang="en-US" dirty="0"/>
          </a:p>
        </p:txBody>
      </p:sp>
    </p:spTree>
    <p:extLst>
      <p:ext uri="{BB962C8B-B14F-4D97-AF65-F5344CB8AC3E}">
        <p14:creationId xmlns:p14="http://schemas.microsoft.com/office/powerpoint/2010/main" val="134547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xmlns=""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 Measures and Metrics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xmlns="" id="{F1B9B1CB-E4F9-4A9C-B6C1-9CEE1257ACA6}"/>
              </a:ext>
            </a:extLst>
          </p:cNvPr>
          <p:cNvSpPr txBox="1"/>
          <p:nvPr/>
        </p:nvSpPr>
        <p:spPr>
          <a:xfrm>
            <a:off x="124513" y="1087819"/>
            <a:ext cx="8551456" cy="3123932"/>
          </a:xfrm>
          <a:prstGeom prst="rect">
            <a:avLst/>
          </a:prstGeom>
          <a:noFill/>
        </p:spPr>
        <p:txBody>
          <a:bodyPr wrap="square">
            <a:spAutoFit/>
          </a:bodyPr>
          <a:lstStyle/>
          <a:p>
            <a:pPr marL="342900" indent="-342900" algn="just">
              <a:spcBef>
                <a:spcPts val="600"/>
              </a:spcBef>
              <a:buFont typeface="Wingdings" panose="05000000000000000000" pitchFamily="2" charset="2"/>
              <a:buChar char="§"/>
            </a:pPr>
            <a:r>
              <a:rPr lang="en-US" sz="2400" dirty="0">
                <a:ea typeface="ＭＳ Ｐゴシック" panose="020B0600070205080204" pitchFamily="34" charset="-128"/>
              </a:rPr>
              <a:t>Software Test Metric is a quantitative measure of the testing process indicating the progress, quality, productivity  and the degree to which a system, system components possesses a given attribute. </a:t>
            </a:r>
          </a:p>
          <a:p>
            <a:pPr marL="342900" indent="-342900" algn="just">
              <a:spcBef>
                <a:spcPts val="600"/>
              </a:spcBef>
              <a:buFont typeface="Wingdings" panose="05000000000000000000" pitchFamily="2" charset="2"/>
              <a:buChar char="§"/>
            </a:pPr>
            <a:r>
              <a:rPr lang="en-US" sz="2400" dirty="0"/>
              <a:t>The goal of software testing metrics is to improve the efficiency and effectiveness in the software testing process and to help make better decisions for further testing process by providing reliable data about the testing process</a:t>
            </a:r>
          </a:p>
        </p:txBody>
      </p:sp>
      <p:sp>
        <p:nvSpPr>
          <p:cNvPr id="15" name="TextBox 14">
            <a:extLst>
              <a:ext uri="{FF2B5EF4-FFF2-40B4-BE49-F238E27FC236}">
                <a16:creationId xmlns:a16="http://schemas.microsoft.com/office/drawing/2014/main" xmlns="" id="{6EC1242C-4B6C-42FE-9F03-694A1C88C6BC}"/>
              </a:ext>
            </a:extLst>
          </p:cNvPr>
          <p:cNvSpPr txBox="1"/>
          <p:nvPr/>
        </p:nvSpPr>
        <p:spPr>
          <a:xfrm>
            <a:off x="150586" y="4180344"/>
            <a:ext cx="3365447" cy="2677656"/>
          </a:xfrm>
          <a:prstGeom prst="rect">
            <a:avLst/>
          </a:prstGeom>
          <a:noFill/>
        </p:spPr>
        <p:txBody>
          <a:bodyPr wrap="square">
            <a:spAutoFit/>
          </a:bodyPr>
          <a:lstStyle/>
          <a:p>
            <a:pPr marL="342900" indent="-342900" algn="just">
              <a:spcBef>
                <a:spcPts val="600"/>
              </a:spcBef>
              <a:buFont typeface="Wingdings" panose="05000000000000000000" pitchFamily="2" charset="2"/>
              <a:buChar char="§"/>
            </a:pPr>
            <a:r>
              <a:rPr lang="en-US" sz="2400" dirty="0"/>
              <a:t>A program under test may be evaluated by gathering information on how many defects of a certain type are discovered and removed</a:t>
            </a:r>
          </a:p>
        </p:txBody>
      </p:sp>
      <p:pic>
        <p:nvPicPr>
          <p:cNvPr id="17" name="Picture 16">
            <a:extLst>
              <a:ext uri="{FF2B5EF4-FFF2-40B4-BE49-F238E27FC236}">
                <a16:creationId xmlns:a16="http://schemas.microsoft.com/office/drawing/2014/main" xmlns="" id="{1283C0A5-107B-42DB-BB45-6E89755F7CA7}"/>
              </a:ext>
            </a:extLst>
          </p:cNvPr>
          <p:cNvPicPr>
            <a:picLocks noChangeAspect="1"/>
          </p:cNvPicPr>
          <p:nvPr/>
        </p:nvPicPr>
        <p:blipFill>
          <a:blip r:embed="rId2"/>
          <a:stretch>
            <a:fillRect/>
          </a:stretch>
        </p:blipFill>
        <p:spPr>
          <a:xfrm>
            <a:off x="4952514" y="3924300"/>
            <a:ext cx="4298053" cy="2933700"/>
          </a:xfrm>
          <a:prstGeom prst="rect">
            <a:avLst/>
          </a:prstGeom>
        </p:spPr>
      </p:pic>
    </p:spTree>
    <p:extLst>
      <p:ext uri="{BB962C8B-B14F-4D97-AF65-F5344CB8AC3E}">
        <p14:creationId xmlns:p14="http://schemas.microsoft.com/office/powerpoint/2010/main" val="347374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 Related Measurements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xmlns="" id="{F1B9B1CB-E4F9-4A9C-B6C1-9CEE1257ACA6}"/>
              </a:ext>
            </a:extLst>
          </p:cNvPr>
          <p:cNvSpPr txBox="1"/>
          <p:nvPr/>
        </p:nvSpPr>
        <p:spPr>
          <a:xfrm>
            <a:off x="-174747" y="1087819"/>
            <a:ext cx="9884011" cy="5262979"/>
          </a:xfrm>
          <a:prstGeom prst="rect">
            <a:avLst/>
          </a:prstGeom>
          <a:noFill/>
        </p:spPr>
        <p:txBody>
          <a:bodyPr wrap="square">
            <a:spAutoFit/>
          </a:bodyPr>
          <a:lstStyle/>
          <a:p>
            <a:pPr marL="341313" indent="0">
              <a:buNone/>
            </a:pPr>
            <a:r>
              <a:rPr lang="en-US" sz="2400" b="1" dirty="0"/>
              <a:t>Measurements</a:t>
            </a:r>
            <a:r>
              <a:rPr lang="en-US" sz="2400" dirty="0"/>
              <a:t> play a critical role in software quality assurance and testing.</a:t>
            </a:r>
          </a:p>
          <a:p>
            <a:pPr marL="684213" indent="-342900">
              <a:buFont typeface="Wingdings" panose="05000000000000000000" pitchFamily="2" charset="2"/>
              <a:buChar char="§"/>
            </a:pPr>
            <a:r>
              <a:rPr lang="en-US" sz="2400" dirty="0"/>
              <a:t>Measurements are used as part of the project planning and monitoring for the optimization of planning, executing and monitoring of the test activities.  </a:t>
            </a:r>
          </a:p>
          <a:p>
            <a:pPr marL="684213" indent="-342900">
              <a:buFont typeface="Wingdings" panose="05000000000000000000" pitchFamily="2" charset="2"/>
              <a:buChar char="§"/>
            </a:pPr>
            <a:r>
              <a:rPr lang="en-US" sz="2400" dirty="0"/>
              <a:t>Data collected as a result of the measurements is used to evaluate the quality of the product under test and help achieve the quality standards, goals and objectives that are defined for the software product.  </a:t>
            </a:r>
          </a:p>
          <a:p>
            <a:pPr marL="684213" indent="-342900">
              <a:buFont typeface="Wingdings" panose="05000000000000000000" pitchFamily="2" charset="2"/>
              <a:buChar char="§"/>
            </a:pPr>
            <a:r>
              <a:rPr lang="en-US" sz="2400" dirty="0"/>
              <a:t>It can support defect analysis, which can help in improving the quality of the product in future </a:t>
            </a:r>
            <a:r>
              <a:rPr lang="en-GB" sz="2400" dirty="0"/>
              <a:t>phases of activities such as, estimate the cost &amp; schedule of future projects</a:t>
            </a:r>
            <a:endParaRPr lang="en-US" sz="2400" dirty="0"/>
          </a:p>
          <a:p>
            <a:pPr marL="684213" indent="-342900">
              <a:buFont typeface="Wingdings" panose="05000000000000000000" pitchFamily="2" charset="2"/>
              <a:buChar char="§"/>
            </a:pPr>
            <a:r>
              <a:rPr lang="en-US" sz="2400" dirty="0"/>
              <a:t>Measurements can be </a:t>
            </a:r>
          </a:p>
          <a:p>
            <a:pPr marL="1141413" lvl="1" indent="-342900">
              <a:buFont typeface="Wingdings" panose="05000000000000000000" pitchFamily="2" charset="2"/>
              <a:buChar char="§"/>
            </a:pPr>
            <a:r>
              <a:rPr lang="en-US" sz="2400" dirty="0"/>
              <a:t>Measures which represent the quality of the product</a:t>
            </a:r>
          </a:p>
          <a:p>
            <a:pPr marL="1141413" lvl="1" indent="-342900">
              <a:buFont typeface="Wingdings" panose="05000000000000000000" pitchFamily="2" charset="2"/>
              <a:buChar char="§"/>
            </a:pPr>
            <a:r>
              <a:rPr lang="en-US" sz="2400" dirty="0"/>
              <a:t>Measures towards test coverage which represent the thoroughness of the test set.  </a:t>
            </a:r>
          </a:p>
        </p:txBody>
      </p:sp>
    </p:spTree>
    <p:extLst>
      <p:ext uri="{BB962C8B-B14F-4D97-AF65-F5344CB8AC3E}">
        <p14:creationId xmlns:p14="http://schemas.microsoft.com/office/powerpoint/2010/main" val="28885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 Related Measurements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xmlns="" id="{F1B9B1CB-E4F9-4A9C-B6C1-9CEE1257ACA6}"/>
              </a:ext>
            </a:extLst>
          </p:cNvPr>
          <p:cNvSpPr txBox="1"/>
          <p:nvPr/>
        </p:nvSpPr>
        <p:spPr>
          <a:xfrm>
            <a:off x="124513" y="1254073"/>
            <a:ext cx="9196468" cy="4031873"/>
          </a:xfrm>
          <a:prstGeom prst="rect">
            <a:avLst/>
          </a:prstGeom>
          <a:noFill/>
        </p:spPr>
        <p:txBody>
          <a:bodyPr wrap="square">
            <a:spAutoFit/>
          </a:bodyPr>
          <a:lstStyle/>
          <a:p>
            <a:pPr indent="0">
              <a:spcBef>
                <a:spcPts val="1200"/>
              </a:spcBef>
              <a:buNone/>
            </a:pPr>
            <a:r>
              <a:rPr lang="en-US" sz="2400" dirty="0"/>
              <a:t>There are other test-related measures </a:t>
            </a:r>
            <a:r>
              <a:rPr lang="en-GB" sz="2400" dirty="0"/>
              <a:t>that are used to support the testing activities</a:t>
            </a:r>
            <a:endParaRPr lang="en-US" sz="2400" dirty="0"/>
          </a:p>
          <a:p>
            <a:pPr marL="360000" indent="-342900">
              <a:spcBef>
                <a:spcPts val="1200"/>
              </a:spcBef>
              <a:buFont typeface="Wingdings" panose="05000000000000000000" pitchFamily="2" charset="2"/>
              <a:buChar char="§"/>
            </a:pPr>
            <a:r>
              <a:rPr lang="en-US" sz="2400" dirty="0"/>
              <a:t>Product measures (e.g. size, complexity)</a:t>
            </a:r>
          </a:p>
          <a:p>
            <a:pPr marL="360000" indent="-342900">
              <a:spcBef>
                <a:spcPts val="1200"/>
              </a:spcBef>
              <a:buFont typeface="Wingdings" panose="05000000000000000000" pitchFamily="2" charset="2"/>
              <a:buChar char="§"/>
            </a:pPr>
            <a:r>
              <a:rPr lang="en-US" sz="2400" dirty="0"/>
              <a:t>Process measures targeted to improve the efficiency of processes</a:t>
            </a:r>
            <a:br>
              <a:rPr lang="en-US" sz="2400" dirty="0"/>
            </a:br>
            <a:r>
              <a:rPr lang="en-US" sz="2400" dirty="0"/>
              <a:t>(e.g. number of test cases designed/phase)</a:t>
            </a:r>
          </a:p>
          <a:p>
            <a:pPr marL="360000" indent="-342900">
              <a:spcBef>
                <a:spcPts val="1200"/>
              </a:spcBef>
              <a:buFont typeface="Wingdings" panose="05000000000000000000" pitchFamily="2" charset="2"/>
              <a:buChar char="§"/>
            </a:pPr>
            <a:r>
              <a:rPr lang="en-US" sz="2400" dirty="0"/>
              <a:t>Project progress related measures</a:t>
            </a:r>
            <a:br>
              <a:rPr lang="en-US" sz="2400" dirty="0"/>
            </a:br>
            <a:r>
              <a:rPr lang="en-US" sz="2400" dirty="0"/>
              <a:t>(e.g. Time spent/number of test cases developed)  </a:t>
            </a:r>
          </a:p>
          <a:p>
            <a:pPr>
              <a:spcBef>
                <a:spcPts val="1200"/>
              </a:spcBef>
            </a:pPr>
            <a:r>
              <a:rPr lang="en-US" sz="2400" dirty="0"/>
              <a:t>Program measurements indicate the size and complexity of the product under test</a:t>
            </a:r>
          </a:p>
        </p:txBody>
      </p:sp>
    </p:spTree>
    <p:extLst>
      <p:ext uri="{BB962C8B-B14F-4D97-AF65-F5344CB8AC3E}">
        <p14:creationId xmlns:p14="http://schemas.microsoft.com/office/powerpoint/2010/main" val="170092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 Related Measurements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xmlns="" id="{F1B9B1CB-E4F9-4A9C-B6C1-9CEE1257ACA6}"/>
              </a:ext>
            </a:extLst>
          </p:cNvPr>
          <p:cNvSpPr txBox="1"/>
          <p:nvPr/>
        </p:nvSpPr>
        <p:spPr>
          <a:xfrm>
            <a:off x="124512" y="1087819"/>
            <a:ext cx="9618003" cy="2616101"/>
          </a:xfrm>
          <a:prstGeom prst="rect">
            <a:avLst/>
          </a:prstGeom>
          <a:noFill/>
        </p:spPr>
        <p:txBody>
          <a:bodyPr wrap="square">
            <a:spAutoFit/>
          </a:bodyPr>
          <a:lstStyle/>
          <a:p>
            <a:pPr marL="342900" indent="-342900">
              <a:buFont typeface="Wingdings" panose="05000000000000000000" pitchFamily="2" charset="2"/>
              <a:buChar char="§"/>
            </a:pPr>
            <a:r>
              <a:rPr lang="en-US" sz="2400" dirty="0"/>
              <a:t>Defects are categorized according to severity and by type within each severity level.  The severity ranges from causing the system to crash to a spelling mistake in an error message.  The range of severity levels is often seen as Critical, Major, Minor, Low</a:t>
            </a:r>
          </a:p>
          <a:p>
            <a:pPr marL="342900" indent="-342900">
              <a:buFont typeface="Wingdings" panose="05000000000000000000" pitchFamily="2" charset="2"/>
              <a:buChar char="§"/>
            </a:pPr>
            <a:r>
              <a:rPr lang="en-US" sz="2400" dirty="0"/>
              <a:t>Defect density is a measure of the total known defects divided by the size of the software entity being measured.</a:t>
            </a:r>
          </a:p>
          <a:p>
            <a:endParaRPr lang="en-US" sz="2000" dirty="0"/>
          </a:p>
        </p:txBody>
      </p:sp>
      <p:graphicFrame>
        <p:nvGraphicFramePr>
          <p:cNvPr id="2" name="Chart 6">
            <a:extLst>
              <a:ext uri="{FF2B5EF4-FFF2-40B4-BE49-F238E27FC236}">
                <a16:creationId xmlns:a16="http://schemas.microsoft.com/office/drawing/2014/main" xmlns="" id="{80B8C95B-D318-4A25-B2AC-DD1FAA2E8BEA}"/>
              </a:ext>
            </a:extLst>
          </p:cNvPr>
          <p:cNvGraphicFramePr>
            <a:graphicFrameLocks/>
          </p:cNvGraphicFramePr>
          <p:nvPr>
            <p:extLst>
              <p:ext uri="{D42A27DB-BD31-4B8C-83A1-F6EECF244321}">
                <p14:modId xmlns:p14="http://schemas.microsoft.com/office/powerpoint/2010/main" val="252383852"/>
              </p:ext>
            </p:extLst>
          </p:nvPr>
        </p:nvGraphicFramePr>
        <p:xfrm>
          <a:off x="593092" y="3657600"/>
          <a:ext cx="6913563" cy="3200400"/>
        </p:xfrm>
        <a:graphic>
          <a:graphicData uri="http://schemas.openxmlformats.org/presentationml/2006/ole">
            <mc:AlternateContent xmlns:mc="http://schemas.openxmlformats.org/markup-compatibility/2006">
              <mc:Choice xmlns:v="urn:schemas-microsoft-com:vml" Requires="v">
                <p:oleObj spid="_x0000_s3093" name="Worksheet" r:id="rId3" imgW="6915033" imgH="3200593" progId="Excel.Sheet.8">
                  <p:embed/>
                </p:oleObj>
              </mc:Choice>
              <mc:Fallback>
                <p:oleObj name="Worksheet" r:id="rId3" imgW="6915033" imgH="3200593" progId="Excel.Sheet.8">
                  <p:embed/>
                  <p:pic>
                    <p:nvPicPr>
                      <p:cNvPr id="1026" name="Char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92" y="3657600"/>
                        <a:ext cx="6913563"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604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 Related Measures – Product Related</a:t>
            </a:r>
            <a:endParaRPr lang="en-US" sz="2800" b="1" dirty="0">
              <a:solidFill>
                <a:schemeClr val="accent2"/>
              </a:solidFill>
              <a:latin typeface="+mn-lt"/>
            </a:endParaRPr>
          </a:p>
        </p:txBody>
      </p:sp>
      <p:graphicFrame>
        <p:nvGraphicFramePr>
          <p:cNvPr id="4" name="Table 4">
            <a:extLst>
              <a:ext uri="{FF2B5EF4-FFF2-40B4-BE49-F238E27FC236}">
                <a16:creationId xmlns:a16="http://schemas.microsoft.com/office/drawing/2014/main" xmlns="" id="{38DAA295-7B43-4975-8CED-D8FA1E0B4F99}"/>
              </a:ext>
            </a:extLst>
          </p:cNvPr>
          <p:cNvGraphicFramePr>
            <a:graphicFrameLocks noGrp="1"/>
          </p:cNvGraphicFramePr>
          <p:nvPr>
            <p:extLst>
              <p:ext uri="{D42A27DB-BD31-4B8C-83A1-F6EECF244321}">
                <p14:modId xmlns:p14="http://schemas.microsoft.com/office/powerpoint/2010/main" val="3441528949"/>
              </p:ext>
            </p:extLst>
          </p:nvPr>
        </p:nvGraphicFramePr>
        <p:xfrm>
          <a:off x="203202" y="1295400"/>
          <a:ext cx="9090427" cy="4754880"/>
        </p:xfrm>
        <a:graphic>
          <a:graphicData uri="http://schemas.openxmlformats.org/drawingml/2006/table">
            <a:tbl>
              <a:tblPr firstRow="1" bandRow="1">
                <a:tableStyleId>{5C22544A-7EE6-4342-B048-85BDC9FD1C3A}</a:tableStyleId>
              </a:tblPr>
              <a:tblGrid>
                <a:gridCol w="2174238">
                  <a:extLst>
                    <a:ext uri="{9D8B030D-6E8A-4147-A177-3AD203B41FA5}">
                      <a16:colId xmlns:a16="http://schemas.microsoft.com/office/drawing/2014/main" xmlns="" val="3021968142"/>
                    </a:ext>
                  </a:extLst>
                </a:gridCol>
                <a:gridCol w="6916189">
                  <a:extLst>
                    <a:ext uri="{9D8B030D-6E8A-4147-A177-3AD203B41FA5}">
                      <a16:colId xmlns:a16="http://schemas.microsoft.com/office/drawing/2014/main" xmlns="" val="2427075869"/>
                    </a:ext>
                  </a:extLst>
                </a:gridCol>
              </a:tblGrid>
              <a:tr h="370840">
                <a:tc>
                  <a:txBody>
                    <a:bodyPr/>
                    <a:lstStyle/>
                    <a:p>
                      <a:r>
                        <a:rPr lang="en-IN" sz="2400" dirty="0"/>
                        <a:t>Metrics</a:t>
                      </a:r>
                    </a:p>
                  </a:txBody>
                  <a:tcPr/>
                </a:tc>
                <a:tc>
                  <a:txBody>
                    <a:bodyPr/>
                    <a:lstStyle/>
                    <a:p>
                      <a:r>
                        <a:rPr lang="en-IN" sz="2400" dirty="0"/>
                        <a:t>Description</a:t>
                      </a:r>
                    </a:p>
                  </a:txBody>
                  <a:tcPr/>
                </a:tc>
                <a:extLst>
                  <a:ext uri="{0D108BD9-81ED-4DB2-BD59-A6C34878D82A}">
                    <a16:rowId xmlns:a16="http://schemas.microsoft.com/office/drawing/2014/main" xmlns="" val="2358229473"/>
                  </a:ext>
                </a:extLst>
              </a:tr>
              <a:tr h="370840">
                <a:tc>
                  <a:txBody>
                    <a:bodyPr/>
                    <a:lstStyle/>
                    <a:p>
                      <a:r>
                        <a:rPr lang="en-IN" sz="2000" dirty="0"/>
                        <a:t>SLOC</a:t>
                      </a:r>
                    </a:p>
                  </a:txBody>
                  <a:tcPr/>
                </a:tc>
                <a:tc>
                  <a:txBody>
                    <a:bodyPr/>
                    <a:lstStyle/>
                    <a:p>
                      <a:r>
                        <a:rPr lang="en-IN" sz="2000" dirty="0"/>
                        <a:t>Size in lines of code</a:t>
                      </a:r>
                    </a:p>
                  </a:txBody>
                  <a:tcPr/>
                </a:tc>
                <a:extLst>
                  <a:ext uri="{0D108BD9-81ED-4DB2-BD59-A6C34878D82A}">
                    <a16:rowId xmlns:a16="http://schemas.microsoft.com/office/drawing/2014/main" xmlns="" val="1641523757"/>
                  </a:ext>
                </a:extLst>
              </a:tr>
              <a:tr h="370840">
                <a:tc>
                  <a:txBody>
                    <a:bodyPr/>
                    <a:lstStyle/>
                    <a:p>
                      <a:r>
                        <a:rPr lang="en-IN" sz="2000" dirty="0"/>
                        <a:t>Fault Density</a:t>
                      </a:r>
                    </a:p>
                  </a:txBody>
                  <a:tcPr/>
                </a:tc>
                <a:tc>
                  <a:txBody>
                    <a:bodyPr/>
                    <a:lstStyle/>
                    <a:p>
                      <a:r>
                        <a:rPr lang="en-IN" sz="2000" dirty="0"/>
                        <a:t>The ratio of # of faults found to the size of the programs(bugs/LOC). Higher density represents lower quality</a:t>
                      </a:r>
                    </a:p>
                  </a:txBody>
                  <a:tcPr/>
                </a:tc>
                <a:extLst>
                  <a:ext uri="{0D108BD9-81ED-4DB2-BD59-A6C34878D82A}">
                    <a16:rowId xmlns:a16="http://schemas.microsoft.com/office/drawing/2014/main" xmlns="" val="3111589743"/>
                  </a:ext>
                </a:extLst>
              </a:tr>
              <a:tr h="370840">
                <a:tc>
                  <a:txBody>
                    <a:bodyPr/>
                    <a:lstStyle/>
                    <a:p>
                      <a:r>
                        <a:rPr lang="en-IN" sz="2000" dirty="0"/>
                        <a:t>MTBF</a:t>
                      </a:r>
                    </a:p>
                  </a:txBody>
                  <a:tcPr/>
                </a:tc>
                <a:tc>
                  <a:txBody>
                    <a:bodyPr/>
                    <a:lstStyle/>
                    <a:p>
                      <a:r>
                        <a:rPr lang="en-IN" sz="2000" dirty="0"/>
                        <a:t>Mean time between failure measured in hours. Based on statistical analysis that indicate the probability of failure</a:t>
                      </a:r>
                    </a:p>
                  </a:txBody>
                  <a:tcPr/>
                </a:tc>
                <a:extLst>
                  <a:ext uri="{0D108BD9-81ED-4DB2-BD59-A6C34878D82A}">
                    <a16:rowId xmlns:a16="http://schemas.microsoft.com/office/drawing/2014/main" xmlns="" val="1441160144"/>
                  </a:ext>
                </a:extLst>
              </a:tr>
              <a:tr h="370840">
                <a:tc>
                  <a:txBody>
                    <a:bodyPr/>
                    <a:lstStyle/>
                    <a:p>
                      <a:r>
                        <a:rPr lang="en-IN" sz="2000" dirty="0"/>
                        <a:t>Failure Rate</a:t>
                      </a:r>
                    </a:p>
                  </a:txBody>
                  <a:tcPr/>
                </a:tc>
                <a:tc>
                  <a:txBody>
                    <a:bodyPr/>
                    <a:lstStyle/>
                    <a:p>
                      <a:r>
                        <a:rPr lang="en-IN" sz="2000" dirty="0"/>
                        <a:t>Inverse of MTBF</a:t>
                      </a:r>
                    </a:p>
                  </a:txBody>
                  <a:tcPr/>
                </a:tc>
                <a:extLst>
                  <a:ext uri="{0D108BD9-81ED-4DB2-BD59-A6C34878D82A}">
                    <a16:rowId xmlns:a16="http://schemas.microsoft.com/office/drawing/2014/main" xmlns="" val="845173605"/>
                  </a:ext>
                </a:extLst>
              </a:tr>
              <a:tr h="370840">
                <a:tc>
                  <a:txBody>
                    <a:bodyPr/>
                    <a:lstStyle/>
                    <a:p>
                      <a:r>
                        <a:rPr lang="en-IN" sz="2000" dirty="0"/>
                        <a:t>Defect Distribution</a:t>
                      </a:r>
                    </a:p>
                  </a:txBody>
                  <a:tcPr/>
                </a:tc>
                <a:tc>
                  <a:txBody>
                    <a:bodyPr/>
                    <a:lstStyle/>
                    <a:p>
                      <a:r>
                        <a:rPr lang="en-IN" sz="2000" dirty="0"/>
                        <a:t>% of defects attributed to a specified phases in SDLC</a:t>
                      </a:r>
                    </a:p>
                  </a:txBody>
                  <a:tcPr/>
                </a:tc>
                <a:extLst>
                  <a:ext uri="{0D108BD9-81ED-4DB2-BD59-A6C34878D82A}">
                    <a16:rowId xmlns:a16="http://schemas.microsoft.com/office/drawing/2014/main" xmlns="" val="3341018873"/>
                  </a:ext>
                </a:extLst>
              </a:tr>
              <a:tr h="370840">
                <a:tc>
                  <a:txBody>
                    <a:bodyPr/>
                    <a:lstStyle/>
                    <a:p>
                      <a:r>
                        <a:rPr lang="en-IN" sz="2000" dirty="0"/>
                        <a:t>Defect Density of modules</a:t>
                      </a:r>
                    </a:p>
                  </a:txBody>
                  <a:tcPr/>
                </a:tc>
                <a:tc>
                  <a:txBody>
                    <a:bodyPr/>
                    <a:lstStyle/>
                    <a:p>
                      <a:r>
                        <a:rPr lang="en-IN" sz="2000" dirty="0"/>
                        <a:t>The ration of # of faults found in the module to the total faults found in the product</a:t>
                      </a:r>
                    </a:p>
                  </a:txBody>
                  <a:tcPr/>
                </a:tc>
                <a:extLst>
                  <a:ext uri="{0D108BD9-81ED-4DB2-BD59-A6C34878D82A}">
                    <a16:rowId xmlns:a16="http://schemas.microsoft.com/office/drawing/2014/main" xmlns="" val="3686152757"/>
                  </a:ext>
                </a:extLst>
              </a:tr>
              <a:tr h="370840">
                <a:tc>
                  <a:txBody>
                    <a:bodyPr/>
                    <a:lstStyle/>
                    <a:p>
                      <a:r>
                        <a:rPr lang="en-IN" sz="2000" dirty="0"/>
                        <a:t>Defect Leakage</a:t>
                      </a:r>
                    </a:p>
                  </a:txBody>
                  <a:tcPr/>
                </a:tc>
                <a:tc>
                  <a:txBody>
                    <a:bodyPr/>
                    <a:lstStyle/>
                    <a:p>
                      <a:r>
                        <a:rPr lang="en-IN" sz="2000" dirty="0"/>
                        <a:t>Indicates test efficiency </a:t>
                      </a:r>
                    </a:p>
                    <a:p>
                      <a:r>
                        <a:rPr lang="en-IN" sz="2000" dirty="0"/>
                        <a:t>= (</a:t>
                      </a:r>
                      <a:r>
                        <a:rPr lang="en-GB" sz="2000" dirty="0"/>
                        <a:t>Total Number of Defects Found in UAT/ Total Number of Defects Found Before UAT) x 100</a:t>
                      </a:r>
                      <a:endParaRPr lang="en-IN" sz="2000" dirty="0"/>
                    </a:p>
                  </a:txBody>
                  <a:tcPr/>
                </a:tc>
                <a:extLst>
                  <a:ext uri="{0D108BD9-81ED-4DB2-BD59-A6C34878D82A}">
                    <a16:rowId xmlns:a16="http://schemas.microsoft.com/office/drawing/2014/main" xmlns="" val="1609632256"/>
                  </a:ext>
                </a:extLst>
              </a:tr>
            </a:tbl>
          </a:graphicData>
        </a:graphic>
      </p:graphicFrame>
    </p:spTree>
    <p:extLst>
      <p:ext uri="{BB962C8B-B14F-4D97-AF65-F5344CB8AC3E}">
        <p14:creationId xmlns:p14="http://schemas.microsoft.com/office/powerpoint/2010/main" val="200302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 Coverage Metrics – Product Related</a:t>
            </a:r>
            <a:endParaRPr lang="en-US" sz="2800" b="1" dirty="0">
              <a:solidFill>
                <a:schemeClr val="accent2"/>
              </a:solidFill>
              <a:latin typeface="+mn-lt"/>
            </a:endParaRPr>
          </a:p>
        </p:txBody>
      </p:sp>
      <p:graphicFrame>
        <p:nvGraphicFramePr>
          <p:cNvPr id="2" name="Group 45">
            <a:extLst>
              <a:ext uri="{FF2B5EF4-FFF2-40B4-BE49-F238E27FC236}">
                <a16:creationId xmlns:a16="http://schemas.microsoft.com/office/drawing/2014/main" xmlns="" id="{DD06347A-E2D5-47AA-A5A7-879E464ABC90}"/>
              </a:ext>
            </a:extLst>
          </p:cNvPr>
          <p:cNvGraphicFramePr>
            <a:graphicFrameLocks noGrp="1"/>
          </p:cNvGraphicFramePr>
          <p:nvPr>
            <p:extLst>
              <p:ext uri="{D42A27DB-BD31-4B8C-83A1-F6EECF244321}">
                <p14:modId xmlns:p14="http://schemas.microsoft.com/office/powerpoint/2010/main" val="2083550347"/>
              </p:ext>
            </p:extLst>
          </p:nvPr>
        </p:nvGraphicFramePr>
        <p:xfrm>
          <a:off x="266007" y="1268811"/>
          <a:ext cx="8401743" cy="5314872"/>
        </p:xfrm>
        <a:graphic>
          <a:graphicData uri="http://schemas.openxmlformats.org/drawingml/2006/table">
            <a:tbl>
              <a:tblPr>
                <a:effectLst>
                  <a:outerShdw blurRad="50800" dist="38100" dir="2700000" algn="tl" rotWithShape="0">
                    <a:prstClr val="black">
                      <a:alpha val="40000"/>
                    </a:prstClr>
                  </a:outerShdw>
                </a:effectLst>
              </a:tblPr>
              <a:tblGrid>
                <a:gridCol w="2697620">
                  <a:extLst>
                    <a:ext uri="{9D8B030D-6E8A-4147-A177-3AD203B41FA5}">
                      <a16:colId xmlns:a16="http://schemas.microsoft.com/office/drawing/2014/main" xmlns="" val="20000"/>
                    </a:ext>
                  </a:extLst>
                </a:gridCol>
                <a:gridCol w="5704123">
                  <a:extLst>
                    <a:ext uri="{9D8B030D-6E8A-4147-A177-3AD203B41FA5}">
                      <a16:colId xmlns:a16="http://schemas.microsoft.com/office/drawing/2014/main" xmlns="" val="20001"/>
                    </a:ext>
                  </a:extLst>
                </a:gridCol>
              </a:tblGrid>
              <a:tr h="367484">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1" i="0" u="none" strike="noStrike" cap="none" normalizeH="0" baseline="0" dirty="0">
                          <a:ln>
                            <a:noFill/>
                          </a:ln>
                          <a:solidFill>
                            <a:schemeClr val="bg1"/>
                          </a:solidFill>
                          <a:effectLst/>
                          <a:latin typeface="Calibri" pitchFamily="34" charset="0"/>
                        </a:rPr>
                        <a:t>Metrics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8900000" scaled="1"/>
                      <a:tileRect/>
                    </a:gra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1" i="0" u="none" strike="noStrike" cap="none" normalizeH="0" baseline="0" dirty="0">
                          <a:ln>
                            <a:noFill/>
                          </a:ln>
                          <a:solidFill>
                            <a:schemeClr val="bg1"/>
                          </a:solidFill>
                          <a:effectLst/>
                          <a:latin typeface="Calibri"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8900000" scaled="1"/>
                      <a:tileRect/>
                    </a:gradFill>
                  </a:tcPr>
                </a:tc>
                <a:extLst>
                  <a:ext uri="{0D108BD9-81ED-4DB2-BD59-A6C34878D82A}">
                    <a16:rowId xmlns:a16="http://schemas.microsoft.com/office/drawing/2014/main" xmlns="" val="10000"/>
                  </a:ext>
                </a:extLst>
              </a:tr>
              <a:tr h="62997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Percent Test Coverage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Includes: Statement Coverage, Branch/Decision Coverage, Condition Coverage, Loop Coverage, Path Coverage, Data Flow Coverage,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62997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Percent Injected Fault Discovered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Number of defects injected found, compared to total number of faults injected.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62997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Mutation Score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Number of killed mutants to the total number of mutants.  Again, any mutant left alive points to the weakness in the testing effort.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695076">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Percent completed and</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Percent Defects corrected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 of test cases executed and closed compared to total # of test cases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&amp; # of defects fixed/closed compared to total # of defects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367484">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Defect Removal Effectiveness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 of defects found at the later phase of development.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62997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Requirement Compliance Factor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Using the traceability matrix, the RCF measures the coverage provided by a test case to one or set of requirements.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367484">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Defect Discovery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Number of defects found per line of code (LOC).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367484">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Defect Removal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The cost associated with finding and fixing a defect.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62997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a:ln>
                            <a:noFill/>
                          </a:ln>
                          <a:solidFill>
                            <a:schemeClr val="tx1"/>
                          </a:solidFill>
                          <a:effectLst/>
                          <a:latin typeface="Calibri" pitchFamily="34" charset="0"/>
                        </a:rPr>
                        <a:t>Cost of Quality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500" b="0" i="0" u="none" strike="noStrike" cap="none" normalizeH="0" baseline="0" dirty="0">
                          <a:ln>
                            <a:noFill/>
                          </a:ln>
                          <a:solidFill>
                            <a:schemeClr val="tx1"/>
                          </a:solidFill>
                          <a:effectLst/>
                          <a:latin typeface="Calibri" pitchFamily="34" charset="0"/>
                        </a:rPr>
                        <a:t>Total cost of prevention, appraisal, rework/failure, to the total cost of the project.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76798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Reliability</a:t>
            </a:r>
            <a:endParaRPr lang="en-US" sz="2800" b="1" dirty="0">
              <a:solidFill>
                <a:schemeClr val="accent2"/>
              </a:solidFill>
              <a:latin typeface="+mn-lt"/>
            </a:endParaRPr>
          </a:p>
        </p:txBody>
      </p:sp>
      <p:graphicFrame>
        <p:nvGraphicFramePr>
          <p:cNvPr id="4" name="Object 7">
            <a:extLst>
              <a:ext uri="{FF2B5EF4-FFF2-40B4-BE49-F238E27FC236}">
                <a16:creationId xmlns:a16="http://schemas.microsoft.com/office/drawing/2014/main" xmlns="" id="{09606DB6-7E3F-4BE6-8594-DE6FDEC5B21D}"/>
              </a:ext>
            </a:extLst>
          </p:cNvPr>
          <p:cNvGraphicFramePr>
            <a:graphicFrameLocks noChangeAspect="1"/>
          </p:cNvGraphicFramePr>
          <p:nvPr>
            <p:extLst>
              <p:ext uri="{D42A27DB-BD31-4B8C-83A1-F6EECF244321}">
                <p14:modId xmlns:p14="http://schemas.microsoft.com/office/powerpoint/2010/main" val="1648383677"/>
              </p:ext>
            </p:extLst>
          </p:nvPr>
        </p:nvGraphicFramePr>
        <p:xfrm>
          <a:off x="400049" y="2615580"/>
          <a:ext cx="8953501" cy="3956670"/>
        </p:xfrm>
        <a:graphic>
          <a:graphicData uri="http://schemas.openxmlformats.org/presentationml/2006/ole">
            <mc:AlternateContent xmlns:mc="http://schemas.openxmlformats.org/markup-compatibility/2006">
              <mc:Choice xmlns:v="urn:schemas-microsoft-com:vml" Requires="v">
                <p:oleObj spid="_x0000_s1049" name="Visio" r:id="rId3" imgW="6916674" imgH="2731770" progId="Visio.Drawing.11">
                  <p:embed/>
                </p:oleObj>
              </mc:Choice>
              <mc:Fallback>
                <p:oleObj name="Visio" r:id="rId3" imgW="6916674" imgH="2731770" progId="Visio.Drawing.11">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49" y="2615580"/>
                        <a:ext cx="8953501" cy="395667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xmlns="" id="{EE8B287F-CC5D-40A4-964E-42765B0BBACC}"/>
              </a:ext>
            </a:extLst>
          </p:cNvPr>
          <p:cNvSpPr txBox="1"/>
          <p:nvPr/>
        </p:nvSpPr>
        <p:spPr>
          <a:xfrm>
            <a:off x="124512" y="1233785"/>
            <a:ext cx="8287967" cy="646331"/>
          </a:xfrm>
          <a:prstGeom prst="rect">
            <a:avLst/>
          </a:prstGeom>
          <a:noFill/>
        </p:spPr>
        <p:txBody>
          <a:bodyPr wrap="square">
            <a:spAutoFit/>
          </a:bodyPr>
          <a:lstStyle/>
          <a:p>
            <a:pPr fontAlgn="base">
              <a:spcBef>
                <a:spcPct val="20000"/>
              </a:spcBef>
              <a:spcAft>
                <a:spcPct val="0"/>
              </a:spcAft>
              <a:buClr>
                <a:srgbClr val="808080"/>
              </a:buClr>
              <a:buSzPct val="80000"/>
            </a:pPr>
            <a:r>
              <a:rPr lang="en-US" dirty="0">
                <a:solidFill>
                  <a:srgbClr val="000000"/>
                </a:solidFill>
                <a:latin typeface="Verdana" panose="020B0604030504040204" pitchFamily="34" charset="0"/>
              </a:rPr>
              <a:t>Software reliability is the probability of failure-free software operation for a specified period of time in a specified environment</a:t>
            </a:r>
          </a:p>
        </p:txBody>
      </p:sp>
    </p:spTree>
    <p:extLst>
      <p:ext uri="{BB962C8B-B14F-4D97-AF65-F5344CB8AC3E}">
        <p14:creationId xmlns:p14="http://schemas.microsoft.com/office/powerpoint/2010/main" val="280690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6471</TotalTime>
  <Words>1361</Words>
  <Application>Microsoft Office PowerPoint</Application>
  <PresentationFormat>Widescreen</PresentationFormat>
  <Paragraphs>166</Paragraphs>
  <Slides>23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2" baseType="lpstr">
      <vt:lpstr>ＭＳ Ｐゴシック</vt:lpstr>
      <vt:lpstr>Arial</vt:lpstr>
      <vt:lpstr>Calibri</vt:lpstr>
      <vt:lpstr>Calibri Light</vt:lpstr>
      <vt:lpstr>Verdana</vt:lpstr>
      <vt:lpstr>Wingdings</vt:lpstr>
      <vt:lpstr>Office Theme</vt:lpstr>
      <vt:lpstr>Worksheet</vt:lpstr>
      <vt:lpstr>Visio</vt:lpstr>
      <vt:lpstr>PowerPoint Presentation</vt:lpstr>
      <vt:lpstr>PowerPoint Presentation</vt:lpstr>
      <vt:lpstr>Software Test Measures and Metrics</vt:lpstr>
      <vt:lpstr>Software Test Related Measurements</vt:lpstr>
      <vt:lpstr>Software Test Related Measurements</vt:lpstr>
      <vt:lpstr>Software Test Related Measurements</vt:lpstr>
      <vt:lpstr>Software Test Related Measures – Product Related</vt:lpstr>
      <vt:lpstr>Software Test Coverage Metrics – Product Related</vt:lpstr>
      <vt:lpstr>Software Reliability</vt:lpstr>
      <vt:lpstr>Test Driven Development (TDD)</vt:lpstr>
      <vt:lpstr>Steps of TDD</vt:lpstr>
      <vt:lpstr>Tools - Selenium</vt:lpstr>
      <vt:lpstr>Tools -  Why Selenium?</vt:lpstr>
      <vt:lpstr>Tools -  Short Comings of Selenium</vt:lpstr>
      <vt:lpstr>Tools -  Junit </vt:lpstr>
      <vt:lpstr>Tools -  Some Annotations used in Junit </vt:lpstr>
      <vt:lpstr>Tools -  Advantages of Junit </vt:lpstr>
      <vt:lpstr>Tools -  Shortcomings of Junit </vt:lpstr>
      <vt:lpstr>Tools -  Apache JMeter </vt:lpstr>
      <vt:lpstr>Tools -  Elements in Apache JMeter </vt:lpstr>
      <vt:lpstr>Tools -  Advantages Apache JMeter </vt:lpstr>
      <vt:lpstr>Tools – Shortcomings of JMeter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USER</cp:lastModifiedBy>
  <cp:revision>411</cp:revision>
  <dcterms:created xsi:type="dcterms:W3CDTF">2019-05-30T23:14:36Z</dcterms:created>
  <dcterms:modified xsi:type="dcterms:W3CDTF">2020-10-16T04:48:08Z</dcterms:modified>
</cp:coreProperties>
</file>