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71" r:id="rId9"/>
    <p:sldId id="273" r:id="rId10"/>
    <p:sldId id="274" r:id="rId11"/>
    <p:sldId id="275" r:id="rId12"/>
    <p:sldId id="272" r:id="rId13"/>
  </p:sldIdLst>
  <p:sldSz cx="6858000" cy="9906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5" autoAdjust="0"/>
    <p:restoredTop sz="94660"/>
  </p:normalViewPr>
  <p:slideViewPr>
    <p:cSldViewPr snapToGrid="0">
      <p:cViewPr varScale="1">
        <p:scale>
          <a:sx n="68" d="100"/>
          <a:sy n="68" d="100"/>
        </p:scale>
        <p:origin x="240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EE519D2-EFF0-4256-8200-4A243D3053E6}" type="datetimeFigureOut">
              <a:rPr lang="en-US" smtClean="0"/>
              <a:t>16-Apr-18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3E1AE8-C35B-4472-A259-AFBDF004758C}" type="slidenum">
              <a:rPr lang="en-US" smtClean="0"/>
              <a:t>‹#›</a:t>
            </a:fld>
            <a:endParaRPr lang="en-US"/>
          </a:p>
        </p:txBody>
      </p:sp>
    </p:spTree>
    <p:extLst>
      <p:ext uri="{BB962C8B-B14F-4D97-AF65-F5344CB8AC3E}">
        <p14:creationId xmlns:p14="http://schemas.microsoft.com/office/powerpoint/2010/main" val="571872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E519D2-EFF0-4256-8200-4A243D3053E6}" type="datetimeFigureOut">
              <a:rPr lang="en-US" smtClean="0"/>
              <a:t>16-Apr-18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3E1AE8-C35B-4472-A259-AFBDF004758C}" type="slidenum">
              <a:rPr lang="en-US" smtClean="0"/>
              <a:t>‹#›</a:t>
            </a:fld>
            <a:endParaRPr lang="en-US"/>
          </a:p>
        </p:txBody>
      </p:sp>
    </p:spTree>
    <p:extLst>
      <p:ext uri="{BB962C8B-B14F-4D97-AF65-F5344CB8AC3E}">
        <p14:creationId xmlns:p14="http://schemas.microsoft.com/office/powerpoint/2010/main" val="3534652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E519D2-EFF0-4256-8200-4A243D3053E6}" type="datetimeFigureOut">
              <a:rPr lang="en-US" smtClean="0"/>
              <a:t>16-Apr-18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3E1AE8-C35B-4472-A259-AFBDF004758C}" type="slidenum">
              <a:rPr lang="en-US" smtClean="0"/>
              <a:t>‹#›</a:t>
            </a:fld>
            <a:endParaRPr lang="en-US"/>
          </a:p>
        </p:txBody>
      </p:sp>
    </p:spTree>
    <p:extLst>
      <p:ext uri="{BB962C8B-B14F-4D97-AF65-F5344CB8AC3E}">
        <p14:creationId xmlns:p14="http://schemas.microsoft.com/office/powerpoint/2010/main" val="3077439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E519D2-EFF0-4256-8200-4A243D3053E6}" type="datetimeFigureOut">
              <a:rPr lang="en-US" smtClean="0"/>
              <a:t>16-Apr-18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3E1AE8-C35B-4472-A259-AFBDF004758C}" type="slidenum">
              <a:rPr lang="en-US" smtClean="0"/>
              <a:t>‹#›</a:t>
            </a:fld>
            <a:endParaRPr lang="en-US"/>
          </a:p>
        </p:txBody>
      </p:sp>
    </p:spTree>
    <p:extLst>
      <p:ext uri="{BB962C8B-B14F-4D97-AF65-F5344CB8AC3E}">
        <p14:creationId xmlns:p14="http://schemas.microsoft.com/office/powerpoint/2010/main" val="1832242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E519D2-EFF0-4256-8200-4A243D3053E6}" type="datetimeFigureOut">
              <a:rPr lang="en-US" smtClean="0"/>
              <a:t>16-Apr-18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3E1AE8-C35B-4472-A259-AFBDF004758C}" type="slidenum">
              <a:rPr lang="en-US" smtClean="0"/>
              <a:t>‹#›</a:t>
            </a:fld>
            <a:endParaRPr lang="en-US"/>
          </a:p>
        </p:txBody>
      </p:sp>
    </p:spTree>
    <p:extLst>
      <p:ext uri="{BB962C8B-B14F-4D97-AF65-F5344CB8AC3E}">
        <p14:creationId xmlns:p14="http://schemas.microsoft.com/office/powerpoint/2010/main" val="110537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EE519D2-EFF0-4256-8200-4A243D3053E6}" type="datetimeFigureOut">
              <a:rPr lang="en-US" smtClean="0"/>
              <a:t>16-Apr-18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3E1AE8-C35B-4472-A259-AFBDF004758C}" type="slidenum">
              <a:rPr lang="en-US" smtClean="0"/>
              <a:t>‹#›</a:t>
            </a:fld>
            <a:endParaRPr lang="en-US"/>
          </a:p>
        </p:txBody>
      </p:sp>
    </p:spTree>
    <p:extLst>
      <p:ext uri="{BB962C8B-B14F-4D97-AF65-F5344CB8AC3E}">
        <p14:creationId xmlns:p14="http://schemas.microsoft.com/office/powerpoint/2010/main" val="363057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EE519D2-EFF0-4256-8200-4A243D3053E6}" type="datetimeFigureOut">
              <a:rPr lang="en-US" smtClean="0"/>
              <a:t>16-Apr-18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3E1AE8-C35B-4472-A259-AFBDF004758C}" type="slidenum">
              <a:rPr lang="en-US" smtClean="0"/>
              <a:t>‹#›</a:t>
            </a:fld>
            <a:endParaRPr lang="en-US"/>
          </a:p>
        </p:txBody>
      </p:sp>
    </p:spTree>
    <p:extLst>
      <p:ext uri="{BB962C8B-B14F-4D97-AF65-F5344CB8AC3E}">
        <p14:creationId xmlns:p14="http://schemas.microsoft.com/office/powerpoint/2010/main" val="3645802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EE519D2-EFF0-4256-8200-4A243D3053E6}" type="datetimeFigureOut">
              <a:rPr lang="en-US" smtClean="0"/>
              <a:t>16-Apr-18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3E1AE8-C35B-4472-A259-AFBDF004758C}" type="slidenum">
              <a:rPr lang="en-US" smtClean="0"/>
              <a:t>‹#›</a:t>
            </a:fld>
            <a:endParaRPr lang="en-US"/>
          </a:p>
        </p:txBody>
      </p:sp>
    </p:spTree>
    <p:extLst>
      <p:ext uri="{BB962C8B-B14F-4D97-AF65-F5344CB8AC3E}">
        <p14:creationId xmlns:p14="http://schemas.microsoft.com/office/powerpoint/2010/main" val="614579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E519D2-EFF0-4256-8200-4A243D3053E6}" type="datetimeFigureOut">
              <a:rPr lang="en-US" smtClean="0"/>
              <a:t>16-Apr-18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3E1AE8-C35B-4472-A259-AFBDF004758C}" type="slidenum">
              <a:rPr lang="en-US" smtClean="0"/>
              <a:t>‹#›</a:t>
            </a:fld>
            <a:endParaRPr lang="en-US"/>
          </a:p>
        </p:txBody>
      </p:sp>
    </p:spTree>
    <p:extLst>
      <p:ext uri="{BB962C8B-B14F-4D97-AF65-F5344CB8AC3E}">
        <p14:creationId xmlns:p14="http://schemas.microsoft.com/office/powerpoint/2010/main" val="244344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E519D2-EFF0-4256-8200-4A243D3053E6}" type="datetimeFigureOut">
              <a:rPr lang="en-US" smtClean="0"/>
              <a:t>16-Apr-18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3E1AE8-C35B-4472-A259-AFBDF004758C}" type="slidenum">
              <a:rPr lang="en-US" smtClean="0"/>
              <a:t>‹#›</a:t>
            </a:fld>
            <a:endParaRPr lang="en-US"/>
          </a:p>
        </p:txBody>
      </p:sp>
    </p:spTree>
    <p:extLst>
      <p:ext uri="{BB962C8B-B14F-4D97-AF65-F5344CB8AC3E}">
        <p14:creationId xmlns:p14="http://schemas.microsoft.com/office/powerpoint/2010/main" val="4285412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E519D2-EFF0-4256-8200-4A243D3053E6}" type="datetimeFigureOut">
              <a:rPr lang="en-US" smtClean="0"/>
              <a:t>16-Apr-18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3E1AE8-C35B-4472-A259-AFBDF004758C}" type="slidenum">
              <a:rPr lang="en-US" smtClean="0"/>
              <a:t>‹#›</a:t>
            </a:fld>
            <a:endParaRPr lang="en-US"/>
          </a:p>
        </p:txBody>
      </p:sp>
    </p:spTree>
    <p:extLst>
      <p:ext uri="{BB962C8B-B14F-4D97-AF65-F5344CB8AC3E}">
        <p14:creationId xmlns:p14="http://schemas.microsoft.com/office/powerpoint/2010/main" val="743835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2EE519D2-EFF0-4256-8200-4A243D3053E6}" type="datetimeFigureOut">
              <a:rPr lang="en-US" smtClean="0"/>
              <a:t>16-Apr-18</a:t>
            </a:fld>
            <a:endParaRPr 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913E1AE8-C35B-4472-A259-AFBDF004758C}" type="slidenum">
              <a:rPr lang="en-US" smtClean="0"/>
              <a:t>‹#›</a:t>
            </a:fld>
            <a:endParaRPr lang="en-US"/>
          </a:p>
        </p:txBody>
      </p:sp>
    </p:spTree>
    <p:extLst>
      <p:ext uri="{BB962C8B-B14F-4D97-AF65-F5344CB8AC3E}">
        <p14:creationId xmlns:p14="http://schemas.microsoft.com/office/powerpoint/2010/main" val="24751895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28599"/>
            <a:ext cx="5829300" cy="1259947"/>
          </a:xfrm>
        </p:spPr>
        <p:txBody>
          <a:bodyPr>
            <a:normAutofit fontScale="90000"/>
          </a:bodyPr>
          <a:lstStyle/>
          <a:p>
            <a:r>
              <a:rPr lang="en-US" b="1" dirty="0"/>
              <a:t>Simulation Based Assignment </a:t>
            </a:r>
            <a:endParaRPr lang="en-US" dirty="0"/>
          </a:p>
        </p:txBody>
      </p:sp>
      <p:sp>
        <p:nvSpPr>
          <p:cNvPr id="3" name="Subtitle 2"/>
          <p:cNvSpPr>
            <a:spLocks noGrp="1"/>
          </p:cNvSpPr>
          <p:nvPr>
            <p:ph type="subTitle" idx="1"/>
          </p:nvPr>
        </p:nvSpPr>
        <p:spPr>
          <a:xfrm>
            <a:off x="154748" y="4798500"/>
            <a:ext cx="6858000" cy="2391656"/>
          </a:xfrm>
        </p:spPr>
        <p:txBody>
          <a:bodyPr anchor="ctr"/>
          <a:lstStyle/>
          <a:p>
            <a:pPr algn="l"/>
            <a:r>
              <a:rPr lang="en-US" b="1" dirty="0"/>
              <a:t>Student Name</a:t>
            </a:r>
            <a:r>
              <a:rPr lang="en-US" b="1" dirty="0" smtClean="0"/>
              <a:t>: </a:t>
            </a:r>
            <a:r>
              <a:rPr lang="en-US" dirty="0" err="1" smtClean="0"/>
              <a:t>Jnanesh</a:t>
            </a:r>
            <a:r>
              <a:rPr lang="en-US" dirty="0" smtClean="0"/>
              <a:t> </a:t>
            </a:r>
            <a:r>
              <a:rPr lang="en-US" dirty="0" err="1" smtClean="0"/>
              <a:t>Vavilala</a:t>
            </a:r>
            <a:r>
              <a:rPr lang="en-US" dirty="0" smtClean="0"/>
              <a:t>	</a:t>
            </a:r>
            <a:endParaRPr lang="en-US" dirty="0"/>
          </a:p>
          <a:p>
            <a:pPr algn="l"/>
            <a:r>
              <a:rPr lang="en-US" b="1" dirty="0" smtClean="0"/>
              <a:t>Student ID : </a:t>
            </a:r>
            <a:r>
              <a:rPr lang="en-US" dirty="0" smtClean="0"/>
              <a:t> 11612652</a:t>
            </a:r>
          </a:p>
          <a:p>
            <a:pPr algn="l"/>
            <a:r>
              <a:rPr lang="en-US" b="1" dirty="0" smtClean="0"/>
              <a:t>Email </a:t>
            </a:r>
            <a:r>
              <a:rPr lang="en-US" b="1" dirty="0"/>
              <a:t>Address</a:t>
            </a:r>
            <a:r>
              <a:rPr lang="en-US" b="1" dirty="0" smtClean="0"/>
              <a:t>:</a:t>
            </a:r>
            <a:r>
              <a:rPr lang="en-US" dirty="0" smtClean="0"/>
              <a:t> </a:t>
            </a:r>
            <a:r>
              <a:rPr lang="en-US" dirty="0" smtClean="0"/>
              <a:t>jnaneshvavilala007</a:t>
            </a:r>
            <a:r>
              <a:rPr lang="en-US" dirty="0" smtClean="0"/>
              <a:t>@gmail.com</a:t>
            </a:r>
            <a:endParaRPr lang="en-US" dirty="0"/>
          </a:p>
          <a:p>
            <a:pPr algn="l"/>
            <a:r>
              <a:rPr lang="en-US" b="1" dirty="0" err="1"/>
              <a:t>GitHub</a:t>
            </a:r>
            <a:r>
              <a:rPr lang="en-US" b="1" dirty="0"/>
              <a:t> Link</a:t>
            </a:r>
            <a:r>
              <a:rPr lang="en-US" b="1" dirty="0" smtClean="0"/>
              <a:t>: </a:t>
            </a:r>
            <a:endParaRPr lang="en-US" dirty="0"/>
          </a:p>
          <a:p>
            <a:pPr algn="l"/>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8546" y="1972468"/>
            <a:ext cx="4000907" cy="1887928"/>
          </a:xfrm>
          <a:prstGeom prst="rect">
            <a:avLst/>
          </a:prstGeom>
        </p:spPr>
      </p:pic>
      <p:sp>
        <p:nvSpPr>
          <p:cNvPr id="6" name="Subtitle 2"/>
          <p:cNvSpPr txBox="1">
            <a:spLocks/>
          </p:cNvSpPr>
          <p:nvPr/>
        </p:nvSpPr>
        <p:spPr>
          <a:xfrm>
            <a:off x="154748" y="7190156"/>
            <a:ext cx="6858000" cy="2391656"/>
          </a:xfrm>
          <a:prstGeom prst="rect">
            <a:avLst/>
          </a:prstGeom>
        </p:spPr>
        <p:txBody>
          <a:bodyPr vert="horz" lIns="91440" tIns="45720" rIns="91440" bIns="45720" rtlCol="0" anchor="ctr">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en-US" b="1" dirty="0" smtClean="0"/>
              <a:t>Faculty Name:  </a:t>
            </a:r>
            <a:r>
              <a:rPr lang="en-US" dirty="0" err="1"/>
              <a:t>S</a:t>
            </a:r>
            <a:r>
              <a:rPr lang="en-US" dirty="0" err="1" smtClean="0"/>
              <a:t>hivali</a:t>
            </a:r>
            <a:r>
              <a:rPr lang="en-US" dirty="0" smtClean="0"/>
              <a:t> Chopra</a:t>
            </a:r>
            <a:endParaRPr lang="en-US" b="1" dirty="0" smtClean="0"/>
          </a:p>
          <a:p>
            <a:pPr algn="l"/>
            <a:r>
              <a:rPr lang="en-US" b="1" dirty="0" smtClean="0"/>
              <a:t>Course Code : </a:t>
            </a:r>
            <a:r>
              <a:rPr lang="en-US" dirty="0" smtClean="0"/>
              <a:t> CSE 316</a:t>
            </a:r>
            <a:r>
              <a:rPr lang="en-US" b="1" dirty="0" smtClean="0"/>
              <a:t> </a:t>
            </a:r>
            <a:r>
              <a:rPr lang="en-US" dirty="0" smtClean="0"/>
              <a:t> </a:t>
            </a:r>
          </a:p>
          <a:p>
            <a:pPr algn="l"/>
            <a:r>
              <a:rPr lang="en-US" dirty="0" smtClean="0"/>
              <a:t>Lovely Professional University , Punjab</a:t>
            </a:r>
          </a:p>
          <a:p>
            <a:pPr algn="l"/>
            <a:endParaRPr lang="en-US" dirty="0"/>
          </a:p>
        </p:txBody>
      </p:sp>
      <p:sp>
        <p:nvSpPr>
          <p:cNvPr id="4" name="Frame 3"/>
          <p:cNvSpPr/>
          <p:nvPr/>
        </p:nvSpPr>
        <p:spPr>
          <a:xfrm>
            <a:off x="0" y="-14068"/>
            <a:ext cx="6858000" cy="9920067"/>
          </a:xfrm>
          <a:prstGeom prst="frame">
            <a:avLst>
              <a:gd name="adj1" fmla="val 1891"/>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Tree>
    <p:extLst>
      <p:ext uri="{BB962C8B-B14F-4D97-AF65-F5344CB8AC3E}">
        <p14:creationId xmlns:p14="http://schemas.microsoft.com/office/powerpoint/2010/main" val="7156878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ame 13"/>
          <p:cNvSpPr/>
          <p:nvPr/>
        </p:nvSpPr>
        <p:spPr>
          <a:xfrm>
            <a:off x="0" y="-14068"/>
            <a:ext cx="6858000" cy="9920067"/>
          </a:xfrm>
          <a:prstGeom prst="frame">
            <a:avLst>
              <a:gd name="adj1" fmla="val 1891"/>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7" name="TextBox 6"/>
          <p:cNvSpPr txBox="1"/>
          <p:nvPr/>
        </p:nvSpPr>
        <p:spPr>
          <a:xfrm>
            <a:off x="400925" y="469075"/>
            <a:ext cx="1955410" cy="369332"/>
          </a:xfrm>
          <a:prstGeom prst="rect">
            <a:avLst/>
          </a:prstGeom>
          <a:noFill/>
        </p:spPr>
        <p:txBody>
          <a:bodyPr wrap="square" rtlCol="0">
            <a:spAutoFit/>
          </a:bodyPr>
          <a:lstStyle/>
          <a:p>
            <a:r>
              <a:rPr lang="en-US" b="1" dirty="0" smtClean="0"/>
              <a:t>Code Snippet :</a:t>
            </a:r>
            <a:endParaRPr lang="en-US" b="1" dirty="0"/>
          </a:p>
        </p:txBody>
      </p:sp>
      <p:sp>
        <p:nvSpPr>
          <p:cNvPr id="3" name="TextBox 2"/>
          <p:cNvSpPr txBox="1"/>
          <p:nvPr/>
        </p:nvSpPr>
        <p:spPr>
          <a:xfrm>
            <a:off x="576775" y="956602"/>
            <a:ext cx="5458265" cy="7848302"/>
          </a:xfrm>
          <a:prstGeom prst="rect">
            <a:avLst/>
          </a:prstGeom>
          <a:noFill/>
        </p:spPr>
        <p:txBody>
          <a:bodyPr wrap="square" rtlCol="0">
            <a:spAutoFit/>
          </a:bodyPr>
          <a:lstStyle/>
          <a:p>
            <a:r>
              <a:rPr lang="en-GB" dirty="0"/>
              <a:t>#include&lt;</a:t>
            </a:r>
            <a:r>
              <a:rPr lang="en-GB" dirty="0" err="1"/>
              <a:t>stdio.h</a:t>
            </a:r>
            <a:r>
              <a:rPr lang="en-GB" dirty="0"/>
              <a:t>&gt;</a:t>
            </a:r>
          </a:p>
          <a:p>
            <a:r>
              <a:rPr lang="en-GB" dirty="0" err="1"/>
              <a:t>int</a:t>
            </a:r>
            <a:r>
              <a:rPr lang="en-GB" dirty="0"/>
              <a:t> main()</a:t>
            </a:r>
          </a:p>
          <a:p>
            <a:r>
              <a:rPr lang="en-GB" dirty="0"/>
              <a:t>{</a:t>
            </a:r>
          </a:p>
          <a:p>
            <a:r>
              <a:rPr lang="en-GB" dirty="0"/>
              <a:t>    </a:t>
            </a:r>
            <a:r>
              <a:rPr lang="en-GB" dirty="0" err="1"/>
              <a:t>int</a:t>
            </a:r>
            <a:r>
              <a:rPr lang="en-GB" dirty="0"/>
              <a:t> </a:t>
            </a:r>
            <a:r>
              <a:rPr lang="en-GB" dirty="0" err="1"/>
              <a:t>arrival_T</a:t>
            </a:r>
            <a:r>
              <a:rPr lang="en-GB" dirty="0"/>
              <a:t>[10],</a:t>
            </a:r>
            <a:r>
              <a:rPr lang="en-GB" dirty="0" err="1"/>
              <a:t>burst_T</a:t>
            </a:r>
            <a:r>
              <a:rPr lang="en-GB" dirty="0"/>
              <a:t>[10],</a:t>
            </a:r>
            <a:r>
              <a:rPr lang="en-GB" dirty="0" err="1"/>
              <a:t>rt</a:t>
            </a:r>
            <a:r>
              <a:rPr lang="en-GB" dirty="0"/>
              <a:t>[10],</a:t>
            </a:r>
            <a:r>
              <a:rPr lang="en-GB" dirty="0" err="1"/>
              <a:t>endTime,i,smallest</a:t>
            </a:r>
            <a:r>
              <a:rPr lang="en-GB" dirty="0"/>
              <a:t>;</a:t>
            </a:r>
          </a:p>
          <a:p>
            <a:r>
              <a:rPr lang="en-GB" dirty="0"/>
              <a:t>    </a:t>
            </a:r>
            <a:r>
              <a:rPr lang="en-GB" dirty="0" err="1"/>
              <a:t>int</a:t>
            </a:r>
            <a:r>
              <a:rPr lang="en-GB" dirty="0"/>
              <a:t> remain=0,n,j,avgwait=0,avgturnaround=0;</a:t>
            </a:r>
          </a:p>
          <a:p>
            <a:r>
              <a:rPr lang="en-GB" dirty="0"/>
              <a:t>    </a:t>
            </a:r>
            <a:r>
              <a:rPr lang="en-GB" dirty="0" err="1"/>
              <a:t>printf</a:t>
            </a:r>
            <a:r>
              <a:rPr lang="en-GB" dirty="0"/>
              <a:t>("Enter no of Processes : ");</a:t>
            </a:r>
          </a:p>
          <a:p>
            <a:r>
              <a:rPr lang="en-GB" dirty="0"/>
              <a:t>    </a:t>
            </a:r>
            <a:r>
              <a:rPr lang="en-GB" dirty="0" err="1"/>
              <a:t>scanf</a:t>
            </a:r>
            <a:r>
              <a:rPr lang="en-GB" dirty="0"/>
              <a:t>("%</a:t>
            </a:r>
            <a:r>
              <a:rPr lang="en-GB" dirty="0" err="1"/>
              <a:t>d",&amp;n</a:t>
            </a:r>
            <a:r>
              <a:rPr lang="en-GB" dirty="0"/>
              <a:t>);</a:t>
            </a:r>
          </a:p>
          <a:p>
            <a:r>
              <a:rPr lang="en-GB" dirty="0"/>
              <a:t>    for(</a:t>
            </a:r>
            <a:r>
              <a:rPr lang="en-GB" dirty="0" err="1"/>
              <a:t>i</a:t>
            </a:r>
            <a:r>
              <a:rPr lang="en-GB" dirty="0"/>
              <a:t>=0;i&lt;</a:t>
            </a:r>
            <a:r>
              <a:rPr lang="en-GB" dirty="0" err="1"/>
              <a:t>n;i</a:t>
            </a:r>
            <a:r>
              <a:rPr lang="en-GB" dirty="0"/>
              <a:t>++)</a:t>
            </a:r>
          </a:p>
          <a:p>
            <a:r>
              <a:rPr lang="en-GB" dirty="0"/>
              <a:t>    {</a:t>
            </a:r>
          </a:p>
          <a:p>
            <a:r>
              <a:rPr lang="en-GB" dirty="0"/>
              <a:t>        </a:t>
            </a:r>
            <a:r>
              <a:rPr lang="en-GB" dirty="0" err="1"/>
              <a:t>printf</a:t>
            </a:r>
            <a:r>
              <a:rPr lang="en-GB" dirty="0"/>
              <a:t>("Enter arrival time for Process </a:t>
            </a:r>
            <a:r>
              <a:rPr lang="en-GB" dirty="0" err="1"/>
              <a:t>P%d</a:t>
            </a:r>
            <a:r>
              <a:rPr lang="en-GB" dirty="0"/>
              <a:t> : ",i+1);</a:t>
            </a:r>
          </a:p>
          <a:p>
            <a:r>
              <a:rPr lang="en-GB" dirty="0"/>
              <a:t>        </a:t>
            </a:r>
            <a:r>
              <a:rPr lang="en-GB" dirty="0" err="1"/>
              <a:t>scanf</a:t>
            </a:r>
            <a:r>
              <a:rPr lang="en-GB" dirty="0"/>
              <a:t>("%d",&amp;</a:t>
            </a:r>
            <a:r>
              <a:rPr lang="en-GB" dirty="0" err="1"/>
              <a:t>arrival_T</a:t>
            </a:r>
            <a:r>
              <a:rPr lang="en-GB" dirty="0"/>
              <a:t>[</a:t>
            </a:r>
            <a:r>
              <a:rPr lang="en-GB" dirty="0" err="1"/>
              <a:t>i</a:t>
            </a:r>
            <a:r>
              <a:rPr lang="en-GB" dirty="0"/>
              <a:t>]);</a:t>
            </a:r>
          </a:p>
          <a:p>
            <a:r>
              <a:rPr lang="en-GB" dirty="0"/>
              <a:t>        </a:t>
            </a:r>
            <a:r>
              <a:rPr lang="en-GB" dirty="0" err="1"/>
              <a:t>printf</a:t>
            </a:r>
            <a:r>
              <a:rPr lang="en-GB" dirty="0"/>
              <a:t>("Enter burst time for Process </a:t>
            </a:r>
            <a:r>
              <a:rPr lang="en-GB" dirty="0" err="1"/>
              <a:t>P%d</a:t>
            </a:r>
            <a:r>
              <a:rPr lang="en-GB" dirty="0"/>
              <a:t> : ",i+1);</a:t>
            </a:r>
          </a:p>
          <a:p>
            <a:r>
              <a:rPr lang="en-GB" dirty="0"/>
              <a:t>        </a:t>
            </a:r>
            <a:r>
              <a:rPr lang="en-GB" dirty="0" err="1"/>
              <a:t>scanf</a:t>
            </a:r>
            <a:r>
              <a:rPr lang="en-GB" dirty="0"/>
              <a:t>("%d",&amp;</a:t>
            </a:r>
            <a:r>
              <a:rPr lang="en-GB" dirty="0" err="1"/>
              <a:t>burst_T</a:t>
            </a:r>
            <a:r>
              <a:rPr lang="en-GB" dirty="0"/>
              <a:t>[</a:t>
            </a:r>
            <a:r>
              <a:rPr lang="en-GB" dirty="0" err="1"/>
              <a:t>i</a:t>
            </a:r>
            <a:r>
              <a:rPr lang="en-GB" dirty="0"/>
              <a:t>]);</a:t>
            </a:r>
          </a:p>
          <a:p>
            <a:r>
              <a:rPr lang="en-GB" dirty="0"/>
              <a:t>        </a:t>
            </a:r>
            <a:r>
              <a:rPr lang="en-GB" dirty="0" err="1"/>
              <a:t>rt</a:t>
            </a:r>
            <a:r>
              <a:rPr lang="en-GB" dirty="0"/>
              <a:t>[</a:t>
            </a:r>
            <a:r>
              <a:rPr lang="en-GB" dirty="0" err="1"/>
              <a:t>i</a:t>
            </a:r>
            <a:r>
              <a:rPr lang="en-GB" dirty="0"/>
              <a:t>]=</a:t>
            </a:r>
            <a:r>
              <a:rPr lang="en-GB" dirty="0" err="1"/>
              <a:t>burst_T</a:t>
            </a:r>
            <a:r>
              <a:rPr lang="en-GB" dirty="0"/>
              <a:t>[</a:t>
            </a:r>
            <a:r>
              <a:rPr lang="en-GB" dirty="0" err="1"/>
              <a:t>i</a:t>
            </a:r>
            <a:r>
              <a:rPr lang="en-GB" dirty="0"/>
              <a:t>];</a:t>
            </a:r>
          </a:p>
          <a:p>
            <a:r>
              <a:rPr lang="en-GB" dirty="0"/>
              <a:t>    }</a:t>
            </a:r>
          </a:p>
          <a:p>
            <a:r>
              <a:rPr lang="en-GB" dirty="0"/>
              <a:t>    </a:t>
            </a:r>
            <a:r>
              <a:rPr lang="en-GB" dirty="0" err="1"/>
              <a:t>printf</a:t>
            </a:r>
            <a:r>
              <a:rPr lang="en-GB" dirty="0"/>
              <a:t>("\n\</a:t>
            </a:r>
            <a:r>
              <a:rPr lang="en-GB" dirty="0" err="1"/>
              <a:t>nProcess</a:t>
            </a:r>
            <a:r>
              <a:rPr lang="en-GB" dirty="0"/>
              <a:t>\</a:t>
            </a:r>
            <a:r>
              <a:rPr lang="en-GB" dirty="0" err="1"/>
              <a:t>t|Turnaround</a:t>
            </a:r>
            <a:r>
              <a:rPr lang="en-GB" dirty="0"/>
              <a:t> Time| Waiting Time\n\n");</a:t>
            </a:r>
          </a:p>
          <a:p>
            <a:r>
              <a:rPr lang="en-GB" dirty="0"/>
              <a:t>    </a:t>
            </a:r>
            <a:r>
              <a:rPr lang="en-GB" dirty="0" err="1"/>
              <a:t>rt</a:t>
            </a:r>
            <a:r>
              <a:rPr lang="en-GB" dirty="0"/>
              <a:t>[9]=9999;</a:t>
            </a:r>
          </a:p>
          <a:p>
            <a:r>
              <a:rPr lang="en-GB" dirty="0"/>
              <a:t>    for(j=0;remain!=</a:t>
            </a:r>
            <a:r>
              <a:rPr lang="en-GB" dirty="0" err="1"/>
              <a:t>n;j</a:t>
            </a:r>
            <a:r>
              <a:rPr lang="en-GB" dirty="0"/>
              <a:t>++)</a:t>
            </a:r>
          </a:p>
          <a:p>
            <a:r>
              <a:rPr lang="en-GB" dirty="0"/>
              <a:t>    {</a:t>
            </a:r>
          </a:p>
          <a:p>
            <a:r>
              <a:rPr lang="en-GB" dirty="0"/>
              <a:t>        smallest=9;</a:t>
            </a:r>
          </a:p>
          <a:p>
            <a:r>
              <a:rPr lang="en-GB" dirty="0"/>
              <a:t>        for(</a:t>
            </a:r>
            <a:r>
              <a:rPr lang="en-GB" dirty="0" err="1"/>
              <a:t>i</a:t>
            </a:r>
            <a:r>
              <a:rPr lang="en-GB" dirty="0"/>
              <a:t>=0;i&lt;</a:t>
            </a:r>
            <a:r>
              <a:rPr lang="en-GB" dirty="0" err="1"/>
              <a:t>n;i</a:t>
            </a:r>
            <a:r>
              <a:rPr lang="en-GB" dirty="0"/>
              <a:t>++)</a:t>
            </a:r>
          </a:p>
          <a:p>
            <a:r>
              <a:rPr lang="en-GB" dirty="0"/>
              <a:t>        {</a:t>
            </a:r>
          </a:p>
          <a:p>
            <a:r>
              <a:rPr lang="en-GB" dirty="0"/>
              <a:t>            if(</a:t>
            </a:r>
            <a:r>
              <a:rPr lang="en-GB" dirty="0" err="1"/>
              <a:t>arrival_T</a:t>
            </a:r>
            <a:r>
              <a:rPr lang="en-GB" dirty="0"/>
              <a:t>[</a:t>
            </a:r>
            <a:r>
              <a:rPr lang="en-GB" dirty="0" err="1"/>
              <a:t>i</a:t>
            </a:r>
            <a:r>
              <a:rPr lang="en-GB" dirty="0"/>
              <a:t>]&lt;=j &amp;&amp; </a:t>
            </a:r>
            <a:r>
              <a:rPr lang="en-GB" dirty="0" err="1"/>
              <a:t>rt</a:t>
            </a:r>
            <a:r>
              <a:rPr lang="en-GB" dirty="0"/>
              <a:t>[</a:t>
            </a:r>
            <a:r>
              <a:rPr lang="en-GB" dirty="0" err="1"/>
              <a:t>i</a:t>
            </a:r>
            <a:r>
              <a:rPr lang="en-GB" dirty="0"/>
              <a:t>]&lt;</a:t>
            </a:r>
            <a:r>
              <a:rPr lang="en-GB" dirty="0" err="1"/>
              <a:t>rt</a:t>
            </a:r>
            <a:r>
              <a:rPr lang="en-GB" dirty="0"/>
              <a:t>[smallest] &amp;&amp; </a:t>
            </a:r>
            <a:r>
              <a:rPr lang="en-GB" dirty="0" err="1"/>
              <a:t>rt</a:t>
            </a:r>
            <a:r>
              <a:rPr lang="en-GB" dirty="0"/>
              <a:t>[</a:t>
            </a:r>
            <a:r>
              <a:rPr lang="en-GB" dirty="0" err="1"/>
              <a:t>i</a:t>
            </a:r>
            <a:r>
              <a:rPr lang="en-GB" dirty="0"/>
              <a:t>]&gt;0)</a:t>
            </a:r>
          </a:p>
          <a:p>
            <a:r>
              <a:rPr lang="en-GB" dirty="0"/>
              <a:t>            {</a:t>
            </a:r>
          </a:p>
          <a:p>
            <a:r>
              <a:rPr lang="en-GB" dirty="0"/>
              <a:t>                smallest=</a:t>
            </a:r>
            <a:r>
              <a:rPr lang="en-GB" dirty="0" err="1"/>
              <a:t>i</a:t>
            </a:r>
            <a:r>
              <a:rPr lang="en-GB" dirty="0"/>
              <a:t>;</a:t>
            </a:r>
          </a:p>
          <a:p>
            <a:r>
              <a:rPr lang="en-GB" dirty="0"/>
              <a:t>            }</a:t>
            </a:r>
          </a:p>
          <a:p>
            <a:r>
              <a:rPr lang="en-GB" dirty="0"/>
              <a:t>        }</a:t>
            </a:r>
            <a:endParaRPr lang="en-US" dirty="0"/>
          </a:p>
        </p:txBody>
      </p:sp>
    </p:spTree>
    <p:extLst>
      <p:ext uri="{BB962C8B-B14F-4D97-AF65-F5344CB8AC3E}">
        <p14:creationId xmlns:p14="http://schemas.microsoft.com/office/powerpoint/2010/main" val="749818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ame 13"/>
          <p:cNvSpPr/>
          <p:nvPr/>
        </p:nvSpPr>
        <p:spPr>
          <a:xfrm>
            <a:off x="0" y="-14068"/>
            <a:ext cx="6858000" cy="9920067"/>
          </a:xfrm>
          <a:prstGeom prst="frame">
            <a:avLst>
              <a:gd name="adj1" fmla="val 1891"/>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7" name="TextBox 6"/>
          <p:cNvSpPr txBox="1"/>
          <p:nvPr/>
        </p:nvSpPr>
        <p:spPr>
          <a:xfrm>
            <a:off x="400925" y="469075"/>
            <a:ext cx="1955410" cy="369332"/>
          </a:xfrm>
          <a:prstGeom prst="rect">
            <a:avLst/>
          </a:prstGeom>
          <a:noFill/>
        </p:spPr>
        <p:txBody>
          <a:bodyPr wrap="square" rtlCol="0">
            <a:spAutoFit/>
          </a:bodyPr>
          <a:lstStyle/>
          <a:p>
            <a:r>
              <a:rPr lang="en-US" b="1" dirty="0" smtClean="0"/>
              <a:t>Code Snippet :</a:t>
            </a:r>
            <a:endParaRPr lang="en-US" b="1" dirty="0"/>
          </a:p>
        </p:txBody>
      </p:sp>
      <p:sp>
        <p:nvSpPr>
          <p:cNvPr id="3" name="Rectangle 2"/>
          <p:cNvSpPr/>
          <p:nvPr/>
        </p:nvSpPr>
        <p:spPr>
          <a:xfrm>
            <a:off x="548640" y="838407"/>
            <a:ext cx="5739618" cy="6463308"/>
          </a:xfrm>
          <a:prstGeom prst="rect">
            <a:avLst/>
          </a:prstGeom>
        </p:spPr>
        <p:txBody>
          <a:bodyPr wrap="square">
            <a:spAutoFit/>
          </a:bodyPr>
          <a:lstStyle/>
          <a:p>
            <a:r>
              <a:rPr lang="en-US" dirty="0" err="1"/>
              <a:t>rt</a:t>
            </a:r>
            <a:r>
              <a:rPr lang="en-US" dirty="0"/>
              <a:t>[smallest]--;</a:t>
            </a:r>
          </a:p>
          <a:p>
            <a:r>
              <a:rPr lang="en-US" dirty="0"/>
              <a:t>        if(</a:t>
            </a:r>
            <a:r>
              <a:rPr lang="en-US" dirty="0" err="1"/>
              <a:t>rt</a:t>
            </a:r>
            <a:r>
              <a:rPr lang="en-US" dirty="0"/>
              <a:t>[smallest]==0)</a:t>
            </a:r>
          </a:p>
          <a:p>
            <a:r>
              <a:rPr lang="en-US" dirty="0"/>
              <a:t>        {</a:t>
            </a:r>
          </a:p>
          <a:p>
            <a:r>
              <a:rPr lang="en-US" dirty="0"/>
              <a:t>            remain++;</a:t>
            </a:r>
          </a:p>
          <a:p>
            <a:r>
              <a:rPr lang="en-US" dirty="0"/>
              <a:t>            </a:t>
            </a:r>
            <a:r>
              <a:rPr lang="en-US" dirty="0" err="1"/>
              <a:t>endTime</a:t>
            </a:r>
            <a:r>
              <a:rPr lang="en-US" dirty="0"/>
              <a:t>=j+1;</a:t>
            </a:r>
          </a:p>
          <a:p>
            <a:r>
              <a:rPr lang="en-US" dirty="0"/>
              <a:t>            </a:t>
            </a:r>
            <a:r>
              <a:rPr lang="en-US" dirty="0" err="1"/>
              <a:t>printf</a:t>
            </a:r>
            <a:r>
              <a:rPr lang="en-US" dirty="0"/>
              <a:t>("\</a:t>
            </a:r>
            <a:r>
              <a:rPr lang="en-US" dirty="0" err="1"/>
              <a:t>nP</a:t>
            </a:r>
            <a:r>
              <a:rPr lang="en-US" dirty="0"/>
              <a:t>[%d]\t|\</a:t>
            </a:r>
            <a:r>
              <a:rPr lang="en-US" dirty="0" err="1"/>
              <a:t>t%d</a:t>
            </a:r>
            <a:r>
              <a:rPr lang="en-US" dirty="0"/>
              <a:t>\t|\t%d",smallest+1,endTime-arrival_T[smallest],</a:t>
            </a:r>
            <a:r>
              <a:rPr lang="en-US" dirty="0" err="1"/>
              <a:t>endTime-burst_T</a:t>
            </a:r>
            <a:r>
              <a:rPr lang="en-US" dirty="0"/>
              <a:t>[smallest]-</a:t>
            </a:r>
            <a:r>
              <a:rPr lang="en-US" dirty="0" err="1"/>
              <a:t>arrival_T</a:t>
            </a:r>
            <a:r>
              <a:rPr lang="en-US" dirty="0"/>
              <a:t>[smallest</a:t>
            </a:r>
            <a:r>
              <a:rPr lang="en-US" dirty="0" smtClean="0"/>
              <a:t>]);</a:t>
            </a:r>
          </a:p>
          <a:p>
            <a:endParaRPr lang="en-US" dirty="0"/>
          </a:p>
          <a:p>
            <a:endParaRPr lang="en-US" dirty="0" smtClean="0"/>
          </a:p>
          <a:p>
            <a:r>
              <a:rPr lang="en-US" dirty="0" err="1" smtClean="0"/>
              <a:t>avgwait</a:t>
            </a:r>
            <a:r>
              <a:rPr lang="en-US" dirty="0"/>
              <a:t>+=</a:t>
            </a:r>
            <a:r>
              <a:rPr lang="en-US" dirty="0" err="1"/>
              <a:t>endTime-burst_T</a:t>
            </a:r>
            <a:r>
              <a:rPr lang="en-US" dirty="0"/>
              <a:t>[smallest]-</a:t>
            </a:r>
            <a:r>
              <a:rPr lang="en-US" dirty="0" err="1"/>
              <a:t>arrival_T</a:t>
            </a:r>
            <a:r>
              <a:rPr lang="en-US" dirty="0"/>
              <a:t>[smallest];</a:t>
            </a:r>
          </a:p>
          <a:p>
            <a:r>
              <a:rPr lang="en-US" dirty="0" err="1" smtClean="0"/>
              <a:t>avgturnaround</a:t>
            </a:r>
            <a:r>
              <a:rPr lang="en-US" dirty="0"/>
              <a:t>+=</a:t>
            </a:r>
            <a:r>
              <a:rPr lang="en-US" dirty="0" err="1"/>
              <a:t>endTime-arrival_T</a:t>
            </a:r>
            <a:r>
              <a:rPr lang="en-US" dirty="0"/>
              <a:t>[smallest];</a:t>
            </a:r>
          </a:p>
          <a:p>
            <a:r>
              <a:rPr lang="en-US" dirty="0"/>
              <a:t>        }</a:t>
            </a:r>
          </a:p>
          <a:p>
            <a:r>
              <a:rPr lang="en-US" dirty="0"/>
              <a:t>    </a:t>
            </a:r>
            <a:r>
              <a:rPr lang="en-US" dirty="0" smtClean="0"/>
              <a:t>}</a:t>
            </a:r>
          </a:p>
          <a:p>
            <a:endParaRPr lang="en-US" dirty="0"/>
          </a:p>
          <a:p>
            <a:r>
              <a:rPr lang="en-US" dirty="0"/>
              <a:t>    </a:t>
            </a:r>
            <a:r>
              <a:rPr lang="en-US" dirty="0" err="1"/>
              <a:t>printf</a:t>
            </a:r>
            <a:r>
              <a:rPr lang="en-US" dirty="0"/>
              <a:t>("\n\</a:t>
            </a:r>
            <a:r>
              <a:rPr lang="en-US" dirty="0" err="1"/>
              <a:t>nAverage</a:t>
            </a:r>
            <a:r>
              <a:rPr lang="en-US" dirty="0"/>
              <a:t> waiting time = %f\n",</a:t>
            </a:r>
            <a:r>
              <a:rPr lang="en-US" dirty="0" err="1"/>
              <a:t>avgwait</a:t>
            </a:r>
            <a:r>
              <a:rPr lang="en-US" dirty="0"/>
              <a:t>*1.0/n);</a:t>
            </a:r>
          </a:p>
          <a:p>
            <a:r>
              <a:rPr lang="en-US" dirty="0"/>
              <a:t>   </a:t>
            </a:r>
            <a:endParaRPr lang="en-US" dirty="0" smtClean="0"/>
          </a:p>
          <a:p>
            <a:r>
              <a:rPr lang="en-US" dirty="0" smtClean="0"/>
              <a:t> </a:t>
            </a:r>
            <a:r>
              <a:rPr lang="en-US" dirty="0" err="1"/>
              <a:t>printf</a:t>
            </a:r>
            <a:r>
              <a:rPr lang="en-US" dirty="0"/>
              <a:t>("Average Turnaround </a:t>
            </a:r>
            <a:r>
              <a:rPr lang="en-US" dirty="0" smtClean="0"/>
              <a:t>time =       %f</a:t>
            </a:r>
            <a:r>
              <a:rPr lang="en-US" dirty="0"/>
              <a:t>",</a:t>
            </a:r>
            <a:r>
              <a:rPr lang="en-US" dirty="0" err="1"/>
              <a:t>avgturnaround</a:t>
            </a:r>
            <a:r>
              <a:rPr lang="en-US" dirty="0"/>
              <a:t>*1.0/5</a:t>
            </a:r>
            <a:r>
              <a:rPr lang="en-US" dirty="0" smtClean="0"/>
              <a:t>);</a:t>
            </a:r>
          </a:p>
          <a:p>
            <a:endParaRPr lang="en-US" dirty="0"/>
          </a:p>
          <a:p>
            <a:r>
              <a:rPr lang="en-US" dirty="0"/>
              <a:t>    return 0;</a:t>
            </a:r>
          </a:p>
          <a:p>
            <a:r>
              <a:rPr lang="en-US" dirty="0"/>
              <a:t>}</a:t>
            </a:r>
            <a:endParaRPr lang="en-US" dirty="0"/>
          </a:p>
        </p:txBody>
      </p:sp>
    </p:spTree>
    <p:extLst>
      <p:ext uri="{BB962C8B-B14F-4D97-AF65-F5344CB8AC3E}">
        <p14:creationId xmlns:p14="http://schemas.microsoft.com/office/powerpoint/2010/main" val="818458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ame 3"/>
          <p:cNvSpPr/>
          <p:nvPr/>
        </p:nvSpPr>
        <p:spPr>
          <a:xfrm>
            <a:off x="0" y="-14068"/>
            <a:ext cx="6858000" cy="9920067"/>
          </a:xfrm>
          <a:prstGeom prst="frame">
            <a:avLst>
              <a:gd name="adj1" fmla="val 1891"/>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7" name="TextBox 6"/>
          <p:cNvSpPr txBox="1"/>
          <p:nvPr/>
        </p:nvSpPr>
        <p:spPr>
          <a:xfrm>
            <a:off x="527011" y="845347"/>
            <a:ext cx="2356865" cy="369332"/>
          </a:xfrm>
          <a:prstGeom prst="rect">
            <a:avLst/>
          </a:prstGeom>
          <a:noFill/>
        </p:spPr>
        <p:txBody>
          <a:bodyPr wrap="square" rtlCol="0">
            <a:spAutoFit/>
          </a:bodyPr>
          <a:lstStyle/>
          <a:p>
            <a:r>
              <a:rPr lang="en-US" b="1" dirty="0" smtClean="0"/>
              <a:t>Test Case :</a:t>
            </a:r>
            <a:endParaRPr lang="en-US" b="1" dirty="0"/>
          </a:p>
        </p:txBody>
      </p:sp>
      <p:sp>
        <p:nvSpPr>
          <p:cNvPr id="8" name="TextBox 7"/>
          <p:cNvSpPr txBox="1"/>
          <p:nvPr/>
        </p:nvSpPr>
        <p:spPr>
          <a:xfrm>
            <a:off x="1019753" y="1421480"/>
            <a:ext cx="4818493" cy="369332"/>
          </a:xfrm>
          <a:prstGeom prst="rect">
            <a:avLst/>
          </a:prstGeom>
          <a:noFill/>
        </p:spPr>
        <p:txBody>
          <a:bodyPr wrap="square" rtlCol="0">
            <a:spAutoFit/>
          </a:bodyPr>
          <a:lstStyle/>
          <a:p>
            <a:r>
              <a:rPr lang="en-US" dirty="0" smtClean="0"/>
              <a:t>This is the given default test case for reference. </a:t>
            </a:r>
            <a:endParaRPr lang="en-US" dirty="0"/>
          </a:p>
        </p:txBody>
      </p:sp>
      <p:sp>
        <p:nvSpPr>
          <p:cNvPr id="9" name="Rectangle 8"/>
          <p:cNvSpPr/>
          <p:nvPr/>
        </p:nvSpPr>
        <p:spPr>
          <a:xfrm>
            <a:off x="527011" y="5706961"/>
            <a:ext cx="6211415" cy="2746906"/>
          </a:xfrm>
          <a:prstGeom prst="rect">
            <a:avLst/>
          </a:prstGeom>
        </p:spPr>
        <p:txBody>
          <a:bodyPr wrap="square">
            <a:spAutoFit/>
          </a:bodyPr>
          <a:lstStyle/>
          <a:p>
            <a:pPr marL="406400" marR="0">
              <a:lnSpc>
                <a:spcPct val="115000"/>
              </a:lnSpc>
              <a:spcBef>
                <a:spcPts val="0"/>
              </a:spcBef>
              <a:spcAft>
                <a:spcPts val="0"/>
              </a:spcAft>
            </a:pPr>
            <a:r>
              <a:rPr lang="en-US" b="1" dirty="0">
                <a:solidFill>
                  <a:srgbClr val="000000"/>
                </a:solidFill>
                <a:latin typeface="Times New Roman" panose="02020603050405020304" pitchFamily="18" charset="0"/>
                <a:ea typeface="Times New Roman" panose="02020603050405020304" pitchFamily="18" charset="0"/>
              </a:rPr>
              <a:t>Have you made minimum 5 revisions of solution on </a:t>
            </a:r>
            <a:r>
              <a:rPr lang="en-US" b="1" dirty="0" err="1">
                <a:solidFill>
                  <a:srgbClr val="000000"/>
                </a:solidFill>
                <a:latin typeface="Times New Roman" panose="02020603050405020304" pitchFamily="18" charset="0"/>
                <a:ea typeface="Times New Roman" panose="02020603050405020304" pitchFamily="18" charset="0"/>
              </a:rPr>
              <a:t>GitHub</a:t>
            </a:r>
            <a:r>
              <a:rPr lang="en-US" b="1" dirty="0" smtClean="0">
                <a:solidFill>
                  <a:srgbClr val="000000"/>
                </a:solidFill>
                <a:latin typeface="Times New Roman" panose="02020603050405020304" pitchFamily="18" charset="0"/>
                <a:ea typeface="Times New Roman" panose="02020603050405020304" pitchFamily="18" charset="0"/>
              </a:rPr>
              <a:t>?  </a:t>
            </a:r>
            <a:r>
              <a:rPr lang="en-US" dirty="0" smtClean="0">
                <a:solidFill>
                  <a:srgbClr val="000000"/>
                </a:solidFill>
                <a:latin typeface="Times New Roman" panose="02020603050405020304" pitchFamily="18" charset="0"/>
                <a:ea typeface="Times New Roman" panose="02020603050405020304" pitchFamily="18" charset="0"/>
              </a:rPr>
              <a:t>Yes</a:t>
            </a:r>
            <a:endParaRPr lang="en-US" b="1" dirty="0" smtClean="0">
              <a:solidFill>
                <a:srgbClr val="000000"/>
              </a:solidFill>
              <a:latin typeface="Times New Roman" panose="02020603050405020304" pitchFamily="18" charset="0"/>
              <a:ea typeface="Times New Roman" panose="02020603050405020304" pitchFamily="18" charset="0"/>
            </a:endParaRPr>
          </a:p>
          <a:p>
            <a:pPr marL="406400" marR="0">
              <a:lnSpc>
                <a:spcPct val="115000"/>
              </a:lnSpc>
              <a:spcBef>
                <a:spcPts val="0"/>
              </a:spcBef>
              <a:spcAft>
                <a:spcPts val="0"/>
              </a:spcAft>
            </a:pPr>
            <a:r>
              <a:rPr lang="en-US" sz="1600" b="1" dirty="0">
                <a:solidFill>
                  <a:srgbClr val="000000"/>
                </a:solidFill>
                <a:latin typeface="Times New Roman" panose="02020603050405020304" pitchFamily="18" charset="0"/>
                <a:ea typeface="Arial" panose="020B0604020202020204" pitchFamily="34" charset="0"/>
              </a:rPr>
              <a:t> </a:t>
            </a:r>
            <a:r>
              <a:rPr lang="en-US" sz="1600" b="1" dirty="0" smtClean="0">
                <a:solidFill>
                  <a:srgbClr val="000000"/>
                </a:solidFill>
                <a:latin typeface="Times New Roman" panose="02020603050405020304" pitchFamily="18" charset="0"/>
                <a:ea typeface="Arial" panose="020B0604020202020204" pitchFamily="34" charset="0"/>
              </a:rPr>
              <a:t>	</a:t>
            </a:r>
          </a:p>
          <a:p>
            <a:pPr marL="406400" marR="0">
              <a:lnSpc>
                <a:spcPct val="115000"/>
              </a:lnSpc>
              <a:spcBef>
                <a:spcPts val="0"/>
              </a:spcBef>
              <a:spcAft>
                <a:spcPts val="0"/>
              </a:spcAft>
            </a:pPr>
            <a:endParaRPr lang="en-US" sz="1600" b="1" dirty="0">
              <a:solidFill>
                <a:srgbClr val="000000"/>
              </a:solidFill>
              <a:latin typeface="Times New Roman" panose="02020603050405020304" pitchFamily="18" charset="0"/>
              <a:ea typeface="Arial" panose="020B0604020202020204" pitchFamily="34" charset="0"/>
            </a:endParaRPr>
          </a:p>
          <a:p>
            <a:pPr marL="406400" marR="0">
              <a:lnSpc>
                <a:spcPct val="115000"/>
              </a:lnSpc>
              <a:spcBef>
                <a:spcPts val="0"/>
              </a:spcBef>
              <a:spcAft>
                <a:spcPts val="0"/>
              </a:spcAft>
            </a:pPr>
            <a:endParaRPr lang="en-US" sz="1600" b="1" dirty="0" smtClean="0">
              <a:solidFill>
                <a:srgbClr val="000000"/>
              </a:solidFill>
              <a:latin typeface="Times New Roman" panose="02020603050405020304" pitchFamily="18" charset="0"/>
              <a:ea typeface="Arial" panose="020B0604020202020204" pitchFamily="34" charset="0"/>
            </a:endParaRPr>
          </a:p>
          <a:p>
            <a:pPr marL="406400" marR="0">
              <a:lnSpc>
                <a:spcPct val="115000"/>
              </a:lnSpc>
              <a:spcBef>
                <a:spcPts val="0"/>
              </a:spcBef>
              <a:spcAft>
                <a:spcPts val="0"/>
              </a:spcAft>
            </a:pPr>
            <a:endParaRPr lang="en-US" sz="1600" b="1" dirty="0">
              <a:solidFill>
                <a:srgbClr val="000000"/>
              </a:solidFill>
              <a:latin typeface="Times New Roman" panose="02020603050405020304" pitchFamily="18" charset="0"/>
              <a:ea typeface="Arial" panose="020B0604020202020204" pitchFamily="34" charset="0"/>
            </a:endParaRPr>
          </a:p>
          <a:p>
            <a:pPr marL="406400" marR="0">
              <a:lnSpc>
                <a:spcPct val="115000"/>
              </a:lnSpc>
              <a:spcBef>
                <a:spcPts val="0"/>
              </a:spcBef>
              <a:spcAft>
                <a:spcPts val="0"/>
              </a:spcAft>
            </a:pPr>
            <a:endParaRPr lang="en-US" sz="1600" b="1" dirty="0" smtClean="0">
              <a:solidFill>
                <a:srgbClr val="000000"/>
              </a:solidFill>
              <a:latin typeface="Times New Roman" panose="02020603050405020304" pitchFamily="18" charset="0"/>
              <a:ea typeface="Arial" panose="020B0604020202020204" pitchFamily="34" charset="0"/>
            </a:endParaRPr>
          </a:p>
          <a:p>
            <a:pPr marL="406400" marR="0">
              <a:lnSpc>
                <a:spcPct val="115000"/>
              </a:lnSpc>
              <a:spcBef>
                <a:spcPts val="0"/>
              </a:spcBef>
              <a:spcAft>
                <a:spcPts val="0"/>
              </a:spcAft>
            </a:pPr>
            <a:r>
              <a:rPr lang="en-US" sz="1600" b="1" dirty="0" smtClean="0">
                <a:solidFill>
                  <a:srgbClr val="000000"/>
                </a:solidFill>
                <a:latin typeface="Times New Roman" panose="02020603050405020304" pitchFamily="18" charset="0"/>
                <a:ea typeface="Arial" panose="020B0604020202020204" pitchFamily="34" charset="0"/>
              </a:rPr>
              <a:t>		</a:t>
            </a:r>
            <a:endParaRPr lang="en-US" sz="1600" dirty="0">
              <a:solidFill>
                <a:srgbClr val="000000"/>
              </a:solidFill>
              <a:latin typeface="Arial" panose="020B0604020202020204" pitchFamily="34" charset="0"/>
              <a:ea typeface="Arial" panose="020B0604020202020204" pitchFamily="34" charset="0"/>
            </a:endParaRPr>
          </a:p>
          <a:p>
            <a:pPr marL="406400" marR="0">
              <a:lnSpc>
                <a:spcPct val="115000"/>
              </a:lnSpc>
              <a:spcBef>
                <a:spcPts val="0"/>
              </a:spcBef>
              <a:spcAft>
                <a:spcPts val="0"/>
              </a:spcAft>
            </a:pPr>
            <a:r>
              <a:rPr lang="en-US" b="1" dirty="0" err="1">
                <a:solidFill>
                  <a:srgbClr val="000000"/>
                </a:solidFill>
                <a:latin typeface="Times New Roman" panose="02020603050405020304" pitchFamily="18" charset="0"/>
                <a:ea typeface="Times New Roman" panose="02020603050405020304" pitchFamily="18" charset="0"/>
              </a:rPr>
              <a:t>GitHub</a:t>
            </a:r>
            <a:r>
              <a:rPr lang="en-US" b="1" dirty="0">
                <a:solidFill>
                  <a:srgbClr val="000000"/>
                </a:solidFill>
                <a:latin typeface="Times New Roman" panose="02020603050405020304" pitchFamily="18" charset="0"/>
                <a:ea typeface="Times New Roman" panose="02020603050405020304" pitchFamily="18" charset="0"/>
              </a:rPr>
              <a:t> Link: </a:t>
            </a:r>
            <a:endParaRPr lang="en-US" sz="1600" dirty="0">
              <a:solidFill>
                <a:srgbClr val="000000"/>
              </a:solidFill>
              <a:effectLst/>
              <a:latin typeface="Arial" panose="020B0604020202020204" pitchFamily="34" charset="0"/>
              <a:ea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923" y="2393871"/>
            <a:ext cx="5001323" cy="2133898"/>
          </a:xfrm>
          <a:prstGeom prst="rect">
            <a:avLst/>
          </a:prstGeom>
        </p:spPr>
      </p:pic>
    </p:spTree>
    <p:extLst>
      <p:ext uri="{BB962C8B-B14F-4D97-AF65-F5344CB8AC3E}">
        <p14:creationId xmlns:p14="http://schemas.microsoft.com/office/powerpoint/2010/main" val="2378746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557" y="4240980"/>
            <a:ext cx="1955410" cy="369332"/>
          </a:xfrm>
          <a:prstGeom prst="rect">
            <a:avLst/>
          </a:prstGeom>
          <a:noFill/>
        </p:spPr>
        <p:txBody>
          <a:bodyPr wrap="square" rtlCol="0">
            <a:spAutoFit/>
          </a:bodyPr>
          <a:lstStyle/>
          <a:p>
            <a:r>
              <a:rPr lang="en-US" b="1" dirty="0" smtClean="0"/>
              <a:t>Description :</a:t>
            </a:r>
            <a:endParaRPr lang="en-US" b="1" dirty="0"/>
          </a:p>
        </p:txBody>
      </p:sp>
      <p:sp>
        <p:nvSpPr>
          <p:cNvPr id="7" name="Frame 6"/>
          <p:cNvSpPr/>
          <p:nvPr/>
        </p:nvSpPr>
        <p:spPr>
          <a:xfrm>
            <a:off x="0" y="-14068"/>
            <a:ext cx="6858000" cy="9920067"/>
          </a:xfrm>
          <a:prstGeom prst="frame">
            <a:avLst>
              <a:gd name="adj1" fmla="val 1891"/>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0" name="TextBox 9"/>
          <p:cNvSpPr txBox="1"/>
          <p:nvPr/>
        </p:nvSpPr>
        <p:spPr>
          <a:xfrm>
            <a:off x="323557" y="326019"/>
            <a:ext cx="1955410" cy="369332"/>
          </a:xfrm>
          <a:prstGeom prst="rect">
            <a:avLst/>
          </a:prstGeom>
          <a:noFill/>
        </p:spPr>
        <p:txBody>
          <a:bodyPr wrap="square" rtlCol="0">
            <a:spAutoFit/>
          </a:bodyPr>
          <a:lstStyle/>
          <a:p>
            <a:r>
              <a:rPr lang="en-US" b="1" dirty="0" smtClean="0"/>
              <a:t>Question 1:</a:t>
            </a:r>
            <a:endParaRPr lang="en-US" b="1"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4943" y="887763"/>
            <a:ext cx="5915025" cy="2782487"/>
          </a:xfrm>
        </p:spPr>
      </p:pic>
      <p:sp>
        <p:nvSpPr>
          <p:cNvPr id="11" name="TextBox 10"/>
          <p:cNvSpPr txBox="1"/>
          <p:nvPr/>
        </p:nvSpPr>
        <p:spPr>
          <a:xfrm>
            <a:off x="323557" y="4678477"/>
            <a:ext cx="6189785" cy="3416320"/>
          </a:xfrm>
          <a:prstGeom prst="rect">
            <a:avLst/>
          </a:prstGeom>
          <a:noFill/>
        </p:spPr>
        <p:txBody>
          <a:bodyPr wrap="square" rtlCol="0">
            <a:spAutoFit/>
          </a:bodyPr>
          <a:lstStyle/>
          <a:p>
            <a:r>
              <a:rPr lang="en-GB" dirty="0"/>
              <a:t/>
            </a:r>
            <a:br>
              <a:rPr lang="en-GB" dirty="0"/>
            </a:br>
            <a:r>
              <a:rPr lang="en-GB" dirty="0"/>
              <a:t>Shortest job first is a scheduling algorithm in which the </a:t>
            </a:r>
            <a:r>
              <a:rPr lang="en-GB" dirty="0" smtClean="0"/>
              <a:t>process</a:t>
            </a:r>
          </a:p>
          <a:p>
            <a:r>
              <a:rPr lang="en-GB" dirty="0" smtClean="0"/>
              <a:t> </a:t>
            </a:r>
            <a:r>
              <a:rPr lang="en-GB" dirty="0"/>
              <a:t>with the smallest </a:t>
            </a:r>
            <a:r>
              <a:rPr lang="en-GB" dirty="0" smtClean="0"/>
              <a:t>execution </a:t>
            </a:r>
            <a:r>
              <a:rPr lang="en-GB" dirty="0"/>
              <a:t>time is selected for execution </a:t>
            </a:r>
            <a:r>
              <a:rPr lang="en-GB" dirty="0" smtClean="0"/>
              <a:t>next</a:t>
            </a:r>
          </a:p>
          <a:p>
            <a:endParaRPr lang="en-GB" dirty="0"/>
          </a:p>
          <a:p>
            <a:r>
              <a:rPr lang="en-GB" dirty="0"/>
              <a:t>Shortest job first depends on the average running time of the processes. The accurate estimates of these measures help in the implementation of the shortest job first in an </a:t>
            </a:r>
            <a:r>
              <a:rPr lang="en-GB" dirty="0" smtClean="0"/>
              <a:t>environment.</a:t>
            </a:r>
          </a:p>
          <a:p>
            <a:endParaRPr lang="en-GB" dirty="0"/>
          </a:p>
          <a:p>
            <a:r>
              <a:rPr lang="en-GB" dirty="0"/>
              <a:t>This is because often the execution burst of processes does not happen beforehand. It can be used in interactive environments where past patterns are available to determine the average time between the waiting time and the commands</a:t>
            </a:r>
            <a:endParaRPr lang="en-US" dirty="0"/>
          </a:p>
        </p:txBody>
      </p:sp>
    </p:spTree>
    <p:extLst>
      <p:ext uri="{BB962C8B-B14F-4D97-AF65-F5344CB8AC3E}">
        <p14:creationId xmlns:p14="http://schemas.microsoft.com/office/powerpoint/2010/main" val="10782089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45659" y="404127"/>
            <a:ext cx="6385057" cy="3139321"/>
          </a:xfrm>
          <a:prstGeom prst="rect">
            <a:avLst/>
          </a:prstGeom>
          <a:noFill/>
        </p:spPr>
        <p:txBody>
          <a:bodyPr wrap="square" rtlCol="0">
            <a:spAutoFit/>
          </a:bodyPr>
          <a:lstStyle/>
          <a:p>
            <a:r>
              <a:rPr lang="en-US" dirty="0" smtClean="0"/>
              <a:t>These are completion times of the processes:</a:t>
            </a:r>
          </a:p>
          <a:p>
            <a:endParaRPr lang="en-US" dirty="0"/>
          </a:p>
          <a:p>
            <a:r>
              <a:rPr lang="en-US" dirty="0" smtClean="0"/>
              <a:t>1.The process P1 finished at </a:t>
            </a:r>
            <a:r>
              <a:rPr lang="en-US" dirty="0"/>
              <a:t>7</a:t>
            </a:r>
            <a:r>
              <a:rPr lang="en-US" dirty="0" smtClean="0"/>
              <a:t>.</a:t>
            </a:r>
            <a:endParaRPr lang="en-US" dirty="0" smtClean="0"/>
          </a:p>
          <a:p>
            <a:r>
              <a:rPr lang="en-US" dirty="0"/>
              <a:t>2</a:t>
            </a:r>
            <a:r>
              <a:rPr lang="en-US" dirty="0" smtClean="0"/>
              <a:t>.The </a:t>
            </a:r>
            <a:r>
              <a:rPr lang="en-US" dirty="0"/>
              <a:t>process </a:t>
            </a:r>
            <a:r>
              <a:rPr lang="en-US" dirty="0" smtClean="0"/>
              <a:t>P2 </a:t>
            </a:r>
            <a:r>
              <a:rPr lang="en-US" dirty="0"/>
              <a:t>finished at </a:t>
            </a:r>
            <a:r>
              <a:rPr lang="en-US" dirty="0" smtClean="0"/>
              <a:t>3.</a:t>
            </a:r>
            <a:endParaRPr lang="en-US" dirty="0" smtClean="0"/>
          </a:p>
          <a:p>
            <a:r>
              <a:rPr lang="en-US" dirty="0"/>
              <a:t>3</a:t>
            </a:r>
            <a:r>
              <a:rPr lang="en-US" dirty="0" smtClean="0"/>
              <a:t>.The </a:t>
            </a:r>
            <a:r>
              <a:rPr lang="en-US" dirty="0"/>
              <a:t>process </a:t>
            </a:r>
            <a:r>
              <a:rPr lang="en-US" dirty="0" smtClean="0"/>
              <a:t>P3 </a:t>
            </a:r>
            <a:r>
              <a:rPr lang="en-US" dirty="0"/>
              <a:t>finished at </a:t>
            </a:r>
            <a:r>
              <a:rPr lang="en-US" dirty="0" smtClean="0"/>
              <a:t>6</a:t>
            </a:r>
            <a:r>
              <a:rPr lang="en-US" dirty="0" smtClean="0"/>
              <a:t>.</a:t>
            </a:r>
            <a:endParaRPr lang="en-US" dirty="0" smtClean="0"/>
          </a:p>
          <a:p>
            <a:r>
              <a:rPr lang="en-US" dirty="0"/>
              <a:t>4</a:t>
            </a:r>
            <a:r>
              <a:rPr lang="en-US" dirty="0" smtClean="0"/>
              <a:t>.The </a:t>
            </a:r>
            <a:r>
              <a:rPr lang="en-US" dirty="0"/>
              <a:t>process </a:t>
            </a:r>
            <a:r>
              <a:rPr lang="en-US" dirty="0" smtClean="0"/>
              <a:t>P4 </a:t>
            </a:r>
            <a:r>
              <a:rPr lang="en-US" dirty="0"/>
              <a:t>finished at </a:t>
            </a:r>
            <a:r>
              <a:rPr lang="en-US" dirty="0"/>
              <a:t>9</a:t>
            </a:r>
            <a:r>
              <a:rPr lang="en-US" dirty="0" smtClean="0"/>
              <a:t>.</a:t>
            </a:r>
          </a:p>
          <a:p>
            <a:r>
              <a:rPr lang="en-US" dirty="0" smtClean="0"/>
              <a:t>5.The </a:t>
            </a:r>
            <a:r>
              <a:rPr lang="en-US" dirty="0"/>
              <a:t>process </a:t>
            </a:r>
            <a:r>
              <a:rPr lang="en-US" dirty="0" smtClean="0"/>
              <a:t>P5 </a:t>
            </a:r>
            <a:r>
              <a:rPr lang="en-US" dirty="0"/>
              <a:t>finished at 1</a:t>
            </a:r>
            <a:r>
              <a:rPr lang="en-US" dirty="0" smtClean="0"/>
              <a:t>.</a:t>
            </a:r>
            <a:endParaRPr lang="en-US" dirty="0"/>
          </a:p>
          <a:p>
            <a:endParaRPr lang="en-US" dirty="0" smtClean="0"/>
          </a:p>
          <a:p>
            <a:endParaRPr lang="en-US" dirty="0"/>
          </a:p>
          <a:p>
            <a:r>
              <a:rPr lang="en-US" dirty="0"/>
              <a:t/>
            </a:r>
            <a:br>
              <a:rPr lang="en-US" dirty="0"/>
            </a:br>
            <a:endParaRPr lang="en-US" dirty="0"/>
          </a:p>
        </p:txBody>
      </p:sp>
      <p:sp>
        <p:nvSpPr>
          <p:cNvPr id="3" name="TextBox 2"/>
          <p:cNvSpPr txBox="1"/>
          <p:nvPr/>
        </p:nvSpPr>
        <p:spPr>
          <a:xfrm>
            <a:off x="245659" y="2690458"/>
            <a:ext cx="1955410" cy="369332"/>
          </a:xfrm>
          <a:prstGeom prst="rect">
            <a:avLst/>
          </a:prstGeom>
          <a:noFill/>
        </p:spPr>
        <p:txBody>
          <a:bodyPr wrap="square" rtlCol="0">
            <a:spAutoFit/>
          </a:bodyPr>
          <a:lstStyle/>
          <a:p>
            <a:r>
              <a:rPr lang="en-US" b="1" dirty="0" smtClean="0"/>
              <a:t>Gantt Chart</a:t>
            </a:r>
            <a:r>
              <a:rPr lang="en-US" b="1" dirty="0" smtClean="0"/>
              <a:t> </a:t>
            </a:r>
            <a:r>
              <a:rPr lang="en-US" b="1" dirty="0" smtClean="0"/>
              <a:t>:</a:t>
            </a:r>
            <a:endParaRPr lang="en-US" b="1" dirty="0"/>
          </a:p>
        </p:txBody>
      </p:sp>
      <p:sp>
        <p:nvSpPr>
          <p:cNvPr id="7" name="TextBox 6"/>
          <p:cNvSpPr txBox="1"/>
          <p:nvPr/>
        </p:nvSpPr>
        <p:spPr>
          <a:xfrm>
            <a:off x="1041007" y="3840480"/>
            <a:ext cx="4867422" cy="369332"/>
          </a:xfrm>
          <a:prstGeom prst="rect">
            <a:avLst/>
          </a:prstGeom>
          <a:noFill/>
        </p:spPr>
        <p:txBody>
          <a:bodyPr wrap="square" rtlCol="0">
            <a:spAutoFit/>
          </a:bodyPr>
          <a:lstStyle/>
          <a:p>
            <a:r>
              <a:rPr lang="en-US" dirty="0" smtClean="0"/>
              <a:t>0              1                 3               7            13             22</a:t>
            </a:r>
            <a:endParaRPr lang="en-US" dirty="0"/>
          </a:p>
        </p:txBody>
      </p:sp>
      <p:sp>
        <p:nvSpPr>
          <p:cNvPr id="11" name="TextBox 10"/>
          <p:cNvSpPr txBox="1"/>
          <p:nvPr/>
        </p:nvSpPr>
        <p:spPr>
          <a:xfrm>
            <a:off x="245659" y="6021318"/>
            <a:ext cx="1955410" cy="369332"/>
          </a:xfrm>
          <a:prstGeom prst="rect">
            <a:avLst/>
          </a:prstGeom>
          <a:noFill/>
        </p:spPr>
        <p:txBody>
          <a:bodyPr wrap="square" rtlCol="0">
            <a:spAutoFit/>
          </a:bodyPr>
          <a:lstStyle/>
          <a:p>
            <a:r>
              <a:rPr lang="en-US" b="1" dirty="0" smtClean="0"/>
              <a:t>Constraints :</a:t>
            </a:r>
            <a:endParaRPr lang="en-US" b="1" dirty="0"/>
          </a:p>
        </p:txBody>
      </p:sp>
      <p:sp>
        <p:nvSpPr>
          <p:cNvPr id="14" name="Frame 13"/>
          <p:cNvSpPr/>
          <p:nvPr/>
        </p:nvSpPr>
        <p:spPr>
          <a:xfrm>
            <a:off x="0" y="-14068"/>
            <a:ext cx="6858000" cy="9920067"/>
          </a:xfrm>
          <a:prstGeom prst="frame">
            <a:avLst>
              <a:gd name="adj1" fmla="val 1891"/>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1425018143"/>
              </p:ext>
            </p:extLst>
          </p:nvPr>
        </p:nvGraphicFramePr>
        <p:xfrm>
          <a:off x="1164099" y="3469640"/>
          <a:ext cx="4572000" cy="370840"/>
        </p:xfrm>
        <a:graphic>
          <a:graphicData uri="http://schemas.openxmlformats.org/drawingml/2006/table">
            <a:tbl>
              <a:tblPr firstRow="1" bandRow="1">
                <a:tableStyleId>{5940675A-B579-460E-94D1-54222C63F5DA}</a:tableStyleId>
              </a:tblPr>
              <a:tblGrid>
                <a:gridCol w="914400"/>
                <a:gridCol w="914400"/>
                <a:gridCol w="914400"/>
                <a:gridCol w="914400"/>
                <a:gridCol w="914400"/>
              </a:tblGrid>
              <a:tr h="370840">
                <a:tc>
                  <a:txBody>
                    <a:bodyPr/>
                    <a:lstStyle/>
                    <a:p>
                      <a:r>
                        <a:rPr lang="en-US" sz="1600" b="1" dirty="0" smtClean="0"/>
                        <a:t>P5</a:t>
                      </a:r>
                      <a:endParaRPr lang="en-US" sz="1600" b="1" dirty="0"/>
                    </a:p>
                  </a:txBody>
                  <a:tcPr/>
                </a:tc>
                <a:tc>
                  <a:txBody>
                    <a:bodyPr/>
                    <a:lstStyle/>
                    <a:p>
                      <a:r>
                        <a:rPr lang="en-US" sz="1600" b="1" dirty="0" smtClean="0"/>
                        <a:t>P2</a:t>
                      </a:r>
                      <a:endParaRPr lang="en-US" sz="1600" b="1" dirty="0"/>
                    </a:p>
                  </a:txBody>
                  <a:tcPr/>
                </a:tc>
                <a:tc>
                  <a:txBody>
                    <a:bodyPr/>
                    <a:lstStyle/>
                    <a:p>
                      <a:r>
                        <a:rPr lang="en-US" sz="1600" b="1" dirty="0" smtClean="0"/>
                        <a:t>P1</a:t>
                      </a:r>
                      <a:endParaRPr lang="en-US" sz="1600" b="1" dirty="0"/>
                    </a:p>
                  </a:txBody>
                  <a:tcPr/>
                </a:tc>
                <a:tc>
                  <a:txBody>
                    <a:bodyPr/>
                    <a:lstStyle/>
                    <a:p>
                      <a:r>
                        <a:rPr lang="en-US" sz="1600" b="1" dirty="0" smtClean="0"/>
                        <a:t>P3</a:t>
                      </a:r>
                      <a:endParaRPr lang="en-US" sz="1600" b="1" dirty="0"/>
                    </a:p>
                  </a:txBody>
                  <a:tcPr/>
                </a:tc>
                <a:tc>
                  <a:txBody>
                    <a:bodyPr/>
                    <a:lstStyle/>
                    <a:p>
                      <a:r>
                        <a:rPr lang="en-US" sz="1600" b="1" dirty="0" smtClean="0"/>
                        <a:t>P4</a:t>
                      </a:r>
                      <a:endParaRPr lang="en-US" sz="1600" b="1" dirty="0"/>
                    </a:p>
                  </a:txBody>
                  <a:tcPr/>
                </a:tc>
              </a:tr>
            </a:tbl>
          </a:graphicData>
        </a:graphic>
      </p:graphicFrame>
      <p:sp>
        <p:nvSpPr>
          <p:cNvPr id="4" name="TextBox 3"/>
          <p:cNvSpPr txBox="1"/>
          <p:nvPr/>
        </p:nvSpPr>
        <p:spPr>
          <a:xfrm>
            <a:off x="1477108" y="6548714"/>
            <a:ext cx="3481722" cy="2308324"/>
          </a:xfrm>
          <a:prstGeom prst="rect">
            <a:avLst/>
          </a:prstGeom>
          <a:noFill/>
        </p:spPr>
        <p:txBody>
          <a:bodyPr wrap="none" rtlCol="0">
            <a:spAutoFit/>
          </a:bodyPr>
          <a:lstStyle/>
          <a:p>
            <a:r>
              <a:rPr lang="en-US" dirty="0" smtClean="0"/>
              <a:t>Arrival Time                      Burst Time</a:t>
            </a:r>
          </a:p>
          <a:p>
            <a:r>
              <a:rPr lang="en-US" dirty="0"/>
              <a:t> </a:t>
            </a:r>
            <a:r>
              <a:rPr lang="en-US" dirty="0" smtClean="0"/>
              <a:t>   0                                          1</a:t>
            </a:r>
          </a:p>
          <a:p>
            <a:r>
              <a:rPr lang="en-US" dirty="0"/>
              <a:t> </a:t>
            </a:r>
            <a:r>
              <a:rPr lang="en-US" dirty="0" smtClean="0"/>
              <a:t>   0                                          2</a:t>
            </a:r>
          </a:p>
          <a:p>
            <a:r>
              <a:rPr lang="en-US" dirty="0"/>
              <a:t> </a:t>
            </a:r>
            <a:r>
              <a:rPr lang="en-US" dirty="0" smtClean="0"/>
              <a:t>   0                                          4</a:t>
            </a:r>
          </a:p>
          <a:p>
            <a:r>
              <a:rPr lang="en-US" dirty="0"/>
              <a:t> </a:t>
            </a:r>
            <a:r>
              <a:rPr lang="en-US" dirty="0" smtClean="0"/>
              <a:t>   0                                          6</a:t>
            </a:r>
          </a:p>
          <a:p>
            <a:r>
              <a:rPr lang="en-US" dirty="0"/>
              <a:t> </a:t>
            </a:r>
            <a:r>
              <a:rPr lang="en-US" dirty="0" smtClean="0"/>
              <a:t>   0                                          9</a:t>
            </a:r>
          </a:p>
          <a:p>
            <a:endParaRPr lang="en-US" dirty="0"/>
          </a:p>
          <a:p>
            <a:endParaRPr lang="en-US" dirty="0"/>
          </a:p>
        </p:txBody>
      </p:sp>
      <p:sp>
        <p:nvSpPr>
          <p:cNvPr id="9" name="TextBox 8"/>
          <p:cNvSpPr txBox="1"/>
          <p:nvPr/>
        </p:nvSpPr>
        <p:spPr>
          <a:xfrm>
            <a:off x="658965" y="5047231"/>
            <a:ext cx="6042074" cy="646331"/>
          </a:xfrm>
          <a:prstGeom prst="rect">
            <a:avLst/>
          </a:prstGeom>
          <a:noFill/>
        </p:spPr>
        <p:txBody>
          <a:bodyPr wrap="square" rtlCol="0">
            <a:spAutoFit/>
          </a:bodyPr>
          <a:lstStyle/>
          <a:p>
            <a:r>
              <a:rPr lang="en-US" dirty="0" smtClean="0"/>
              <a:t>  </a:t>
            </a:r>
            <a:r>
              <a:rPr lang="en-US" dirty="0" err="1" smtClean="0"/>
              <a:t>Avg</a:t>
            </a:r>
            <a:r>
              <a:rPr lang="en-US" dirty="0" smtClean="0"/>
              <a:t> Waiting Time=([1-1]+[3-2]+[7-4]+[13-6]+[22-9])/5</a:t>
            </a:r>
          </a:p>
          <a:p>
            <a:r>
              <a:rPr lang="en-US" dirty="0"/>
              <a:t> </a:t>
            </a:r>
            <a:r>
              <a:rPr lang="en-US" dirty="0" smtClean="0"/>
              <a:t>                                  =(24)/5   = 4.80</a:t>
            </a:r>
          </a:p>
        </p:txBody>
      </p:sp>
      <p:sp>
        <p:nvSpPr>
          <p:cNvPr id="13" name="TextBox 12"/>
          <p:cNvSpPr txBox="1"/>
          <p:nvPr/>
        </p:nvSpPr>
        <p:spPr>
          <a:xfrm>
            <a:off x="798340" y="4240536"/>
            <a:ext cx="5655214" cy="646331"/>
          </a:xfrm>
          <a:prstGeom prst="rect">
            <a:avLst/>
          </a:prstGeom>
          <a:noFill/>
        </p:spPr>
        <p:txBody>
          <a:bodyPr wrap="square" rtlCol="0">
            <a:spAutoFit/>
          </a:bodyPr>
          <a:lstStyle/>
          <a:p>
            <a:r>
              <a:rPr lang="en-US" dirty="0" err="1" smtClean="0"/>
              <a:t>Avg</a:t>
            </a:r>
            <a:r>
              <a:rPr lang="en-US" dirty="0" smtClean="0"/>
              <a:t> Turn Around Time=([1-0]+[3-0]+[7-0]+[13-0]+[22-0])/5</a:t>
            </a:r>
          </a:p>
          <a:p>
            <a:r>
              <a:rPr lang="en-US" dirty="0"/>
              <a:t> </a:t>
            </a:r>
            <a:r>
              <a:rPr lang="en-US" dirty="0" smtClean="0"/>
              <a:t>                                = 9.20</a:t>
            </a:r>
            <a:endParaRPr lang="en-US" dirty="0"/>
          </a:p>
        </p:txBody>
      </p:sp>
    </p:spTree>
    <p:extLst>
      <p:ext uri="{BB962C8B-B14F-4D97-AF65-F5344CB8AC3E}">
        <p14:creationId xmlns:p14="http://schemas.microsoft.com/office/powerpoint/2010/main" val="1568474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6336" y="512816"/>
            <a:ext cx="1955410" cy="369332"/>
          </a:xfrm>
          <a:prstGeom prst="rect">
            <a:avLst/>
          </a:prstGeom>
          <a:noFill/>
        </p:spPr>
        <p:txBody>
          <a:bodyPr wrap="square" rtlCol="0">
            <a:spAutoFit/>
          </a:bodyPr>
          <a:lstStyle/>
          <a:p>
            <a:r>
              <a:rPr lang="en-US" b="1" dirty="0" smtClean="0"/>
              <a:t>Code Snippet :</a:t>
            </a:r>
            <a:endParaRPr lang="en-US" b="1" dirty="0"/>
          </a:p>
        </p:txBody>
      </p:sp>
      <p:sp>
        <p:nvSpPr>
          <p:cNvPr id="6" name="Frame 5"/>
          <p:cNvSpPr/>
          <p:nvPr/>
        </p:nvSpPr>
        <p:spPr>
          <a:xfrm>
            <a:off x="0" y="-14068"/>
            <a:ext cx="6858000" cy="9920067"/>
          </a:xfrm>
          <a:prstGeom prst="frame">
            <a:avLst>
              <a:gd name="adj1" fmla="val 1891"/>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8" name="TextBox 7"/>
          <p:cNvSpPr txBox="1"/>
          <p:nvPr/>
        </p:nvSpPr>
        <p:spPr>
          <a:xfrm>
            <a:off x="889781" y="1054424"/>
            <a:ext cx="5078437" cy="8956298"/>
          </a:xfrm>
          <a:prstGeom prst="rect">
            <a:avLst/>
          </a:prstGeom>
          <a:noFill/>
        </p:spPr>
        <p:txBody>
          <a:bodyPr wrap="square" rtlCol="0">
            <a:spAutoFit/>
          </a:bodyPr>
          <a:lstStyle/>
          <a:p>
            <a:r>
              <a:rPr lang="en-US" sz="1200" dirty="0"/>
              <a:t>#include&lt;</a:t>
            </a:r>
            <a:r>
              <a:rPr lang="en-US" sz="1200" dirty="0" err="1"/>
              <a:t>stdio.h</a:t>
            </a:r>
            <a:r>
              <a:rPr lang="en-US" sz="1200" dirty="0"/>
              <a:t>&gt;</a:t>
            </a:r>
          </a:p>
          <a:p>
            <a:r>
              <a:rPr lang="en-US" sz="1200" dirty="0"/>
              <a:t>main()</a:t>
            </a:r>
          </a:p>
          <a:p>
            <a:r>
              <a:rPr lang="en-US" sz="1200" dirty="0"/>
              <a:t>{   starting :</a:t>
            </a:r>
          </a:p>
          <a:p>
            <a:r>
              <a:rPr lang="en-US" sz="1200" dirty="0"/>
              <a:t>	</a:t>
            </a:r>
            <a:r>
              <a:rPr lang="en-US" sz="1200" dirty="0" err="1"/>
              <a:t>printf</a:t>
            </a:r>
            <a:r>
              <a:rPr lang="en-US" sz="1200" dirty="0"/>
              <a:t>("1.SJF\n2.Change values in file\n3.Exit\</a:t>
            </a:r>
            <a:r>
              <a:rPr lang="en-US" sz="1200" dirty="0" err="1"/>
              <a:t>nEnter</a:t>
            </a:r>
            <a:r>
              <a:rPr lang="en-US" sz="1200" dirty="0"/>
              <a:t> your choice : ");</a:t>
            </a:r>
          </a:p>
          <a:p>
            <a:r>
              <a:rPr lang="en-US" sz="1200" dirty="0"/>
              <a:t>	</a:t>
            </a:r>
            <a:r>
              <a:rPr lang="en-US" sz="1200" dirty="0" err="1"/>
              <a:t>int</a:t>
            </a:r>
            <a:r>
              <a:rPr lang="en-US" sz="1200" dirty="0"/>
              <a:t> </a:t>
            </a:r>
            <a:r>
              <a:rPr lang="en-US" sz="1200" dirty="0" err="1"/>
              <a:t>x,y,z,i,j</a:t>
            </a:r>
            <a:r>
              <a:rPr lang="en-US" sz="1200" dirty="0"/>
              <a:t>;</a:t>
            </a:r>
          </a:p>
          <a:p>
            <a:r>
              <a:rPr lang="en-US" sz="1200" dirty="0"/>
              <a:t>	float </a:t>
            </a:r>
            <a:r>
              <a:rPr lang="en-US" sz="1200" dirty="0" err="1"/>
              <a:t>avg_tt,avg_wt</a:t>
            </a:r>
            <a:r>
              <a:rPr lang="en-US" sz="1200" dirty="0"/>
              <a:t>;</a:t>
            </a:r>
          </a:p>
          <a:p>
            <a:r>
              <a:rPr lang="en-US" sz="1200" dirty="0"/>
              <a:t>	FILE *</a:t>
            </a:r>
            <a:r>
              <a:rPr lang="en-US" sz="1200" dirty="0" err="1"/>
              <a:t>ptr</a:t>
            </a:r>
            <a:r>
              <a:rPr lang="en-US" sz="1200" dirty="0"/>
              <a:t>;</a:t>
            </a:r>
          </a:p>
          <a:p>
            <a:r>
              <a:rPr lang="en-US" sz="1200" dirty="0"/>
              <a:t>	</a:t>
            </a:r>
            <a:r>
              <a:rPr lang="en-US" sz="1200" dirty="0" err="1"/>
              <a:t>scanf</a:t>
            </a:r>
            <a:r>
              <a:rPr lang="en-US" sz="1200" dirty="0"/>
              <a:t>("%</a:t>
            </a:r>
            <a:r>
              <a:rPr lang="en-US" sz="1200" dirty="0" err="1"/>
              <a:t>d",&amp;x</a:t>
            </a:r>
            <a:r>
              <a:rPr lang="en-US" sz="1200" dirty="0"/>
              <a:t>);</a:t>
            </a:r>
          </a:p>
          <a:p>
            <a:r>
              <a:rPr lang="en-US" sz="1200" dirty="0"/>
              <a:t>	switch(x)</a:t>
            </a:r>
          </a:p>
          <a:p>
            <a:r>
              <a:rPr lang="en-US" sz="1200" dirty="0"/>
              <a:t>	</a:t>
            </a:r>
            <a:r>
              <a:rPr lang="en-US" sz="1200" dirty="0" smtClean="0"/>
              <a:t>{</a:t>
            </a:r>
          </a:p>
          <a:p>
            <a:r>
              <a:rPr lang="en-US" sz="1200" dirty="0" smtClean="0"/>
              <a:t>case 1 :</a:t>
            </a:r>
          </a:p>
          <a:p>
            <a:r>
              <a:rPr lang="en-US" sz="1200" dirty="0"/>
              <a:t>	</a:t>
            </a:r>
            <a:r>
              <a:rPr lang="en-US" sz="1200" dirty="0" smtClean="0"/>
              <a:t>{ </a:t>
            </a:r>
            <a:endParaRPr lang="en-US" sz="1200" dirty="0"/>
          </a:p>
          <a:p>
            <a:r>
              <a:rPr lang="en-US" sz="1200" dirty="0"/>
              <a:t>				</a:t>
            </a:r>
            <a:endParaRPr lang="en-US" sz="1200" dirty="0" smtClean="0"/>
          </a:p>
          <a:p>
            <a:r>
              <a:rPr lang="en-US" sz="1200" dirty="0" err="1" smtClean="0"/>
              <a:t>int</a:t>
            </a:r>
            <a:r>
              <a:rPr lang="en-US" sz="1200" dirty="0" smtClean="0"/>
              <a:t> </a:t>
            </a:r>
            <a:r>
              <a:rPr lang="en-US" sz="1200" dirty="0"/>
              <a:t>at=0,bt[5],</a:t>
            </a:r>
            <a:r>
              <a:rPr lang="en-US" sz="1200" dirty="0" err="1"/>
              <a:t>ct</a:t>
            </a:r>
            <a:r>
              <a:rPr lang="en-US" sz="1200" dirty="0"/>
              <a:t>[5],</a:t>
            </a:r>
            <a:r>
              <a:rPr lang="en-US" sz="1200" dirty="0" err="1"/>
              <a:t>tt</a:t>
            </a:r>
            <a:r>
              <a:rPr lang="en-US" sz="1200" dirty="0"/>
              <a:t>[5],</a:t>
            </a:r>
            <a:r>
              <a:rPr lang="en-US" sz="1200" dirty="0" err="1"/>
              <a:t>wt</a:t>
            </a:r>
            <a:r>
              <a:rPr lang="en-US" sz="1200" dirty="0"/>
              <a:t>[5],</a:t>
            </a:r>
            <a:r>
              <a:rPr lang="en-US" sz="1200" dirty="0" err="1"/>
              <a:t>pid</a:t>
            </a:r>
            <a:r>
              <a:rPr lang="en-US" sz="1200" dirty="0"/>
              <a:t>[5];</a:t>
            </a:r>
          </a:p>
          <a:p>
            <a:r>
              <a:rPr lang="en-US" sz="1200" dirty="0"/>
              <a:t>				</a:t>
            </a:r>
            <a:endParaRPr lang="en-US" sz="1200" dirty="0" smtClean="0"/>
          </a:p>
          <a:p>
            <a:r>
              <a:rPr lang="en-US" sz="1200" dirty="0" err="1" smtClean="0"/>
              <a:t>printf</a:t>
            </a:r>
            <a:r>
              <a:rPr lang="en-US" sz="1200" dirty="0"/>
              <a:t>("Reading burst times of processes from file........\n\n");</a:t>
            </a:r>
          </a:p>
          <a:p>
            <a:r>
              <a:rPr lang="en-US" sz="1200" dirty="0"/>
              <a:t>				</a:t>
            </a:r>
            <a:r>
              <a:rPr lang="en-US" sz="1200" dirty="0" err="1"/>
              <a:t>ptr</a:t>
            </a:r>
            <a:r>
              <a:rPr lang="en-US" sz="1200" dirty="0"/>
              <a:t>=</a:t>
            </a:r>
            <a:r>
              <a:rPr lang="en-US" sz="1200" dirty="0" err="1"/>
              <a:t>fopen</a:t>
            </a:r>
            <a:r>
              <a:rPr lang="en-US" sz="1200" dirty="0"/>
              <a:t>("Burst.txt","</a:t>
            </a:r>
            <a:r>
              <a:rPr lang="en-US" sz="1200" dirty="0" err="1"/>
              <a:t>rb</a:t>
            </a:r>
            <a:r>
              <a:rPr lang="en-US" sz="1200" dirty="0"/>
              <a:t>");</a:t>
            </a:r>
          </a:p>
          <a:p>
            <a:r>
              <a:rPr lang="en-US" sz="1200" dirty="0"/>
              <a:t>	</a:t>
            </a:r>
            <a:r>
              <a:rPr lang="en-US" sz="1200" dirty="0" smtClean="0"/>
              <a:t>for(y=0;y&lt;5;y</a:t>
            </a:r>
            <a:r>
              <a:rPr lang="en-US" sz="1200" dirty="0"/>
              <a:t>++)</a:t>
            </a:r>
          </a:p>
          <a:p>
            <a:r>
              <a:rPr lang="en-US" sz="1200" dirty="0" smtClean="0"/>
              <a:t>{</a:t>
            </a:r>
            <a:endParaRPr lang="en-US" sz="1200" dirty="0"/>
          </a:p>
          <a:p>
            <a:r>
              <a:rPr lang="en-US" sz="1200" dirty="0"/>
              <a:t>					</a:t>
            </a:r>
            <a:r>
              <a:rPr lang="en-US" sz="1200" dirty="0" err="1"/>
              <a:t>fread</a:t>
            </a:r>
            <a:r>
              <a:rPr lang="en-US" sz="1200" dirty="0"/>
              <a:t>(&amp;</a:t>
            </a:r>
            <a:r>
              <a:rPr lang="en-US" sz="1200" dirty="0" err="1"/>
              <a:t>z,sizeof</a:t>
            </a:r>
            <a:r>
              <a:rPr lang="en-US" sz="1200" dirty="0"/>
              <a:t>(z),1,ptr);</a:t>
            </a:r>
          </a:p>
          <a:p>
            <a:r>
              <a:rPr lang="en-US" sz="1200" dirty="0"/>
              <a:t>					</a:t>
            </a:r>
            <a:r>
              <a:rPr lang="en-US" sz="1200" dirty="0" err="1"/>
              <a:t>bt</a:t>
            </a:r>
            <a:r>
              <a:rPr lang="en-US" sz="1200" dirty="0"/>
              <a:t>[y]=z;</a:t>
            </a:r>
          </a:p>
          <a:p>
            <a:r>
              <a:rPr lang="en-US" sz="1200" dirty="0"/>
              <a:t>					</a:t>
            </a:r>
            <a:r>
              <a:rPr lang="en-US" sz="1200" dirty="0" err="1"/>
              <a:t>pid</a:t>
            </a:r>
            <a:r>
              <a:rPr lang="en-US" sz="1200" dirty="0"/>
              <a:t>[y]=y+1;</a:t>
            </a:r>
          </a:p>
          <a:p>
            <a:r>
              <a:rPr lang="en-US" sz="1200" dirty="0" smtClean="0"/>
              <a:t>}</a:t>
            </a:r>
            <a:endParaRPr lang="en-US" sz="1200" dirty="0"/>
          </a:p>
          <a:p>
            <a:r>
              <a:rPr lang="en-US" sz="1200" dirty="0" err="1" smtClean="0"/>
              <a:t>printf</a:t>
            </a:r>
            <a:r>
              <a:rPr lang="en-US" sz="1200" dirty="0"/>
              <a:t>("Read Successful......\n");</a:t>
            </a:r>
          </a:p>
          <a:p>
            <a:r>
              <a:rPr lang="en-US" sz="1200" dirty="0" smtClean="0"/>
              <a:t>for(</a:t>
            </a:r>
            <a:r>
              <a:rPr lang="en-US" sz="1200" dirty="0" err="1" smtClean="0"/>
              <a:t>i</a:t>
            </a:r>
            <a:r>
              <a:rPr lang="en-US" sz="1200" dirty="0" smtClean="0"/>
              <a:t>=0;i&lt;4;i</a:t>
            </a:r>
            <a:r>
              <a:rPr lang="en-US" sz="1200" dirty="0"/>
              <a:t>++)</a:t>
            </a:r>
          </a:p>
          <a:p>
            <a:r>
              <a:rPr lang="en-US" sz="1200" dirty="0" smtClean="0"/>
              <a:t>for(j=0;j&lt;4-i;j++)</a:t>
            </a:r>
          </a:p>
          <a:p>
            <a:r>
              <a:rPr lang="en-US" sz="1200" dirty="0" smtClean="0"/>
              <a:t>if(</a:t>
            </a:r>
            <a:r>
              <a:rPr lang="en-US" sz="1200" dirty="0" err="1" smtClean="0"/>
              <a:t>bt</a:t>
            </a:r>
            <a:r>
              <a:rPr lang="en-US" sz="1200" dirty="0" smtClean="0"/>
              <a:t>[j</a:t>
            </a:r>
            <a:r>
              <a:rPr lang="en-US" sz="1200" dirty="0"/>
              <a:t>]&gt;</a:t>
            </a:r>
            <a:r>
              <a:rPr lang="en-US" sz="1200" dirty="0" err="1"/>
              <a:t>bt</a:t>
            </a:r>
            <a:r>
              <a:rPr lang="en-US" sz="1200" dirty="0"/>
              <a:t>[j+1])</a:t>
            </a:r>
          </a:p>
          <a:p>
            <a:r>
              <a:rPr lang="en-US" sz="1200" dirty="0" smtClean="0"/>
              <a:t>{</a:t>
            </a:r>
            <a:endParaRPr lang="en-US" sz="1200" dirty="0"/>
          </a:p>
          <a:p>
            <a:r>
              <a:rPr lang="en-US" sz="1200" dirty="0"/>
              <a:t>	</a:t>
            </a:r>
            <a:r>
              <a:rPr lang="en-US" sz="1200" dirty="0" err="1" smtClean="0"/>
              <a:t>int</a:t>
            </a:r>
            <a:r>
              <a:rPr lang="en-US" sz="1200" dirty="0" smtClean="0"/>
              <a:t> </a:t>
            </a:r>
            <a:r>
              <a:rPr lang="en-US" sz="1200" dirty="0"/>
              <a:t>temp=</a:t>
            </a:r>
            <a:r>
              <a:rPr lang="en-US" sz="1200" dirty="0" err="1"/>
              <a:t>bt</a:t>
            </a:r>
            <a:r>
              <a:rPr lang="en-US" sz="1200" dirty="0"/>
              <a:t>[j];</a:t>
            </a:r>
          </a:p>
          <a:p>
            <a:r>
              <a:rPr lang="en-US" sz="1200" dirty="0"/>
              <a:t>					</a:t>
            </a:r>
            <a:r>
              <a:rPr lang="en-US" sz="1200" dirty="0" err="1"/>
              <a:t>bt</a:t>
            </a:r>
            <a:r>
              <a:rPr lang="en-US" sz="1200" dirty="0"/>
              <a:t>[j]=</a:t>
            </a:r>
            <a:r>
              <a:rPr lang="en-US" sz="1200" dirty="0" err="1"/>
              <a:t>bt</a:t>
            </a:r>
            <a:r>
              <a:rPr lang="en-US" sz="1200" dirty="0"/>
              <a:t>[j+1];</a:t>
            </a:r>
          </a:p>
          <a:p>
            <a:r>
              <a:rPr lang="en-US" sz="1200" dirty="0"/>
              <a:t>					</a:t>
            </a:r>
            <a:r>
              <a:rPr lang="en-US" sz="1200" dirty="0" err="1"/>
              <a:t>bt</a:t>
            </a:r>
            <a:r>
              <a:rPr lang="en-US" sz="1200" dirty="0"/>
              <a:t>[j+1]=temp;</a:t>
            </a:r>
          </a:p>
          <a:p>
            <a:r>
              <a:rPr lang="en-US" sz="1200" dirty="0"/>
              <a:t>					temp=</a:t>
            </a:r>
            <a:r>
              <a:rPr lang="en-US" sz="1200" dirty="0" err="1"/>
              <a:t>pid</a:t>
            </a:r>
            <a:r>
              <a:rPr lang="en-US" sz="1200" dirty="0"/>
              <a:t>[j];</a:t>
            </a:r>
          </a:p>
          <a:p>
            <a:r>
              <a:rPr lang="en-US" sz="1200" dirty="0"/>
              <a:t>					</a:t>
            </a:r>
            <a:r>
              <a:rPr lang="en-US" sz="1200" dirty="0" err="1"/>
              <a:t>pid</a:t>
            </a:r>
            <a:r>
              <a:rPr lang="en-US" sz="1200" dirty="0"/>
              <a:t>[j]=</a:t>
            </a:r>
            <a:r>
              <a:rPr lang="en-US" sz="1200" dirty="0" err="1"/>
              <a:t>pid</a:t>
            </a:r>
            <a:r>
              <a:rPr lang="en-US" sz="1200" dirty="0"/>
              <a:t>[j+1];</a:t>
            </a:r>
          </a:p>
          <a:p>
            <a:r>
              <a:rPr lang="en-US" sz="1200" dirty="0"/>
              <a:t>					</a:t>
            </a:r>
            <a:r>
              <a:rPr lang="en-US" sz="1200" dirty="0" err="1"/>
              <a:t>pid</a:t>
            </a:r>
            <a:r>
              <a:rPr lang="en-US" sz="1200" dirty="0"/>
              <a:t>[j+1]=temp;</a:t>
            </a:r>
          </a:p>
          <a:p>
            <a:r>
              <a:rPr lang="en-US" sz="1200" dirty="0" smtClean="0"/>
              <a:t>}</a:t>
            </a:r>
            <a:endParaRPr lang="en-US" sz="1200" dirty="0" smtClean="0"/>
          </a:p>
          <a:p>
            <a:endParaRPr lang="en-US" sz="1200" dirty="0"/>
          </a:p>
          <a:p>
            <a:endParaRPr lang="en-US" sz="1200" dirty="0"/>
          </a:p>
        </p:txBody>
      </p:sp>
    </p:spTree>
    <p:extLst>
      <p:ext uri="{BB962C8B-B14F-4D97-AF65-F5344CB8AC3E}">
        <p14:creationId xmlns:p14="http://schemas.microsoft.com/office/powerpoint/2010/main" val="3431624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ame 3"/>
          <p:cNvSpPr/>
          <p:nvPr/>
        </p:nvSpPr>
        <p:spPr>
          <a:xfrm>
            <a:off x="0" y="-14068"/>
            <a:ext cx="6858000" cy="9920067"/>
          </a:xfrm>
          <a:prstGeom prst="frame">
            <a:avLst>
              <a:gd name="adj1" fmla="val 1891"/>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8" name="TextBox 7"/>
          <p:cNvSpPr txBox="1"/>
          <p:nvPr/>
        </p:nvSpPr>
        <p:spPr>
          <a:xfrm>
            <a:off x="576776" y="506437"/>
            <a:ext cx="5880295" cy="8679299"/>
          </a:xfrm>
          <a:prstGeom prst="rect">
            <a:avLst/>
          </a:prstGeom>
          <a:noFill/>
        </p:spPr>
        <p:txBody>
          <a:bodyPr wrap="square" rtlCol="0">
            <a:spAutoFit/>
          </a:bodyPr>
          <a:lstStyle/>
          <a:p>
            <a:r>
              <a:rPr lang="en-US" dirty="0" err="1"/>
              <a:t>printf</a:t>
            </a:r>
            <a:r>
              <a:rPr lang="en-US" dirty="0"/>
              <a:t>("\</a:t>
            </a:r>
            <a:r>
              <a:rPr lang="en-US" dirty="0" err="1"/>
              <a:t>nImplementing</a:t>
            </a:r>
            <a:r>
              <a:rPr lang="en-US" dirty="0"/>
              <a:t> Shortest Job First Algorithm...........\n\n</a:t>
            </a:r>
            <a:r>
              <a:rPr lang="en-US" dirty="0" smtClean="0"/>
              <a:t>");</a:t>
            </a:r>
          </a:p>
          <a:p>
            <a:endParaRPr lang="en-US" dirty="0"/>
          </a:p>
          <a:p>
            <a:r>
              <a:rPr lang="en-US" dirty="0" err="1" smtClean="0"/>
              <a:t>ct</a:t>
            </a:r>
            <a:r>
              <a:rPr lang="en-US" dirty="0" smtClean="0"/>
              <a:t>[0</a:t>
            </a:r>
            <a:r>
              <a:rPr lang="en-US" dirty="0"/>
              <a:t>]=</a:t>
            </a:r>
            <a:r>
              <a:rPr lang="en-US" dirty="0" err="1"/>
              <a:t>at+bt</a:t>
            </a:r>
            <a:r>
              <a:rPr lang="en-US" dirty="0"/>
              <a:t>[0];</a:t>
            </a:r>
          </a:p>
          <a:p>
            <a:r>
              <a:rPr lang="en-US" dirty="0" err="1" smtClean="0"/>
              <a:t>tt</a:t>
            </a:r>
            <a:r>
              <a:rPr lang="en-US" dirty="0" smtClean="0"/>
              <a:t>[0</a:t>
            </a:r>
            <a:r>
              <a:rPr lang="en-US" dirty="0"/>
              <a:t>]=</a:t>
            </a:r>
            <a:r>
              <a:rPr lang="en-US" dirty="0" err="1"/>
              <a:t>ct</a:t>
            </a:r>
            <a:r>
              <a:rPr lang="en-US" dirty="0"/>
              <a:t>[0]-</a:t>
            </a:r>
            <a:r>
              <a:rPr lang="en-US" dirty="0" smtClean="0"/>
              <a:t>at;</a:t>
            </a:r>
          </a:p>
          <a:p>
            <a:r>
              <a:rPr lang="en-US" dirty="0" err="1" smtClean="0"/>
              <a:t>wt</a:t>
            </a:r>
            <a:r>
              <a:rPr lang="en-US" dirty="0" smtClean="0"/>
              <a:t>[0]=</a:t>
            </a:r>
            <a:r>
              <a:rPr lang="en-US" dirty="0" err="1" smtClean="0"/>
              <a:t>tt</a:t>
            </a:r>
            <a:r>
              <a:rPr lang="en-US" dirty="0" smtClean="0"/>
              <a:t>[0]-</a:t>
            </a:r>
            <a:r>
              <a:rPr lang="en-US" dirty="0" err="1" smtClean="0"/>
              <a:t>bt</a:t>
            </a:r>
            <a:r>
              <a:rPr lang="en-US" dirty="0" smtClean="0"/>
              <a:t>[0];</a:t>
            </a:r>
          </a:p>
          <a:p>
            <a:r>
              <a:rPr lang="en-US" dirty="0" err="1" smtClean="0"/>
              <a:t>avg_tt</a:t>
            </a:r>
            <a:r>
              <a:rPr lang="en-US" dirty="0" smtClean="0"/>
              <a:t>=</a:t>
            </a:r>
            <a:r>
              <a:rPr lang="en-US" dirty="0" err="1" smtClean="0"/>
              <a:t>tt</a:t>
            </a:r>
            <a:r>
              <a:rPr lang="en-US" dirty="0" smtClean="0"/>
              <a:t>[0</a:t>
            </a:r>
            <a:r>
              <a:rPr lang="en-US" dirty="0"/>
              <a:t>];</a:t>
            </a:r>
          </a:p>
          <a:p>
            <a:r>
              <a:rPr lang="en-US" dirty="0" err="1" smtClean="0"/>
              <a:t>avg_wt</a:t>
            </a:r>
            <a:r>
              <a:rPr lang="en-US" dirty="0" smtClean="0"/>
              <a:t>=</a:t>
            </a:r>
            <a:r>
              <a:rPr lang="en-US" dirty="0" err="1" smtClean="0"/>
              <a:t>wt</a:t>
            </a:r>
            <a:r>
              <a:rPr lang="en-US" dirty="0" smtClean="0"/>
              <a:t>[0];</a:t>
            </a:r>
          </a:p>
          <a:p>
            <a:r>
              <a:rPr lang="en-US" dirty="0" smtClean="0"/>
              <a:t>for(y=1;y&lt;5;y++)</a:t>
            </a:r>
          </a:p>
          <a:p>
            <a:r>
              <a:rPr lang="en-US" dirty="0" smtClean="0"/>
              <a:t>{</a:t>
            </a:r>
            <a:endParaRPr lang="en-US" dirty="0"/>
          </a:p>
          <a:p>
            <a:r>
              <a:rPr lang="en-US" dirty="0" err="1" smtClean="0"/>
              <a:t>ct</a:t>
            </a:r>
            <a:r>
              <a:rPr lang="en-US" dirty="0" smtClean="0"/>
              <a:t>[y</a:t>
            </a:r>
            <a:r>
              <a:rPr lang="en-US" dirty="0"/>
              <a:t>]=</a:t>
            </a:r>
            <a:r>
              <a:rPr lang="en-US" dirty="0" err="1"/>
              <a:t>bt</a:t>
            </a:r>
            <a:r>
              <a:rPr lang="en-US" dirty="0"/>
              <a:t>[y]+</a:t>
            </a:r>
            <a:r>
              <a:rPr lang="en-US" dirty="0" err="1"/>
              <a:t>ct</a:t>
            </a:r>
            <a:r>
              <a:rPr lang="en-US" dirty="0"/>
              <a:t>[y-1];</a:t>
            </a:r>
          </a:p>
          <a:p>
            <a:r>
              <a:rPr lang="en-US" dirty="0" err="1" smtClean="0"/>
              <a:t>tt</a:t>
            </a:r>
            <a:r>
              <a:rPr lang="en-US" dirty="0" smtClean="0"/>
              <a:t>[y</a:t>
            </a:r>
            <a:r>
              <a:rPr lang="en-US" dirty="0"/>
              <a:t>]=</a:t>
            </a:r>
            <a:r>
              <a:rPr lang="en-US" dirty="0" err="1"/>
              <a:t>ct</a:t>
            </a:r>
            <a:r>
              <a:rPr lang="en-US" dirty="0"/>
              <a:t>[y]-at</a:t>
            </a:r>
            <a:r>
              <a:rPr lang="en-US" dirty="0" smtClean="0"/>
              <a:t>;</a:t>
            </a:r>
          </a:p>
          <a:p>
            <a:r>
              <a:rPr lang="en-US" dirty="0" err="1" smtClean="0"/>
              <a:t>wt</a:t>
            </a:r>
            <a:r>
              <a:rPr lang="en-US" dirty="0" smtClean="0"/>
              <a:t>[y]=</a:t>
            </a:r>
            <a:r>
              <a:rPr lang="en-US" dirty="0" err="1" smtClean="0"/>
              <a:t>tt</a:t>
            </a:r>
            <a:r>
              <a:rPr lang="en-US" dirty="0" smtClean="0"/>
              <a:t>[y]-</a:t>
            </a:r>
            <a:r>
              <a:rPr lang="en-US" dirty="0" err="1" smtClean="0"/>
              <a:t>bt</a:t>
            </a:r>
            <a:r>
              <a:rPr lang="en-US" dirty="0" smtClean="0"/>
              <a:t>[y];</a:t>
            </a:r>
          </a:p>
          <a:p>
            <a:r>
              <a:rPr lang="en-US" dirty="0" err="1" smtClean="0"/>
              <a:t>avg_tt</a:t>
            </a:r>
            <a:r>
              <a:rPr lang="en-US" dirty="0"/>
              <a:t>+=</a:t>
            </a:r>
            <a:r>
              <a:rPr lang="en-US" dirty="0" err="1"/>
              <a:t>tt</a:t>
            </a:r>
            <a:r>
              <a:rPr lang="en-US" dirty="0"/>
              <a:t>[y];</a:t>
            </a:r>
          </a:p>
          <a:p>
            <a:r>
              <a:rPr lang="en-US" dirty="0" err="1" smtClean="0"/>
              <a:t>avg_wt</a:t>
            </a:r>
            <a:r>
              <a:rPr lang="en-US" dirty="0"/>
              <a:t>+=</a:t>
            </a:r>
            <a:r>
              <a:rPr lang="en-US" dirty="0" err="1"/>
              <a:t>wt</a:t>
            </a:r>
            <a:r>
              <a:rPr lang="en-US" dirty="0"/>
              <a:t>[y];</a:t>
            </a:r>
          </a:p>
          <a:p>
            <a:r>
              <a:rPr lang="en-US" dirty="0" smtClean="0"/>
              <a:t>}</a:t>
            </a:r>
            <a:endParaRPr lang="en-US" dirty="0"/>
          </a:p>
          <a:p>
            <a:r>
              <a:rPr lang="en-US" dirty="0" err="1" smtClean="0"/>
              <a:t>fclose</a:t>
            </a:r>
            <a:r>
              <a:rPr lang="en-US" dirty="0" smtClean="0"/>
              <a:t>(</a:t>
            </a:r>
            <a:r>
              <a:rPr lang="en-US" dirty="0" err="1" smtClean="0"/>
              <a:t>ptr</a:t>
            </a:r>
            <a:r>
              <a:rPr lang="en-US" dirty="0" smtClean="0"/>
              <a:t>);</a:t>
            </a:r>
          </a:p>
          <a:p>
            <a:endParaRPr lang="en-US" dirty="0"/>
          </a:p>
          <a:p>
            <a:r>
              <a:rPr lang="en-US" dirty="0" err="1" smtClean="0"/>
              <a:t>printf</a:t>
            </a:r>
            <a:r>
              <a:rPr lang="en-US" dirty="0"/>
              <a:t>("</a:t>
            </a:r>
            <a:r>
              <a:rPr lang="en-US" dirty="0" err="1"/>
              <a:t>Process_id</a:t>
            </a:r>
            <a:r>
              <a:rPr lang="en-US" dirty="0"/>
              <a:t>              </a:t>
            </a:r>
            <a:r>
              <a:rPr lang="en-US" dirty="0" err="1"/>
              <a:t>Burst_time</a:t>
            </a:r>
            <a:r>
              <a:rPr lang="en-US" dirty="0"/>
              <a:t>         </a:t>
            </a:r>
            <a:r>
              <a:rPr lang="en-US" dirty="0" err="1"/>
              <a:t>Completion_time</a:t>
            </a:r>
            <a:r>
              <a:rPr lang="en-US" dirty="0"/>
              <a:t>         </a:t>
            </a:r>
            <a:r>
              <a:rPr lang="en-US" dirty="0" err="1"/>
              <a:t>Turnaround_time</a:t>
            </a:r>
            <a:r>
              <a:rPr lang="en-US" dirty="0"/>
              <a:t>           </a:t>
            </a:r>
            <a:r>
              <a:rPr lang="en-US" dirty="0" err="1"/>
              <a:t>Waiting_time</a:t>
            </a:r>
            <a:r>
              <a:rPr lang="en-US" dirty="0"/>
              <a:t>\n");</a:t>
            </a:r>
          </a:p>
          <a:p>
            <a:r>
              <a:rPr lang="en-US" dirty="0" err="1" smtClean="0"/>
              <a:t>printf</a:t>
            </a:r>
            <a:r>
              <a:rPr lang="en-US" dirty="0"/>
              <a:t>("-----------------------------------------------------------------------------------------------------------\n");</a:t>
            </a:r>
          </a:p>
          <a:p>
            <a:r>
              <a:rPr lang="en-US" dirty="0" smtClean="0"/>
              <a:t>for(</a:t>
            </a:r>
            <a:r>
              <a:rPr lang="en-US" dirty="0" err="1" smtClean="0"/>
              <a:t>i</a:t>
            </a:r>
            <a:r>
              <a:rPr lang="en-US" dirty="0" smtClean="0"/>
              <a:t>=0;i&lt;5;i</a:t>
            </a:r>
            <a:r>
              <a:rPr lang="en-US" dirty="0"/>
              <a:t>++)</a:t>
            </a:r>
          </a:p>
          <a:p>
            <a:r>
              <a:rPr lang="en-US" dirty="0" err="1" smtClean="0"/>
              <a:t>printf</a:t>
            </a:r>
            <a:r>
              <a:rPr lang="en-US" dirty="0"/>
              <a:t>("   </a:t>
            </a:r>
            <a:r>
              <a:rPr lang="en-US" dirty="0" err="1"/>
              <a:t>P%d</a:t>
            </a:r>
            <a:r>
              <a:rPr lang="en-US" dirty="0"/>
              <a:t>                     %d                    %d                       %d                        %d\n",</a:t>
            </a:r>
            <a:r>
              <a:rPr lang="en-US" dirty="0" err="1"/>
              <a:t>pid</a:t>
            </a:r>
            <a:r>
              <a:rPr lang="en-US" dirty="0"/>
              <a:t>[</a:t>
            </a:r>
            <a:r>
              <a:rPr lang="en-US" dirty="0" err="1"/>
              <a:t>i</a:t>
            </a:r>
            <a:r>
              <a:rPr lang="en-US" dirty="0"/>
              <a:t>],</a:t>
            </a:r>
            <a:r>
              <a:rPr lang="en-US" dirty="0" err="1"/>
              <a:t>bt</a:t>
            </a:r>
            <a:r>
              <a:rPr lang="en-US" dirty="0"/>
              <a:t>[</a:t>
            </a:r>
            <a:r>
              <a:rPr lang="en-US" dirty="0" err="1"/>
              <a:t>i</a:t>
            </a:r>
            <a:r>
              <a:rPr lang="en-US" dirty="0"/>
              <a:t>],</a:t>
            </a:r>
            <a:r>
              <a:rPr lang="en-US" dirty="0" err="1"/>
              <a:t>ct</a:t>
            </a:r>
            <a:r>
              <a:rPr lang="en-US" dirty="0"/>
              <a:t>[</a:t>
            </a:r>
            <a:r>
              <a:rPr lang="en-US" dirty="0" err="1"/>
              <a:t>i</a:t>
            </a:r>
            <a:r>
              <a:rPr lang="en-US" dirty="0"/>
              <a:t>],</a:t>
            </a:r>
            <a:r>
              <a:rPr lang="en-US" dirty="0" err="1"/>
              <a:t>tt</a:t>
            </a:r>
            <a:r>
              <a:rPr lang="en-US" dirty="0"/>
              <a:t>[</a:t>
            </a:r>
            <a:r>
              <a:rPr lang="en-US" dirty="0" err="1"/>
              <a:t>i</a:t>
            </a:r>
            <a:r>
              <a:rPr lang="en-US" dirty="0"/>
              <a:t>],</a:t>
            </a:r>
            <a:r>
              <a:rPr lang="en-US" dirty="0" err="1"/>
              <a:t>wt</a:t>
            </a:r>
            <a:r>
              <a:rPr lang="en-US" dirty="0"/>
              <a:t>[</a:t>
            </a:r>
            <a:r>
              <a:rPr lang="en-US" dirty="0" err="1"/>
              <a:t>i</a:t>
            </a:r>
            <a:r>
              <a:rPr lang="en-US" dirty="0" smtClean="0"/>
              <a:t>]);</a:t>
            </a:r>
          </a:p>
          <a:p>
            <a:endParaRPr lang="en-US" dirty="0"/>
          </a:p>
          <a:p>
            <a:r>
              <a:rPr lang="en-US" dirty="0" err="1" smtClean="0"/>
              <a:t>printf</a:t>
            </a:r>
            <a:r>
              <a:rPr lang="en-US" dirty="0"/>
              <a:t>("Average </a:t>
            </a:r>
            <a:r>
              <a:rPr lang="en-US" dirty="0" err="1"/>
              <a:t>TurnAround_Time</a:t>
            </a:r>
            <a:r>
              <a:rPr lang="en-US" dirty="0"/>
              <a:t> :%.2f\n",</a:t>
            </a:r>
            <a:r>
              <a:rPr lang="en-US" dirty="0" err="1"/>
              <a:t>avg_tt</a:t>
            </a:r>
            <a:r>
              <a:rPr lang="en-US" dirty="0"/>
              <a:t>/5.00);</a:t>
            </a:r>
          </a:p>
          <a:p>
            <a:r>
              <a:rPr lang="en-US" dirty="0" err="1" smtClean="0"/>
              <a:t>printf</a:t>
            </a:r>
            <a:r>
              <a:rPr lang="en-US" dirty="0"/>
              <a:t>("Average Waiting Time    :%.2f\n",</a:t>
            </a:r>
            <a:r>
              <a:rPr lang="en-US" dirty="0" err="1"/>
              <a:t>avg_wt</a:t>
            </a:r>
            <a:r>
              <a:rPr lang="en-US" dirty="0"/>
              <a:t>/5.00);</a:t>
            </a:r>
          </a:p>
          <a:p>
            <a:r>
              <a:rPr lang="en-US" dirty="0" err="1" smtClean="0"/>
              <a:t>goto</a:t>
            </a:r>
            <a:r>
              <a:rPr lang="en-US" dirty="0" smtClean="0"/>
              <a:t> </a:t>
            </a:r>
            <a:r>
              <a:rPr lang="en-US" dirty="0"/>
              <a:t>starting;</a:t>
            </a:r>
          </a:p>
          <a:p>
            <a:r>
              <a:rPr lang="en-US" dirty="0" smtClean="0"/>
              <a:t>}</a:t>
            </a:r>
            <a:endParaRPr lang="en-US" dirty="0"/>
          </a:p>
          <a:p>
            <a:endParaRPr lang="en-US" dirty="0"/>
          </a:p>
        </p:txBody>
      </p:sp>
    </p:spTree>
    <p:extLst>
      <p:ext uri="{BB962C8B-B14F-4D97-AF65-F5344CB8AC3E}">
        <p14:creationId xmlns:p14="http://schemas.microsoft.com/office/powerpoint/2010/main" val="4149106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ame 3"/>
          <p:cNvSpPr/>
          <p:nvPr/>
        </p:nvSpPr>
        <p:spPr>
          <a:xfrm>
            <a:off x="0" y="-14068"/>
            <a:ext cx="6858000" cy="9920067"/>
          </a:xfrm>
          <a:prstGeom prst="frame">
            <a:avLst>
              <a:gd name="adj1" fmla="val 1891"/>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 name="TextBox 4"/>
          <p:cNvSpPr txBox="1"/>
          <p:nvPr/>
        </p:nvSpPr>
        <p:spPr>
          <a:xfrm>
            <a:off x="805375" y="1434900"/>
            <a:ext cx="5247250" cy="5632311"/>
          </a:xfrm>
          <a:prstGeom prst="rect">
            <a:avLst/>
          </a:prstGeom>
          <a:noFill/>
        </p:spPr>
        <p:txBody>
          <a:bodyPr wrap="square" rtlCol="0">
            <a:spAutoFit/>
          </a:bodyPr>
          <a:lstStyle/>
          <a:p>
            <a:r>
              <a:rPr lang="en-US" dirty="0" smtClean="0"/>
              <a:t>case </a:t>
            </a:r>
            <a:r>
              <a:rPr lang="en-US" dirty="0"/>
              <a:t>2:</a:t>
            </a:r>
          </a:p>
          <a:p>
            <a:r>
              <a:rPr lang="en-US" dirty="0" smtClean="0"/>
              <a:t>{</a:t>
            </a:r>
            <a:endParaRPr lang="en-US" dirty="0"/>
          </a:p>
          <a:p>
            <a:r>
              <a:rPr lang="en-US" dirty="0" err="1" smtClean="0"/>
              <a:t>printf</a:t>
            </a:r>
            <a:r>
              <a:rPr lang="en-US" dirty="0"/>
              <a:t>("Enter Values to Write in file : \n");</a:t>
            </a:r>
          </a:p>
          <a:p>
            <a:r>
              <a:rPr lang="en-US" dirty="0" err="1" smtClean="0"/>
              <a:t>ptr</a:t>
            </a:r>
            <a:r>
              <a:rPr lang="en-US" dirty="0" smtClean="0"/>
              <a:t>=</a:t>
            </a:r>
            <a:r>
              <a:rPr lang="en-US" dirty="0" err="1" smtClean="0"/>
              <a:t>fopen</a:t>
            </a:r>
            <a:r>
              <a:rPr lang="en-US" dirty="0"/>
              <a:t>("Burst.txt","</a:t>
            </a:r>
            <a:r>
              <a:rPr lang="en-US" dirty="0" err="1"/>
              <a:t>wb</a:t>
            </a:r>
            <a:r>
              <a:rPr lang="en-US" dirty="0"/>
              <a:t>");</a:t>
            </a:r>
          </a:p>
          <a:p>
            <a:r>
              <a:rPr lang="en-US" dirty="0" smtClean="0"/>
              <a:t>for(</a:t>
            </a:r>
            <a:r>
              <a:rPr lang="en-US" dirty="0" err="1" smtClean="0"/>
              <a:t>i</a:t>
            </a:r>
            <a:r>
              <a:rPr lang="en-US" dirty="0" smtClean="0"/>
              <a:t>=0;i&lt;5;i</a:t>
            </a:r>
            <a:r>
              <a:rPr lang="en-US" dirty="0"/>
              <a:t>++)</a:t>
            </a:r>
          </a:p>
          <a:p>
            <a:r>
              <a:rPr lang="en-US" dirty="0"/>
              <a:t>   </a:t>
            </a:r>
            <a:r>
              <a:rPr lang="en-US" dirty="0" smtClean="0"/>
              <a:t>  </a:t>
            </a:r>
            <a:r>
              <a:rPr lang="en-US" dirty="0"/>
              <a:t>{</a:t>
            </a:r>
          </a:p>
          <a:p>
            <a:r>
              <a:rPr lang="en-US" dirty="0" smtClean="0"/>
              <a:t>   </a:t>
            </a:r>
            <a:r>
              <a:rPr lang="en-US" dirty="0" err="1" smtClean="0"/>
              <a:t>scanf</a:t>
            </a:r>
            <a:r>
              <a:rPr lang="en-US" dirty="0"/>
              <a:t>("%</a:t>
            </a:r>
            <a:r>
              <a:rPr lang="en-US" dirty="0" err="1"/>
              <a:t>d",&amp;y</a:t>
            </a:r>
            <a:r>
              <a:rPr lang="en-US" dirty="0"/>
              <a:t>);</a:t>
            </a:r>
          </a:p>
          <a:p>
            <a:r>
              <a:rPr lang="en-US" dirty="0" err="1" smtClean="0"/>
              <a:t>fwrite</a:t>
            </a:r>
            <a:r>
              <a:rPr lang="en-US" dirty="0"/>
              <a:t>(&amp;</a:t>
            </a:r>
            <a:r>
              <a:rPr lang="en-US" dirty="0" err="1"/>
              <a:t>y,sizeof</a:t>
            </a:r>
            <a:r>
              <a:rPr lang="en-US" dirty="0"/>
              <a:t>(y),1,ptr);</a:t>
            </a:r>
          </a:p>
          <a:p>
            <a:r>
              <a:rPr lang="en-US" dirty="0"/>
              <a:t> </a:t>
            </a:r>
            <a:r>
              <a:rPr lang="en-US" dirty="0" smtClean="0"/>
              <a:t>   </a:t>
            </a:r>
            <a:r>
              <a:rPr lang="en-US" dirty="0"/>
              <a:t>}</a:t>
            </a:r>
          </a:p>
          <a:p>
            <a:r>
              <a:rPr lang="en-US" dirty="0" err="1" smtClean="0"/>
              <a:t>fclose</a:t>
            </a:r>
            <a:r>
              <a:rPr lang="en-US" dirty="0" smtClean="0"/>
              <a:t>(</a:t>
            </a:r>
            <a:r>
              <a:rPr lang="en-US" dirty="0" err="1" smtClean="0"/>
              <a:t>ptr</a:t>
            </a:r>
            <a:r>
              <a:rPr lang="en-US" dirty="0"/>
              <a:t>);</a:t>
            </a:r>
          </a:p>
          <a:p>
            <a:r>
              <a:rPr lang="en-US" dirty="0" err="1" smtClean="0"/>
              <a:t>goto</a:t>
            </a:r>
            <a:r>
              <a:rPr lang="en-US" dirty="0" smtClean="0"/>
              <a:t> </a:t>
            </a:r>
            <a:r>
              <a:rPr lang="en-US" dirty="0"/>
              <a:t>starting;	</a:t>
            </a:r>
          </a:p>
          <a:p>
            <a:r>
              <a:rPr lang="en-US" dirty="0" smtClean="0"/>
              <a:t>}</a:t>
            </a:r>
          </a:p>
          <a:p>
            <a:endParaRPr lang="en-US" dirty="0"/>
          </a:p>
          <a:p>
            <a:endParaRPr lang="en-US" dirty="0" smtClean="0"/>
          </a:p>
          <a:p>
            <a:endParaRPr lang="en-US" dirty="0"/>
          </a:p>
          <a:p>
            <a:endParaRPr lang="en-US" dirty="0"/>
          </a:p>
          <a:p>
            <a:r>
              <a:rPr lang="en-US" dirty="0" smtClean="0"/>
              <a:t>case </a:t>
            </a:r>
            <a:r>
              <a:rPr lang="en-US" dirty="0"/>
              <a:t>3</a:t>
            </a:r>
            <a:r>
              <a:rPr lang="en-US" dirty="0" smtClean="0"/>
              <a:t>:</a:t>
            </a:r>
          </a:p>
          <a:p>
            <a:r>
              <a:rPr lang="en-US" dirty="0" smtClean="0"/>
              <a:t>   return </a:t>
            </a:r>
            <a:r>
              <a:rPr lang="en-US" dirty="0"/>
              <a:t>0;</a:t>
            </a:r>
          </a:p>
          <a:p>
            <a:r>
              <a:rPr lang="en-US" dirty="0"/>
              <a:t>	}</a:t>
            </a:r>
          </a:p>
          <a:p>
            <a:r>
              <a:rPr lang="en-US" dirty="0"/>
              <a:t>}</a:t>
            </a:r>
            <a:endParaRPr lang="en-US" dirty="0"/>
          </a:p>
        </p:txBody>
      </p:sp>
    </p:spTree>
    <p:extLst>
      <p:ext uri="{BB962C8B-B14F-4D97-AF65-F5344CB8AC3E}">
        <p14:creationId xmlns:p14="http://schemas.microsoft.com/office/powerpoint/2010/main" val="3115293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ame 3"/>
          <p:cNvSpPr/>
          <p:nvPr/>
        </p:nvSpPr>
        <p:spPr>
          <a:xfrm>
            <a:off x="0" y="-14068"/>
            <a:ext cx="6858000" cy="9920067"/>
          </a:xfrm>
          <a:prstGeom prst="frame">
            <a:avLst>
              <a:gd name="adj1" fmla="val 1891"/>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7" name="TextBox 6"/>
          <p:cNvSpPr txBox="1"/>
          <p:nvPr/>
        </p:nvSpPr>
        <p:spPr>
          <a:xfrm>
            <a:off x="527011" y="845347"/>
            <a:ext cx="2356865" cy="369332"/>
          </a:xfrm>
          <a:prstGeom prst="rect">
            <a:avLst/>
          </a:prstGeom>
          <a:noFill/>
        </p:spPr>
        <p:txBody>
          <a:bodyPr wrap="square" rtlCol="0">
            <a:spAutoFit/>
          </a:bodyPr>
          <a:lstStyle/>
          <a:p>
            <a:r>
              <a:rPr lang="en-US" b="1" dirty="0" smtClean="0"/>
              <a:t>Test Case :</a:t>
            </a:r>
            <a:endParaRPr lang="en-US" b="1" dirty="0"/>
          </a:p>
        </p:txBody>
      </p:sp>
      <p:sp>
        <p:nvSpPr>
          <p:cNvPr id="8" name="TextBox 7"/>
          <p:cNvSpPr txBox="1"/>
          <p:nvPr/>
        </p:nvSpPr>
        <p:spPr>
          <a:xfrm>
            <a:off x="1019753" y="1599217"/>
            <a:ext cx="4818493" cy="369332"/>
          </a:xfrm>
          <a:prstGeom prst="rect">
            <a:avLst/>
          </a:prstGeom>
          <a:noFill/>
        </p:spPr>
        <p:txBody>
          <a:bodyPr wrap="square" rtlCol="0">
            <a:spAutoFit/>
          </a:bodyPr>
          <a:lstStyle/>
          <a:p>
            <a:r>
              <a:rPr lang="en-US" dirty="0" smtClean="0"/>
              <a:t>Assumed Test Case</a:t>
            </a:r>
            <a:endParaRPr lang="en-US" dirty="0"/>
          </a:p>
        </p:txBody>
      </p:sp>
      <p:sp>
        <p:nvSpPr>
          <p:cNvPr id="9" name="Rectangle 8"/>
          <p:cNvSpPr/>
          <p:nvPr/>
        </p:nvSpPr>
        <p:spPr>
          <a:xfrm>
            <a:off x="527011" y="5706961"/>
            <a:ext cx="6211415" cy="2746906"/>
          </a:xfrm>
          <a:prstGeom prst="rect">
            <a:avLst/>
          </a:prstGeom>
        </p:spPr>
        <p:txBody>
          <a:bodyPr wrap="square">
            <a:spAutoFit/>
          </a:bodyPr>
          <a:lstStyle/>
          <a:p>
            <a:pPr marL="406400" marR="0">
              <a:lnSpc>
                <a:spcPct val="115000"/>
              </a:lnSpc>
              <a:spcBef>
                <a:spcPts val="0"/>
              </a:spcBef>
              <a:spcAft>
                <a:spcPts val="0"/>
              </a:spcAft>
            </a:pPr>
            <a:r>
              <a:rPr lang="en-US" b="1" dirty="0">
                <a:solidFill>
                  <a:srgbClr val="000000"/>
                </a:solidFill>
                <a:latin typeface="Times New Roman" panose="02020603050405020304" pitchFamily="18" charset="0"/>
                <a:ea typeface="Times New Roman" panose="02020603050405020304" pitchFamily="18" charset="0"/>
              </a:rPr>
              <a:t>Have you made minimum 5 revisions of solution on </a:t>
            </a:r>
            <a:r>
              <a:rPr lang="en-US" b="1" dirty="0" err="1">
                <a:solidFill>
                  <a:srgbClr val="000000"/>
                </a:solidFill>
                <a:latin typeface="Times New Roman" panose="02020603050405020304" pitchFamily="18" charset="0"/>
                <a:ea typeface="Times New Roman" panose="02020603050405020304" pitchFamily="18" charset="0"/>
              </a:rPr>
              <a:t>GitHub</a:t>
            </a:r>
            <a:r>
              <a:rPr lang="en-US" b="1" dirty="0" smtClean="0">
                <a:solidFill>
                  <a:srgbClr val="000000"/>
                </a:solidFill>
                <a:latin typeface="Times New Roman" panose="02020603050405020304" pitchFamily="18" charset="0"/>
                <a:ea typeface="Times New Roman" panose="02020603050405020304" pitchFamily="18" charset="0"/>
              </a:rPr>
              <a:t>?  </a:t>
            </a:r>
            <a:r>
              <a:rPr lang="en-US" dirty="0" smtClean="0">
                <a:solidFill>
                  <a:srgbClr val="000000"/>
                </a:solidFill>
                <a:latin typeface="Times New Roman" panose="02020603050405020304" pitchFamily="18" charset="0"/>
                <a:ea typeface="Times New Roman" panose="02020603050405020304" pitchFamily="18" charset="0"/>
              </a:rPr>
              <a:t>Yes</a:t>
            </a:r>
            <a:endParaRPr lang="en-US" b="1" dirty="0" smtClean="0">
              <a:solidFill>
                <a:srgbClr val="000000"/>
              </a:solidFill>
              <a:latin typeface="Times New Roman" panose="02020603050405020304" pitchFamily="18" charset="0"/>
              <a:ea typeface="Times New Roman" panose="02020603050405020304" pitchFamily="18" charset="0"/>
            </a:endParaRPr>
          </a:p>
          <a:p>
            <a:pPr marL="406400" marR="0">
              <a:lnSpc>
                <a:spcPct val="115000"/>
              </a:lnSpc>
              <a:spcBef>
                <a:spcPts val="0"/>
              </a:spcBef>
              <a:spcAft>
                <a:spcPts val="0"/>
              </a:spcAft>
            </a:pPr>
            <a:r>
              <a:rPr lang="en-US" sz="1600" b="1" dirty="0">
                <a:solidFill>
                  <a:srgbClr val="000000"/>
                </a:solidFill>
                <a:latin typeface="Times New Roman" panose="02020603050405020304" pitchFamily="18" charset="0"/>
                <a:ea typeface="Arial" panose="020B0604020202020204" pitchFamily="34" charset="0"/>
              </a:rPr>
              <a:t> </a:t>
            </a:r>
            <a:r>
              <a:rPr lang="en-US" sz="1600" b="1" dirty="0" smtClean="0">
                <a:solidFill>
                  <a:srgbClr val="000000"/>
                </a:solidFill>
                <a:latin typeface="Times New Roman" panose="02020603050405020304" pitchFamily="18" charset="0"/>
                <a:ea typeface="Arial" panose="020B0604020202020204" pitchFamily="34" charset="0"/>
              </a:rPr>
              <a:t>	</a:t>
            </a:r>
          </a:p>
          <a:p>
            <a:pPr marL="406400" marR="0">
              <a:lnSpc>
                <a:spcPct val="115000"/>
              </a:lnSpc>
              <a:spcBef>
                <a:spcPts val="0"/>
              </a:spcBef>
              <a:spcAft>
                <a:spcPts val="0"/>
              </a:spcAft>
            </a:pPr>
            <a:endParaRPr lang="en-US" sz="1600" b="1" dirty="0">
              <a:solidFill>
                <a:srgbClr val="000000"/>
              </a:solidFill>
              <a:latin typeface="Times New Roman" panose="02020603050405020304" pitchFamily="18" charset="0"/>
              <a:ea typeface="Arial" panose="020B0604020202020204" pitchFamily="34" charset="0"/>
            </a:endParaRPr>
          </a:p>
          <a:p>
            <a:pPr marL="406400" marR="0">
              <a:lnSpc>
                <a:spcPct val="115000"/>
              </a:lnSpc>
              <a:spcBef>
                <a:spcPts val="0"/>
              </a:spcBef>
              <a:spcAft>
                <a:spcPts val="0"/>
              </a:spcAft>
            </a:pPr>
            <a:endParaRPr lang="en-US" sz="1600" b="1" dirty="0" smtClean="0">
              <a:solidFill>
                <a:srgbClr val="000000"/>
              </a:solidFill>
              <a:latin typeface="Times New Roman" panose="02020603050405020304" pitchFamily="18" charset="0"/>
              <a:ea typeface="Arial" panose="020B0604020202020204" pitchFamily="34" charset="0"/>
            </a:endParaRPr>
          </a:p>
          <a:p>
            <a:pPr marL="406400" marR="0">
              <a:lnSpc>
                <a:spcPct val="115000"/>
              </a:lnSpc>
              <a:spcBef>
                <a:spcPts val="0"/>
              </a:spcBef>
              <a:spcAft>
                <a:spcPts val="0"/>
              </a:spcAft>
            </a:pPr>
            <a:endParaRPr lang="en-US" sz="1600" b="1" dirty="0">
              <a:solidFill>
                <a:srgbClr val="000000"/>
              </a:solidFill>
              <a:latin typeface="Times New Roman" panose="02020603050405020304" pitchFamily="18" charset="0"/>
              <a:ea typeface="Arial" panose="020B0604020202020204" pitchFamily="34" charset="0"/>
            </a:endParaRPr>
          </a:p>
          <a:p>
            <a:pPr marL="406400" marR="0">
              <a:lnSpc>
                <a:spcPct val="115000"/>
              </a:lnSpc>
              <a:spcBef>
                <a:spcPts val="0"/>
              </a:spcBef>
              <a:spcAft>
                <a:spcPts val="0"/>
              </a:spcAft>
            </a:pPr>
            <a:endParaRPr lang="en-US" sz="1600" b="1" dirty="0" smtClean="0">
              <a:solidFill>
                <a:srgbClr val="000000"/>
              </a:solidFill>
              <a:latin typeface="Times New Roman" panose="02020603050405020304" pitchFamily="18" charset="0"/>
              <a:ea typeface="Arial" panose="020B0604020202020204" pitchFamily="34" charset="0"/>
            </a:endParaRPr>
          </a:p>
          <a:p>
            <a:pPr marL="406400" marR="0">
              <a:lnSpc>
                <a:spcPct val="115000"/>
              </a:lnSpc>
              <a:spcBef>
                <a:spcPts val="0"/>
              </a:spcBef>
              <a:spcAft>
                <a:spcPts val="0"/>
              </a:spcAft>
            </a:pPr>
            <a:r>
              <a:rPr lang="en-US" sz="1600" b="1" dirty="0" smtClean="0">
                <a:solidFill>
                  <a:srgbClr val="000000"/>
                </a:solidFill>
                <a:latin typeface="Times New Roman" panose="02020603050405020304" pitchFamily="18" charset="0"/>
                <a:ea typeface="Arial" panose="020B0604020202020204" pitchFamily="34" charset="0"/>
              </a:rPr>
              <a:t>		</a:t>
            </a:r>
            <a:endParaRPr lang="en-US" sz="1600" dirty="0">
              <a:solidFill>
                <a:srgbClr val="000000"/>
              </a:solidFill>
              <a:latin typeface="Arial" panose="020B0604020202020204" pitchFamily="34" charset="0"/>
              <a:ea typeface="Arial" panose="020B0604020202020204" pitchFamily="34" charset="0"/>
            </a:endParaRPr>
          </a:p>
          <a:p>
            <a:pPr marL="406400" marR="0">
              <a:lnSpc>
                <a:spcPct val="115000"/>
              </a:lnSpc>
              <a:spcBef>
                <a:spcPts val="0"/>
              </a:spcBef>
              <a:spcAft>
                <a:spcPts val="0"/>
              </a:spcAft>
            </a:pPr>
            <a:r>
              <a:rPr lang="en-US" b="1" dirty="0" err="1">
                <a:solidFill>
                  <a:srgbClr val="000000"/>
                </a:solidFill>
                <a:latin typeface="Times New Roman" panose="02020603050405020304" pitchFamily="18" charset="0"/>
                <a:ea typeface="Times New Roman" panose="02020603050405020304" pitchFamily="18" charset="0"/>
              </a:rPr>
              <a:t>GitHub</a:t>
            </a:r>
            <a:r>
              <a:rPr lang="en-US" b="1" dirty="0">
                <a:solidFill>
                  <a:srgbClr val="000000"/>
                </a:solidFill>
                <a:latin typeface="Times New Roman" panose="02020603050405020304" pitchFamily="18" charset="0"/>
                <a:ea typeface="Times New Roman" panose="02020603050405020304" pitchFamily="18" charset="0"/>
              </a:rPr>
              <a:t> Link: </a:t>
            </a:r>
            <a:endParaRPr lang="en-US" sz="1600" dirty="0">
              <a:solidFill>
                <a:srgbClr val="000000"/>
              </a:solidFill>
              <a:effectLst/>
              <a:latin typeface="Arial" panose="020B0604020202020204" pitchFamily="34" charset="0"/>
              <a:ea typeface="Arial" panose="020B0604020202020204" pitchFamily="34"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260" y="2160818"/>
            <a:ext cx="6541477" cy="3353874"/>
          </a:xfrm>
          <a:prstGeom prst="rect">
            <a:avLst/>
          </a:prstGeom>
        </p:spPr>
      </p:pic>
    </p:spTree>
    <p:extLst>
      <p:ext uri="{BB962C8B-B14F-4D97-AF65-F5344CB8AC3E}">
        <p14:creationId xmlns:p14="http://schemas.microsoft.com/office/powerpoint/2010/main" val="1214405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557" y="4240980"/>
            <a:ext cx="1955410" cy="369332"/>
          </a:xfrm>
          <a:prstGeom prst="rect">
            <a:avLst/>
          </a:prstGeom>
          <a:noFill/>
        </p:spPr>
        <p:txBody>
          <a:bodyPr wrap="square" rtlCol="0">
            <a:spAutoFit/>
          </a:bodyPr>
          <a:lstStyle/>
          <a:p>
            <a:r>
              <a:rPr lang="en-US" b="1" dirty="0" smtClean="0"/>
              <a:t>Description :</a:t>
            </a:r>
            <a:endParaRPr lang="en-US" b="1" dirty="0"/>
          </a:p>
        </p:txBody>
      </p:sp>
      <p:sp>
        <p:nvSpPr>
          <p:cNvPr id="7" name="Frame 6"/>
          <p:cNvSpPr/>
          <p:nvPr/>
        </p:nvSpPr>
        <p:spPr>
          <a:xfrm>
            <a:off x="0" y="-14068"/>
            <a:ext cx="6858000" cy="9920067"/>
          </a:xfrm>
          <a:prstGeom prst="frame">
            <a:avLst>
              <a:gd name="adj1" fmla="val 1891"/>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0" name="TextBox 9"/>
          <p:cNvSpPr txBox="1"/>
          <p:nvPr/>
        </p:nvSpPr>
        <p:spPr>
          <a:xfrm>
            <a:off x="323557" y="326019"/>
            <a:ext cx="1955410" cy="369332"/>
          </a:xfrm>
          <a:prstGeom prst="rect">
            <a:avLst/>
          </a:prstGeom>
          <a:noFill/>
        </p:spPr>
        <p:txBody>
          <a:bodyPr wrap="square" rtlCol="0">
            <a:spAutoFit/>
          </a:bodyPr>
          <a:lstStyle/>
          <a:p>
            <a:r>
              <a:rPr lang="en-US" b="1" dirty="0" smtClean="0"/>
              <a:t>Question 2:</a:t>
            </a:r>
            <a:endParaRPr lang="en-US" b="1"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734" y="883278"/>
            <a:ext cx="6324531" cy="2984553"/>
          </a:xfrm>
        </p:spPr>
      </p:pic>
      <p:sp>
        <p:nvSpPr>
          <p:cNvPr id="4" name="TextBox 3"/>
          <p:cNvSpPr txBox="1"/>
          <p:nvPr/>
        </p:nvSpPr>
        <p:spPr>
          <a:xfrm>
            <a:off x="633046" y="4945965"/>
            <a:ext cx="5958219" cy="923330"/>
          </a:xfrm>
          <a:prstGeom prst="rect">
            <a:avLst/>
          </a:prstGeom>
          <a:noFill/>
        </p:spPr>
        <p:txBody>
          <a:bodyPr wrap="square" rtlCol="0">
            <a:spAutoFit/>
          </a:bodyPr>
          <a:lstStyle/>
          <a:p>
            <a:r>
              <a:rPr lang="en-GB" dirty="0"/>
              <a:t>An operating system uses Shortest Remaining Time First(SRT) process scheduling </a:t>
            </a:r>
            <a:r>
              <a:rPr lang="en-GB" dirty="0" err="1"/>
              <a:t>algo.Consider</a:t>
            </a:r>
            <a:r>
              <a:rPr lang="en-GB" dirty="0"/>
              <a:t> the arrival times and execution times for the following processes:</a:t>
            </a:r>
            <a:endParaRPr lang="en-US" dirty="0"/>
          </a:p>
        </p:txBody>
      </p:sp>
      <p:sp>
        <p:nvSpPr>
          <p:cNvPr id="6" name="TextBox 5"/>
          <p:cNvSpPr txBox="1"/>
          <p:nvPr/>
        </p:nvSpPr>
        <p:spPr>
          <a:xfrm>
            <a:off x="914399" y="6204948"/>
            <a:ext cx="4430765" cy="2308324"/>
          </a:xfrm>
          <a:prstGeom prst="rect">
            <a:avLst/>
          </a:prstGeom>
          <a:noFill/>
        </p:spPr>
        <p:txBody>
          <a:bodyPr wrap="none" rtlCol="0">
            <a:spAutoFit/>
          </a:bodyPr>
          <a:lstStyle/>
          <a:p>
            <a:endParaRPr lang="en-US" dirty="0"/>
          </a:p>
          <a:p>
            <a:r>
              <a:rPr lang="en-US" dirty="0"/>
              <a:t>These are completion times of the processes:</a:t>
            </a:r>
          </a:p>
          <a:p>
            <a:endParaRPr lang="en-US" dirty="0"/>
          </a:p>
          <a:p>
            <a:r>
              <a:rPr lang="en-US" dirty="0"/>
              <a:t>1.The process P1 finished at 17.</a:t>
            </a:r>
          </a:p>
          <a:p>
            <a:r>
              <a:rPr lang="en-US" dirty="0"/>
              <a:t>2.The process P2 finished at 5.</a:t>
            </a:r>
          </a:p>
          <a:p>
            <a:r>
              <a:rPr lang="en-US" dirty="0"/>
              <a:t>3.The process P3 finished at 26.</a:t>
            </a:r>
          </a:p>
          <a:p>
            <a:r>
              <a:rPr lang="en-US" dirty="0"/>
              <a:t>4.The process P4 finished at 10.</a:t>
            </a:r>
          </a:p>
          <a:p>
            <a:endParaRPr lang="en-US" dirty="0"/>
          </a:p>
        </p:txBody>
      </p:sp>
    </p:spTree>
    <p:extLst>
      <p:ext uri="{BB962C8B-B14F-4D97-AF65-F5344CB8AC3E}">
        <p14:creationId xmlns:p14="http://schemas.microsoft.com/office/powerpoint/2010/main" val="11171361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45659" y="404127"/>
            <a:ext cx="6385057" cy="2031325"/>
          </a:xfrm>
          <a:prstGeom prst="rect">
            <a:avLst/>
          </a:prstGeom>
          <a:noFill/>
        </p:spPr>
        <p:txBody>
          <a:bodyPr wrap="square" rtlCol="0">
            <a:spAutoFit/>
          </a:bodyPr>
          <a:lstStyle/>
          <a:p>
            <a:endParaRPr lang="en-US" dirty="0" smtClean="0"/>
          </a:p>
          <a:p>
            <a:endParaRPr lang="en-US" b="1" dirty="0" smtClean="0"/>
          </a:p>
          <a:p>
            <a:endParaRPr lang="en-US" dirty="0"/>
          </a:p>
          <a:p>
            <a:r>
              <a:rPr lang="en-GB" dirty="0"/>
              <a:t>Now we add the concepts of varying arrival times and </a:t>
            </a:r>
            <a:r>
              <a:rPr lang="en-GB" dirty="0" err="1"/>
              <a:t>preemption</a:t>
            </a:r>
            <a:r>
              <a:rPr lang="en-GB" dirty="0"/>
              <a:t> to the analysis </a:t>
            </a:r>
          </a:p>
          <a:p>
            <a:r>
              <a:rPr lang="en-US" dirty="0"/>
              <a:t/>
            </a:r>
            <a:br>
              <a:rPr lang="en-US" dirty="0"/>
            </a:br>
            <a:endParaRPr lang="en-US" dirty="0"/>
          </a:p>
        </p:txBody>
      </p:sp>
      <p:sp>
        <p:nvSpPr>
          <p:cNvPr id="11" name="TextBox 10"/>
          <p:cNvSpPr txBox="1"/>
          <p:nvPr/>
        </p:nvSpPr>
        <p:spPr>
          <a:xfrm>
            <a:off x="245659" y="4233839"/>
            <a:ext cx="1955410" cy="369332"/>
          </a:xfrm>
          <a:prstGeom prst="rect">
            <a:avLst/>
          </a:prstGeom>
          <a:noFill/>
        </p:spPr>
        <p:txBody>
          <a:bodyPr wrap="square" rtlCol="0">
            <a:spAutoFit/>
          </a:bodyPr>
          <a:lstStyle/>
          <a:p>
            <a:r>
              <a:rPr lang="en-US" b="1" dirty="0" smtClean="0"/>
              <a:t>Gantt Chart</a:t>
            </a:r>
            <a:r>
              <a:rPr lang="en-US" b="1" dirty="0" smtClean="0"/>
              <a:t> </a:t>
            </a:r>
            <a:r>
              <a:rPr lang="en-US" b="1" dirty="0" smtClean="0"/>
              <a:t>:</a:t>
            </a:r>
            <a:endParaRPr lang="en-US" b="1" dirty="0"/>
          </a:p>
        </p:txBody>
      </p:sp>
      <p:sp>
        <p:nvSpPr>
          <p:cNvPr id="14" name="Frame 13"/>
          <p:cNvSpPr/>
          <p:nvPr/>
        </p:nvSpPr>
        <p:spPr>
          <a:xfrm>
            <a:off x="0" y="-14068"/>
            <a:ext cx="6858000" cy="9920067"/>
          </a:xfrm>
          <a:prstGeom prst="frame">
            <a:avLst>
              <a:gd name="adj1" fmla="val 1891"/>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3" name="TextBox 2"/>
          <p:cNvSpPr txBox="1"/>
          <p:nvPr/>
        </p:nvSpPr>
        <p:spPr>
          <a:xfrm>
            <a:off x="1111817" y="1768865"/>
            <a:ext cx="3721853" cy="2031325"/>
          </a:xfrm>
          <a:prstGeom prst="rect">
            <a:avLst/>
          </a:prstGeom>
          <a:noFill/>
        </p:spPr>
        <p:txBody>
          <a:bodyPr wrap="none" rtlCol="0">
            <a:spAutoFit/>
          </a:bodyPr>
          <a:lstStyle/>
          <a:p>
            <a:endParaRPr lang="en-US" dirty="0"/>
          </a:p>
          <a:p>
            <a:endParaRPr lang="en-US" dirty="0"/>
          </a:p>
          <a:p>
            <a:r>
              <a:rPr lang="en-US" dirty="0"/>
              <a:t> </a:t>
            </a:r>
            <a:r>
              <a:rPr lang="en-US" dirty="0" smtClean="0"/>
              <a:t>Process     </a:t>
            </a:r>
            <a:r>
              <a:rPr lang="en-US" i="1" dirty="0" smtClean="0"/>
              <a:t>Arrival </a:t>
            </a:r>
            <a:r>
              <a:rPr lang="en-US" dirty="0" smtClean="0"/>
              <a:t>Time      Burst </a:t>
            </a:r>
            <a:r>
              <a:rPr lang="en-US" dirty="0"/>
              <a:t>Time </a:t>
            </a:r>
          </a:p>
          <a:p>
            <a:r>
              <a:rPr lang="en-US" i="1" dirty="0"/>
              <a:t>P1 </a:t>
            </a:r>
            <a:r>
              <a:rPr lang="en-US" i="1" dirty="0" smtClean="0"/>
              <a:t>                  </a:t>
            </a:r>
            <a:r>
              <a:rPr lang="en-US" dirty="0" smtClean="0"/>
              <a:t>0                           </a:t>
            </a:r>
            <a:r>
              <a:rPr lang="en-US" dirty="0"/>
              <a:t>8 </a:t>
            </a:r>
          </a:p>
          <a:p>
            <a:r>
              <a:rPr lang="en-US" i="1" dirty="0"/>
              <a:t>P2 </a:t>
            </a:r>
            <a:r>
              <a:rPr lang="en-US" i="1" dirty="0" smtClean="0"/>
              <a:t>                  </a:t>
            </a:r>
            <a:r>
              <a:rPr lang="en-US" dirty="0" smtClean="0"/>
              <a:t>1                           </a:t>
            </a:r>
            <a:r>
              <a:rPr lang="en-US" dirty="0"/>
              <a:t>4 </a:t>
            </a:r>
          </a:p>
          <a:p>
            <a:r>
              <a:rPr lang="en-US" i="1" dirty="0"/>
              <a:t>P3 </a:t>
            </a:r>
            <a:r>
              <a:rPr lang="en-US" i="1" dirty="0" smtClean="0"/>
              <a:t>                  </a:t>
            </a:r>
            <a:r>
              <a:rPr lang="en-US" dirty="0" smtClean="0"/>
              <a:t>2                           </a:t>
            </a:r>
            <a:r>
              <a:rPr lang="en-US" dirty="0"/>
              <a:t>9 </a:t>
            </a:r>
          </a:p>
          <a:p>
            <a:r>
              <a:rPr lang="en-US" i="1" dirty="0"/>
              <a:t>P4 </a:t>
            </a:r>
            <a:r>
              <a:rPr lang="en-US" i="1" dirty="0" smtClean="0"/>
              <a:t>                  </a:t>
            </a:r>
            <a:r>
              <a:rPr lang="en-US" dirty="0" smtClean="0"/>
              <a:t>3                           </a:t>
            </a:r>
            <a:r>
              <a:rPr lang="en-US" dirty="0"/>
              <a:t>5 </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594606478"/>
              </p:ext>
            </p:extLst>
          </p:nvPr>
        </p:nvGraphicFramePr>
        <p:xfrm>
          <a:off x="961242" y="4678623"/>
          <a:ext cx="4572000" cy="370840"/>
        </p:xfrm>
        <a:graphic>
          <a:graphicData uri="http://schemas.openxmlformats.org/drawingml/2006/table">
            <a:tbl>
              <a:tblPr firstRow="1" bandRow="1">
                <a:tableStyleId>{5C22544A-7EE6-4342-B048-85BDC9FD1C3A}</a:tableStyleId>
              </a:tblPr>
              <a:tblGrid>
                <a:gridCol w="914400"/>
                <a:gridCol w="914400"/>
                <a:gridCol w="914400"/>
                <a:gridCol w="914400"/>
                <a:gridCol w="914400"/>
              </a:tblGrid>
              <a:tr h="370840">
                <a:tc>
                  <a:txBody>
                    <a:bodyPr/>
                    <a:lstStyle/>
                    <a:p>
                      <a:r>
                        <a:rPr lang="en-US" dirty="0" smtClean="0"/>
                        <a:t>P1</a:t>
                      </a:r>
                      <a:endParaRPr lang="en-US" dirty="0"/>
                    </a:p>
                  </a:txBody>
                  <a:tcPr/>
                </a:tc>
                <a:tc>
                  <a:txBody>
                    <a:bodyPr/>
                    <a:lstStyle/>
                    <a:p>
                      <a:r>
                        <a:rPr lang="en-US" dirty="0" smtClean="0"/>
                        <a:t>P2</a:t>
                      </a:r>
                      <a:endParaRPr lang="en-US" dirty="0"/>
                    </a:p>
                  </a:txBody>
                  <a:tcPr/>
                </a:tc>
                <a:tc>
                  <a:txBody>
                    <a:bodyPr/>
                    <a:lstStyle/>
                    <a:p>
                      <a:r>
                        <a:rPr lang="en-US" dirty="0" smtClean="0"/>
                        <a:t>P4</a:t>
                      </a:r>
                      <a:endParaRPr lang="en-US" dirty="0"/>
                    </a:p>
                  </a:txBody>
                  <a:tcPr/>
                </a:tc>
                <a:tc>
                  <a:txBody>
                    <a:bodyPr/>
                    <a:lstStyle/>
                    <a:p>
                      <a:r>
                        <a:rPr lang="en-US" dirty="0" smtClean="0"/>
                        <a:t>P1</a:t>
                      </a:r>
                      <a:endParaRPr lang="en-US" dirty="0"/>
                    </a:p>
                  </a:txBody>
                  <a:tcPr/>
                </a:tc>
                <a:tc>
                  <a:txBody>
                    <a:bodyPr/>
                    <a:lstStyle/>
                    <a:p>
                      <a:r>
                        <a:rPr lang="en-US" dirty="0" smtClean="0"/>
                        <a:t>P3</a:t>
                      </a:r>
                      <a:endParaRPr lang="en-US" dirty="0"/>
                    </a:p>
                  </a:txBody>
                  <a:tcPr/>
                </a:tc>
              </a:tr>
            </a:tbl>
          </a:graphicData>
        </a:graphic>
      </p:graphicFrame>
      <p:sp>
        <p:nvSpPr>
          <p:cNvPr id="7" name="TextBox 6"/>
          <p:cNvSpPr txBox="1"/>
          <p:nvPr/>
        </p:nvSpPr>
        <p:spPr>
          <a:xfrm>
            <a:off x="888450" y="5011633"/>
            <a:ext cx="5099473" cy="369332"/>
          </a:xfrm>
          <a:prstGeom prst="rect">
            <a:avLst/>
          </a:prstGeom>
          <a:noFill/>
        </p:spPr>
        <p:txBody>
          <a:bodyPr wrap="none" rtlCol="0">
            <a:spAutoFit/>
          </a:bodyPr>
          <a:lstStyle/>
          <a:p>
            <a:r>
              <a:rPr lang="en-US" dirty="0" smtClean="0"/>
              <a:t>0              1                   5               10            17           26</a:t>
            </a:r>
            <a:endParaRPr lang="en-US" dirty="0"/>
          </a:p>
        </p:txBody>
      </p:sp>
      <p:sp>
        <p:nvSpPr>
          <p:cNvPr id="8" name="TextBox 7"/>
          <p:cNvSpPr txBox="1"/>
          <p:nvPr/>
        </p:nvSpPr>
        <p:spPr>
          <a:xfrm>
            <a:off x="274489" y="4623096"/>
            <a:ext cx="6356227" cy="1754326"/>
          </a:xfrm>
          <a:prstGeom prst="rect">
            <a:avLst/>
          </a:prstGeom>
          <a:noFill/>
        </p:spPr>
        <p:txBody>
          <a:bodyPr wrap="none" rtlCol="0">
            <a:spAutoFit/>
          </a:bodyPr>
          <a:lstStyle/>
          <a:p>
            <a:endParaRPr lang="en-US" dirty="0"/>
          </a:p>
          <a:p>
            <a:endParaRPr lang="en-US" dirty="0"/>
          </a:p>
          <a:p>
            <a:r>
              <a:rPr lang="en-US" dirty="0"/>
              <a:t> </a:t>
            </a:r>
          </a:p>
          <a:p>
            <a:r>
              <a:rPr lang="en-GB" dirty="0"/>
              <a:t>Average waiting time </a:t>
            </a:r>
            <a:r>
              <a:rPr lang="en-GB" dirty="0" smtClean="0"/>
              <a:t>=</a:t>
            </a:r>
          </a:p>
          <a:p>
            <a:r>
              <a:rPr lang="en-GB" dirty="0"/>
              <a:t> </a:t>
            </a:r>
            <a:r>
              <a:rPr lang="en-GB" dirty="0" smtClean="0"/>
              <a:t>                               </a:t>
            </a:r>
            <a:r>
              <a:rPr lang="en-GB" dirty="0"/>
              <a:t>[(10-1)+(1-1)+(17-2)+(5-3)]/4 = 26/4 = 6.5 </a:t>
            </a:r>
            <a:r>
              <a:rPr lang="en-GB" dirty="0" err="1"/>
              <a:t>msec</a:t>
            </a:r>
            <a:r>
              <a:rPr lang="en-GB" dirty="0"/>
              <a:t> </a:t>
            </a:r>
          </a:p>
          <a:p>
            <a:endParaRPr lang="en-U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387" y="6278948"/>
            <a:ext cx="5220429" cy="3267531"/>
          </a:xfrm>
          <a:prstGeom prst="rect">
            <a:avLst/>
          </a:prstGeom>
        </p:spPr>
      </p:pic>
    </p:spTree>
    <p:extLst>
      <p:ext uri="{BB962C8B-B14F-4D97-AF65-F5344CB8AC3E}">
        <p14:creationId xmlns:p14="http://schemas.microsoft.com/office/powerpoint/2010/main" val="348516814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250</TotalTime>
  <Words>727</Words>
  <Application>Microsoft Office PowerPoint</Application>
  <PresentationFormat>A4 Paper (210x297 mm)</PresentationFormat>
  <Paragraphs>228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Simulation Based Assignment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Simulation Based Assignment</dc:title>
  <dc:creator>Prudhvi Rambha</dc:creator>
  <cp:lastModifiedBy>Prudhvi Rambha</cp:lastModifiedBy>
  <cp:revision>27</cp:revision>
  <dcterms:created xsi:type="dcterms:W3CDTF">2018-04-06T13:13:07Z</dcterms:created>
  <dcterms:modified xsi:type="dcterms:W3CDTF">2018-04-16T15:45:26Z</dcterms:modified>
</cp:coreProperties>
</file>