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39"/>
  </p:notesMasterIdLst>
  <p:sldIdLst>
    <p:sldId id="256" r:id="rId2"/>
    <p:sldId id="293" r:id="rId3"/>
    <p:sldId id="292" r:id="rId4"/>
    <p:sldId id="259" r:id="rId5"/>
    <p:sldId id="261" r:id="rId6"/>
    <p:sldId id="282" r:id="rId7"/>
    <p:sldId id="283" r:id="rId8"/>
    <p:sldId id="262" r:id="rId9"/>
    <p:sldId id="284" r:id="rId10"/>
    <p:sldId id="285" r:id="rId11"/>
    <p:sldId id="300" r:id="rId12"/>
    <p:sldId id="287" r:id="rId13"/>
    <p:sldId id="288" r:id="rId14"/>
    <p:sldId id="289" r:id="rId15"/>
    <p:sldId id="290" r:id="rId16"/>
    <p:sldId id="263" r:id="rId17"/>
    <p:sldId id="295" r:id="rId18"/>
    <p:sldId id="277" r:id="rId19"/>
    <p:sldId id="296" r:id="rId20"/>
    <p:sldId id="278" r:id="rId21"/>
    <p:sldId id="297" r:id="rId22"/>
    <p:sldId id="279" r:id="rId23"/>
    <p:sldId id="298" r:id="rId24"/>
    <p:sldId id="280" r:id="rId25"/>
    <p:sldId id="299" r:id="rId26"/>
    <p:sldId id="267" r:id="rId27"/>
    <p:sldId id="273" r:id="rId28"/>
    <p:sldId id="274" r:id="rId29"/>
    <p:sldId id="275" r:id="rId30"/>
    <p:sldId id="276" r:id="rId31"/>
    <p:sldId id="294" r:id="rId32"/>
    <p:sldId id="268" r:id="rId33"/>
    <p:sldId id="270" r:id="rId34"/>
    <p:sldId id="271" r:id="rId35"/>
    <p:sldId id="269" r:id="rId36"/>
    <p:sldId id="272"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María De Jesús Pariona Torres" userId="642c767f6835fab0" providerId="LiveId" clId="{B7050EE2-DAC1-425E-954D-E3D38337003F}"/>
    <pc:docChg chg="custSel addSld modSld">
      <pc:chgData name="Ana María De Jesús Pariona Torres" userId="642c767f6835fab0" providerId="LiveId" clId="{B7050EE2-DAC1-425E-954D-E3D38337003F}" dt="2024-07-09T01:29:57.779" v="94" actId="14100"/>
      <pc:docMkLst>
        <pc:docMk/>
      </pc:docMkLst>
      <pc:sldChg chg="modSp new mod">
        <pc:chgData name="Ana María De Jesús Pariona Torres" userId="642c767f6835fab0" providerId="LiveId" clId="{B7050EE2-DAC1-425E-954D-E3D38337003F}" dt="2024-07-09T01:24:05.664" v="11" actId="2711"/>
        <pc:sldMkLst>
          <pc:docMk/>
          <pc:sldMk cId="280091770" sldId="267"/>
        </pc:sldMkLst>
        <pc:spChg chg="mod">
          <ac:chgData name="Ana María De Jesús Pariona Torres" userId="642c767f6835fab0" providerId="LiveId" clId="{B7050EE2-DAC1-425E-954D-E3D38337003F}" dt="2024-07-09T01:24:05.664" v="11" actId="2711"/>
          <ac:spMkLst>
            <pc:docMk/>
            <pc:sldMk cId="280091770" sldId="267"/>
            <ac:spMk id="2" creationId="{E324D104-4F97-AE3D-2D71-AB7EF5084476}"/>
          </ac:spMkLst>
        </pc:spChg>
      </pc:sldChg>
      <pc:sldChg chg="modSp new mod">
        <pc:chgData name="Ana María De Jesús Pariona Torres" userId="642c767f6835fab0" providerId="LiveId" clId="{B7050EE2-DAC1-425E-954D-E3D38337003F}" dt="2024-07-09T01:25:56.588" v="57" actId="27636"/>
        <pc:sldMkLst>
          <pc:docMk/>
          <pc:sldMk cId="2540332312" sldId="268"/>
        </pc:sldMkLst>
        <pc:spChg chg="mod">
          <ac:chgData name="Ana María De Jesús Pariona Torres" userId="642c767f6835fab0" providerId="LiveId" clId="{B7050EE2-DAC1-425E-954D-E3D38337003F}" dt="2024-07-09T01:24:22.579" v="27" actId="2711"/>
          <ac:spMkLst>
            <pc:docMk/>
            <pc:sldMk cId="2540332312" sldId="268"/>
            <ac:spMk id="2" creationId="{C73AFB6C-89CD-86E8-09FD-6481CCA42105}"/>
          </ac:spMkLst>
        </pc:spChg>
        <pc:spChg chg="mod">
          <ac:chgData name="Ana María De Jesús Pariona Torres" userId="642c767f6835fab0" providerId="LiveId" clId="{B7050EE2-DAC1-425E-954D-E3D38337003F}" dt="2024-07-09T01:25:56.588" v="57" actId="27636"/>
          <ac:spMkLst>
            <pc:docMk/>
            <pc:sldMk cId="2540332312" sldId="268"/>
            <ac:spMk id="3" creationId="{93E46917-DFB8-59EA-FD7C-185A8EEAB295}"/>
          </ac:spMkLst>
        </pc:spChg>
      </pc:sldChg>
      <pc:sldChg chg="modSp new mod">
        <pc:chgData name="Ana María De Jesús Pariona Torres" userId="642c767f6835fab0" providerId="LiveId" clId="{B7050EE2-DAC1-425E-954D-E3D38337003F}" dt="2024-07-09T01:29:57.779" v="94" actId="14100"/>
        <pc:sldMkLst>
          <pc:docMk/>
          <pc:sldMk cId="2488801473" sldId="269"/>
        </pc:sldMkLst>
        <pc:spChg chg="mod">
          <ac:chgData name="Ana María De Jesús Pariona Torres" userId="642c767f6835fab0" providerId="LiveId" clId="{B7050EE2-DAC1-425E-954D-E3D38337003F}" dt="2024-07-09T01:24:38.283" v="51" actId="122"/>
          <ac:spMkLst>
            <pc:docMk/>
            <pc:sldMk cId="2488801473" sldId="269"/>
            <ac:spMk id="2" creationId="{3A3E235E-B627-1D9F-83B8-E86BA3DE09A8}"/>
          </ac:spMkLst>
        </pc:spChg>
        <pc:spChg chg="mod">
          <ac:chgData name="Ana María De Jesús Pariona Torres" userId="642c767f6835fab0" providerId="LiveId" clId="{B7050EE2-DAC1-425E-954D-E3D38337003F}" dt="2024-07-09T01:29:57.779" v="94" actId="14100"/>
          <ac:spMkLst>
            <pc:docMk/>
            <pc:sldMk cId="2488801473" sldId="269"/>
            <ac:spMk id="3" creationId="{B559A81C-C8F6-A772-FF14-EFFAD17E3B37}"/>
          </ac:spMkLst>
        </pc:spChg>
      </pc:sldChg>
      <pc:sldChg chg="delSp modSp new mod">
        <pc:chgData name="Ana María De Jesús Pariona Torres" userId="642c767f6835fab0" providerId="LiveId" clId="{B7050EE2-DAC1-425E-954D-E3D38337003F}" dt="2024-07-09T01:27:45.941" v="68" actId="27636"/>
        <pc:sldMkLst>
          <pc:docMk/>
          <pc:sldMk cId="2183507656" sldId="270"/>
        </pc:sldMkLst>
        <pc:spChg chg="del">
          <ac:chgData name="Ana María De Jesús Pariona Torres" userId="642c767f6835fab0" providerId="LiveId" clId="{B7050EE2-DAC1-425E-954D-E3D38337003F}" dt="2024-07-09T01:26:55.151" v="60" actId="478"/>
          <ac:spMkLst>
            <pc:docMk/>
            <pc:sldMk cId="2183507656" sldId="270"/>
            <ac:spMk id="2" creationId="{FB319D0E-663A-F846-3786-E91857C7C4A5}"/>
          </ac:spMkLst>
        </pc:spChg>
        <pc:spChg chg="mod">
          <ac:chgData name="Ana María De Jesús Pariona Torres" userId="642c767f6835fab0" providerId="LiveId" clId="{B7050EE2-DAC1-425E-954D-E3D38337003F}" dt="2024-07-09T01:27:45.941" v="68" actId="27636"/>
          <ac:spMkLst>
            <pc:docMk/>
            <pc:sldMk cId="2183507656" sldId="270"/>
            <ac:spMk id="3" creationId="{7A517982-8769-A05D-1CAF-ECFC0ED189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3EA82-DBC8-45C1-91DB-5990EEDDACC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14F3C70E-CBCF-4211-9FDA-511BE8099AE4}">
      <dgm:prSet phldrT="[Texto]" custT="1"/>
      <dgm:spPr/>
      <dgm:t>
        <a:bodyPr/>
        <a:lstStyle/>
        <a:p>
          <a:pPr algn="just"/>
          <a:r>
            <a:rPr lang="es-ES" sz="2000" dirty="0">
              <a:latin typeface="Arial" panose="020B0604020202020204" pitchFamily="34" charset="0"/>
              <a:cs typeface="Arial" panose="020B0604020202020204" pitchFamily="34" charset="0"/>
            </a:rPr>
            <a:t>¿Qué significado tiene el elemento “por su condición de tal”, en la tipificación del delito de feminicidio en el Código Penal Peruano?</a:t>
          </a:r>
          <a:endParaRPr lang="es-PE" sz="2000" dirty="0">
            <a:latin typeface="Arial" panose="020B0604020202020204" pitchFamily="34" charset="0"/>
            <a:cs typeface="Arial" panose="020B0604020202020204" pitchFamily="34" charset="0"/>
          </a:endParaRPr>
        </a:p>
      </dgm:t>
    </dgm:pt>
    <dgm:pt modelId="{81E0872B-E9BC-4391-A2F4-2AD7B4346661}" type="parTrans" cxnId="{CB951A24-B37C-455C-8B4C-7A95E2513891}">
      <dgm:prSet/>
      <dgm:spPr/>
      <dgm:t>
        <a:bodyPr/>
        <a:lstStyle/>
        <a:p>
          <a:pPr algn="just"/>
          <a:endParaRPr lang="es-PE" sz="2000">
            <a:latin typeface="Arial" panose="020B0604020202020204" pitchFamily="34" charset="0"/>
            <a:cs typeface="Arial" panose="020B0604020202020204" pitchFamily="34" charset="0"/>
          </a:endParaRPr>
        </a:p>
      </dgm:t>
    </dgm:pt>
    <dgm:pt modelId="{8614806C-CC9A-43B3-B133-3D7CE2796412}" type="sibTrans" cxnId="{CB951A24-B37C-455C-8B4C-7A95E2513891}">
      <dgm:prSet/>
      <dgm:spPr/>
      <dgm:t>
        <a:bodyPr/>
        <a:lstStyle/>
        <a:p>
          <a:pPr algn="just"/>
          <a:endParaRPr lang="es-PE" sz="2000">
            <a:latin typeface="Arial" panose="020B0604020202020204" pitchFamily="34" charset="0"/>
            <a:cs typeface="Arial" panose="020B0604020202020204" pitchFamily="34" charset="0"/>
          </a:endParaRPr>
        </a:p>
      </dgm:t>
    </dgm:pt>
    <dgm:pt modelId="{2A026ACA-0E39-4F53-8F12-29771F262FD4}">
      <dgm:prSet phldrT="[Texto]" custT="1"/>
      <dgm:spPr/>
      <dgm:t>
        <a:bodyPr/>
        <a:lstStyle/>
        <a:p>
          <a:pPr algn="just"/>
          <a:r>
            <a:rPr lang="es-ES" sz="2000" dirty="0">
              <a:latin typeface="Arial" panose="020B0604020202020204" pitchFamily="34" charset="0"/>
              <a:cs typeface="Arial" panose="020B0604020202020204" pitchFamily="34" charset="0"/>
            </a:rPr>
            <a:t>¿Qué problemas de tipificación presenta el elemento “por su condición de tal” en el delito de feminicidio?	</a:t>
          </a:r>
          <a:endParaRPr lang="es-PE" sz="2000" dirty="0">
            <a:latin typeface="Arial" panose="020B0604020202020204" pitchFamily="34" charset="0"/>
            <a:cs typeface="Arial" panose="020B0604020202020204" pitchFamily="34" charset="0"/>
          </a:endParaRPr>
        </a:p>
      </dgm:t>
    </dgm:pt>
    <dgm:pt modelId="{E5FB409A-5FC0-4D74-BCF7-EC64E161E77C}" type="parTrans" cxnId="{8D262DBE-0DBD-47CC-A1E2-DD32D1419396}">
      <dgm:prSet/>
      <dgm:spPr/>
      <dgm:t>
        <a:bodyPr/>
        <a:lstStyle/>
        <a:p>
          <a:pPr algn="just"/>
          <a:endParaRPr lang="es-PE" sz="2000">
            <a:latin typeface="Arial" panose="020B0604020202020204" pitchFamily="34" charset="0"/>
            <a:cs typeface="Arial" panose="020B0604020202020204" pitchFamily="34" charset="0"/>
          </a:endParaRPr>
        </a:p>
      </dgm:t>
    </dgm:pt>
    <dgm:pt modelId="{20D7C6C8-EC61-457B-A61A-0FAA30D499E5}" type="sibTrans" cxnId="{8D262DBE-0DBD-47CC-A1E2-DD32D1419396}">
      <dgm:prSet/>
      <dgm:spPr/>
      <dgm:t>
        <a:bodyPr/>
        <a:lstStyle/>
        <a:p>
          <a:pPr algn="just"/>
          <a:endParaRPr lang="es-PE" sz="2000">
            <a:latin typeface="Arial" panose="020B0604020202020204" pitchFamily="34" charset="0"/>
            <a:cs typeface="Arial" panose="020B0604020202020204" pitchFamily="34" charset="0"/>
          </a:endParaRPr>
        </a:p>
      </dgm:t>
    </dgm:pt>
    <dgm:pt modelId="{EB5262A9-CDC0-410F-83AE-D57EC604784A}">
      <dgm:prSet phldrT="[Texto]" custT="1"/>
      <dgm:spPr/>
      <dgm:t>
        <a:bodyPr/>
        <a:lstStyle/>
        <a:p>
          <a:pPr algn="just"/>
          <a:r>
            <a:rPr lang="es-ES" sz="2000" dirty="0">
              <a:latin typeface="Arial" panose="020B0604020202020204" pitchFamily="34" charset="0"/>
              <a:cs typeface="Arial" panose="020B0604020202020204" pitchFamily="34" charset="0"/>
            </a:rPr>
            <a:t>¿Qué dificultades surgente al  momento de interpretar el elemento “por su condición de tal”</a:t>
          </a:r>
          <a:endParaRPr lang="es-PE" sz="2000" dirty="0">
            <a:latin typeface="Arial" panose="020B0604020202020204" pitchFamily="34" charset="0"/>
            <a:cs typeface="Arial" panose="020B0604020202020204" pitchFamily="34" charset="0"/>
          </a:endParaRPr>
        </a:p>
      </dgm:t>
    </dgm:pt>
    <dgm:pt modelId="{C7C2A4A9-BC90-4E3F-A690-C49CCABA49AB}" type="parTrans" cxnId="{09EFC812-6682-4A43-936E-7ED7FB8BCD4B}">
      <dgm:prSet/>
      <dgm:spPr/>
      <dgm:t>
        <a:bodyPr/>
        <a:lstStyle/>
        <a:p>
          <a:pPr algn="just"/>
          <a:endParaRPr lang="es-PE" sz="2000">
            <a:latin typeface="Arial" panose="020B0604020202020204" pitchFamily="34" charset="0"/>
            <a:cs typeface="Arial" panose="020B0604020202020204" pitchFamily="34" charset="0"/>
          </a:endParaRPr>
        </a:p>
      </dgm:t>
    </dgm:pt>
    <dgm:pt modelId="{D80CB953-2390-4FE7-901D-EF090CEA7517}" type="sibTrans" cxnId="{09EFC812-6682-4A43-936E-7ED7FB8BCD4B}">
      <dgm:prSet/>
      <dgm:spPr/>
      <dgm:t>
        <a:bodyPr/>
        <a:lstStyle/>
        <a:p>
          <a:pPr algn="just"/>
          <a:endParaRPr lang="es-PE" sz="2000">
            <a:latin typeface="Arial" panose="020B0604020202020204" pitchFamily="34" charset="0"/>
            <a:cs typeface="Arial" panose="020B0604020202020204" pitchFamily="34" charset="0"/>
          </a:endParaRPr>
        </a:p>
      </dgm:t>
    </dgm:pt>
    <dgm:pt modelId="{E65FE1E2-612A-4B1B-8338-C2FBFFC7C046}" type="pres">
      <dgm:prSet presAssocID="{A4A3EA82-DBC8-45C1-91DB-5990EEDDACC3}" presName="linear" presStyleCnt="0">
        <dgm:presLayoutVars>
          <dgm:dir/>
          <dgm:animLvl val="lvl"/>
          <dgm:resizeHandles val="exact"/>
        </dgm:presLayoutVars>
      </dgm:prSet>
      <dgm:spPr/>
    </dgm:pt>
    <dgm:pt modelId="{41F82274-7300-4C0E-8F6C-0C06E789FB80}" type="pres">
      <dgm:prSet presAssocID="{14F3C70E-CBCF-4211-9FDA-511BE8099AE4}" presName="parentLin" presStyleCnt="0"/>
      <dgm:spPr/>
    </dgm:pt>
    <dgm:pt modelId="{374E356E-6819-4FEB-8E3F-E7DEDC6E0F16}" type="pres">
      <dgm:prSet presAssocID="{14F3C70E-CBCF-4211-9FDA-511BE8099AE4}" presName="parentLeftMargin" presStyleLbl="node1" presStyleIdx="0" presStyleCnt="3"/>
      <dgm:spPr/>
    </dgm:pt>
    <dgm:pt modelId="{81B6F31B-21D4-4873-848B-BF66689B2428}" type="pres">
      <dgm:prSet presAssocID="{14F3C70E-CBCF-4211-9FDA-511BE8099AE4}" presName="parentText" presStyleLbl="node1" presStyleIdx="0" presStyleCnt="3">
        <dgm:presLayoutVars>
          <dgm:chMax val="0"/>
          <dgm:bulletEnabled val="1"/>
        </dgm:presLayoutVars>
      </dgm:prSet>
      <dgm:spPr/>
    </dgm:pt>
    <dgm:pt modelId="{AC7FFBB1-7BB7-4F01-B1E7-AF1D99CBD93C}" type="pres">
      <dgm:prSet presAssocID="{14F3C70E-CBCF-4211-9FDA-511BE8099AE4}" presName="negativeSpace" presStyleCnt="0"/>
      <dgm:spPr/>
    </dgm:pt>
    <dgm:pt modelId="{67C51077-E47D-48F5-B8B7-959E960E7682}" type="pres">
      <dgm:prSet presAssocID="{14F3C70E-CBCF-4211-9FDA-511BE8099AE4}" presName="childText" presStyleLbl="conFgAcc1" presStyleIdx="0" presStyleCnt="3">
        <dgm:presLayoutVars>
          <dgm:bulletEnabled val="1"/>
        </dgm:presLayoutVars>
      </dgm:prSet>
      <dgm:spPr/>
    </dgm:pt>
    <dgm:pt modelId="{4C22C341-FF58-4896-AC36-F2BBDCB86E84}" type="pres">
      <dgm:prSet presAssocID="{8614806C-CC9A-43B3-B133-3D7CE2796412}" presName="spaceBetweenRectangles" presStyleCnt="0"/>
      <dgm:spPr/>
    </dgm:pt>
    <dgm:pt modelId="{5DDC9B1E-803C-4EC3-8CA8-24F0D15AADCC}" type="pres">
      <dgm:prSet presAssocID="{2A026ACA-0E39-4F53-8F12-29771F262FD4}" presName="parentLin" presStyleCnt="0"/>
      <dgm:spPr/>
    </dgm:pt>
    <dgm:pt modelId="{E7059D4D-4F80-4BF0-A857-31099A6D406C}" type="pres">
      <dgm:prSet presAssocID="{2A026ACA-0E39-4F53-8F12-29771F262FD4}" presName="parentLeftMargin" presStyleLbl="node1" presStyleIdx="0" presStyleCnt="3"/>
      <dgm:spPr/>
    </dgm:pt>
    <dgm:pt modelId="{789503EE-98B9-4FD1-9B73-5FF694857F61}" type="pres">
      <dgm:prSet presAssocID="{2A026ACA-0E39-4F53-8F12-29771F262FD4}" presName="parentText" presStyleLbl="node1" presStyleIdx="1" presStyleCnt="3">
        <dgm:presLayoutVars>
          <dgm:chMax val="0"/>
          <dgm:bulletEnabled val="1"/>
        </dgm:presLayoutVars>
      </dgm:prSet>
      <dgm:spPr/>
    </dgm:pt>
    <dgm:pt modelId="{F39596DF-6860-4C7B-B82B-1C32300EA4B6}" type="pres">
      <dgm:prSet presAssocID="{2A026ACA-0E39-4F53-8F12-29771F262FD4}" presName="negativeSpace" presStyleCnt="0"/>
      <dgm:spPr/>
    </dgm:pt>
    <dgm:pt modelId="{92A73F6F-E48D-42D9-BB08-E81EBB1BDA63}" type="pres">
      <dgm:prSet presAssocID="{2A026ACA-0E39-4F53-8F12-29771F262FD4}" presName="childText" presStyleLbl="conFgAcc1" presStyleIdx="1" presStyleCnt="3">
        <dgm:presLayoutVars>
          <dgm:bulletEnabled val="1"/>
        </dgm:presLayoutVars>
      </dgm:prSet>
      <dgm:spPr/>
    </dgm:pt>
    <dgm:pt modelId="{F78BEF1D-8EC5-41AB-88B0-A8EE3C6EE7A2}" type="pres">
      <dgm:prSet presAssocID="{20D7C6C8-EC61-457B-A61A-0FAA30D499E5}" presName="spaceBetweenRectangles" presStyleCnt="0"/>
      <dgm:spPr/>
    </dgm:pt>
    <dgm:pt modelId="{23BEACF1-46C6-48D4-A1F7-7386E360D730}" type="pres">
      <dgm:prSet presAssocID="{EB5262A9-CDC0-410F-83AE-D57EC604784A}" presName="parentLin" presStyleCnt="0"/>
      <dgm:spPr/>
    </dgm:pt>
    <dgm:pt modelId="{2F85C15D-82B4-47D6-AB15-37C95BE1E174}" type="pres">
      <dgm:prSet presAssocID="{EB5262A9-CDC0-410F-83AE-D57EC604784A}" presName="parentLeftMargin" presStyleLbl="node1" presStyleIdx="1" presStyleCnt="3"/>
      <dgm:spPr/>
    </dgm:pt>
    <dgm:pt modelId="{5C30CD9A-DDD4-40C3-AF12-5CEF6F3D1D70}" type="pres">
      <dgm:prSet presAssocID="{EB5262A9-CDC0-410F-83AE-D57EC604784A}" presName="parentText" presStyleLbl="node1" presStyleIdx="2" presStyleCnt="3">
        <dgm:presLayoutVars>
          <dgm:chMax val="0"/>
          <dgm:bulletEnabled val="1"/>
        </dgm:presLayoutVars>
      </dgm:prSet>
      <dgm:spPr/>
    </dgm:pt>
    <dgm:pt modelId="{DF06E6DD-78E9-4299-BE8E-E8B5D38FC303}" type="pres">
      <dgm:prSet presAssocID="{EB5262A9-CDC0-410F-83AE-D57EC604784A}" presName="negativeSpace" presStyleCnt="0"/>
      <dgm:spPr/>
    </dgm:pt>
    <dgm:pt modelId="{29268ECF-1EDB-4873-B8D3-E14F3A7A379A}" type="pres">
      <dgm:prSet presAssocID="{EB5262A9-CDC0-410F-83AE-D57EC604784A}" presName="childText" presStyleLbl="conFgAcc1" presStyleIdx="2" presStyleCnt="3">
        <dgm:presLayoutVars>
          <dgm:bulletEnabled val="1"/>
        </dgm:presLayoutVars>
      </dgm:prSet>
      <dgm:spPr/>
    </dgm:pt>
  </dgm:ptLst>
  <dgm:cxnLst>
    <dgm:cxn modelId="{09EFC812-6682-4A43-936E-7ED7FB8BCD4B}" srcId="{A4A3EA82-DBC8-45C1-91DB-5990EEDDACC3}" destId="{EB5262A9-CDC0-410F-83AE-D57EC604784A}" srcOrd="2" destOrd="0" parTransId="{C7C2A4A9-BC90-4E3F-A690-C49CCABA49AB}" sibTransId="{D80CB953-2390-4FE7-901D-EF090CEA7517}"/>
    <dgm:cxn modelId="{BD33551D-A3AE-4747-9575-9FF0730AFA1F}" type="presOf" srcId="{2A026ACA-0E39-4F53-8F12-29771F262FD4}" destId="{E7059D4D-4F80-4BF0-A857-31099A6D406C}" srcOrd="0" destOrd="0" presId="urn:microsoft.com/office/officeart/2005/8/layout/list1"/>
    <dgm:cxn modelId="{CB951A24-B37C-455C-8B4C-7A95E2513891}" srcId="{A4A3EA82-DBC8-45C1-91DB-5990EEDDACC3}" destId="{14F3C70E-CBCF-4211-9FDA-511BE8099AE4}" srcOrd="0" destOrd="0" parTransId="{81E0872B-E9BC-4391-A2F4-2AD7B4346661}" sibTransId="{8614806C-CC9A-43B3-B133-3D7CE2796412}"/>
    <dgm:cxn modelId="{92D3842B-8382-47B7-BAFE-F25C621A4B38}" type="presOf" srcId="{A4A3EA82-DBC8-45C1-91DB-5990EEDDACC3}" destId="{E65FE1E2-612A-4B1B-8338-C2FBFFC7C046}" srcOrd="0" destOrd="0" presId="urn:microsoft.com/office/officeart/2005/8/layout/list1"/>
    <dgm:cxn modelId="{72C2395C-9040-49FE-A88E-967231B0F30F}" type="presOf" srcId="{14F3C70E-CBCF-4211-9FDA-511BE8099AE4}" destId="{374E356E-6819-4FEB-8E3F-E7DEDC6E0F16}" srcOrd="0" destOrd="0" presId="urn:microsoft.com/office/officeart/2005/8/layout/list1"/>
    <dgm:cxn modelId="{F00C455E-04C1-4D0F-9816-7A93C3A081AE}" type="presOf" srcId="{EB5262A9-CDC0-410F-83AE-D57EC604784A}" destId="{2F85C15D-82B4-47D6-AB15-37C95BE1E174}" srcOrd="0" destOrd="0" presId="urn:microsoft.com/office/officeart/2005/8/layout/list1"/>
    <dgm:cxn modelId="{7A19EC86-48B2-40B5-B2F8-AE4B888F7880}" type="presOf" srcId="{2A026ACA-0E39-4F53-8F12-29771F262FD4}" destId="{789503EE-98B9-4FD1-9B73-5FF694857F61}" srcOrd="1" destOrd="0" presId="urn:microsoft.com/office/officeart/2005/8/layout/list1"/>
    <dgm:cxn modelId="{8D262DBE-0DBD-47CC-A1E2-DD32D1419396}" srcId="{A4A3EA82-DBC8-45C1-91DB-5990EEDDACC3}" destId="{2A026ACA-0E39-4F53-8F12-29771F262FD4}" srcOrd="1" destOrd="0" parTransId="{E5FB409A-5FC0-4D74-BCF7-EC64E161E77C}" sibTransId="{20D7C6C8-EC61-457B-A61A-0FAA30D499E5}"/>
    <dgm:cxn modelId="{2ADF56C9-E70B-47AD-96BE-693257F7FA7B}" type="presOf" srcId="{EB5262A9-CDC0-410F-83AE-D57EC604784A}" destId="{5C30CD9A-DDD4-40C3-AF12-5CEF6F3D1D70}" srcOrd="1" destOrd="0" presId="urn:microsoft.com/office/officeart/2005/8/layout/list1"/>
    <dgm:cxn modelId="{0DC3BAD3-D60B-42C5-BA1A-265D95B73A97}" type="presOf" srcId="{14F3C70E-CBCF-4211-9FDA-511BE8099AE4}" destId="{81B6F31B-21D4-4873-848B-BF66689B2428}" srcOrd="1" destOrd="0" presId="urn:microsoft.com/office/officeart/2005/8/layout/list1"/>
    <dgm:cxn modelId="{E11AC063-5DE5-47D1-BAD0-670270B1FB5E}" type="presParOf" srcId="{E65FE1E2-612A-4B1B-8338-C2FBFFC7C046}" destId="{41F82274-7300-4C0E-8F6C-0C06E789FB80}" srcOrd="0" destOrd="0" presId="urn:microsoft.com/office/officeart/2005/8/layout/list1"/>
    <dgm:cxn modelId="{4EED8F07-A00E-4DAE-8206-0ECE30A9E1FF}" type="presParOf" srcId="{41F82274-7300-4C0E-8F6C-0C06E789FB80}" destId="{374E356E-6819-4FEB-8E3F-E7DEDC6E0F16}" srcOrd="0" destOrd="0" presId="urn:microsoft.com/office/officeart/2005/8/layout/list1"/>
    <dgm:cxn modelId="{341919D7-4EAB-488A-9185-90A26689A5C6}" type="presParOf" srcId="{41F82274-7300-4C0E-8F6C-0C06E789FB80}" destId="{81B6F31B-21D4-4873-848B-BF66689B2428}" srcOrd="1" destOrd="0" presId="urn:microsoft.com/office/officeart/2005/8/layout/list1"/>
    <dgm:cxn modelId="{B018FF09-95EC-4BC3-8A03-B02A4A1D574E}" type="presParOf" srcId="{E65FE1E2-612A-4B1B-8338-C2FBFFC7C046}" destId="{AC7FFBB1-7BB7-4F01-B1E7-AF1D99CBD93C}" srcOrd="1" destOrd="0" presId="urn:microsoft.com/office/officeart/2005/8/layout/list1"/>
    <dgm:cxn modelId="{D7345066-4A0E-4F56-8675-1BB14775A02D}" type="presParOf" srcId="{E65FE1E2-612A-4B1B-8338-C2FBFFC7C046}" destId="{67C51077-E47D-48F5-B8B7-959E960E7682}" srcOrd="2" destOrd="0" presId="urn:microsoft.com/office/officeart/2005/8/layout/list1"/>
    <dgm:cxn modelId="{C24AF0B8-4E72-4B1C-A536-E2AB2513613C}" type="presParOf" srcId="{E65FE1E2-612A-4B1B-8338-C2FBFFC7C046}" destId="{4C22C341-FF58-4896-AC36-F2BBDCB86E84}" srcOrd="3" destOrd="0" presId="urn:microsoft.com/office/officeart/2005/8/layout/list1"/>
    <dgm:cxn modelId="{3E76D9C2-6DFE-4BFD-B4DC-CB9DC3A25E61}" type="presParOf" srcId="{E65FE1E2-612A-4B1B-8338-C2FBFFC7C046}" destId="{5DDC9B1E-803C-4EC3-8CA8-24F0D15AADCC}" srcOrd="4" destOrd="0" presId="urn:microsoft.com/office/officeart/2005/8/layout/list1"/>
    <dgm:cxn modelId="{00ABD136-0973-4DBC-8B20-338BF8C72716}" type="presParOf" srcId="{5DDC9B1E-803C-4EC3-8CA8-24F0D15AADCC}" destId="{E7059D4D-4F80-4BF0-A857-31099A6D406C}" srcOrd="0" destOrd="0" presId="urn:microsoft.com/office/officeart/2005/8/layout/list1"/>
    <dgm:cxn modelId="{2F09B8C4-DF26-4942-8CAC-68B385BC6D1D}" type="presParOf" srcId="{5DDC9B1E-803C-4EC3-8CA8-24F0D15AADCC}" destId="{789503EE-98B9-4FD1-9B73-5FF694857F61}" srcOrd="1" destOrd="0" presId="urn:microsoft.com/office/officeart/2005/8/layout/list1"/>
    <dgm:cxn modelId="{F1D45F49-B1FA-44AC-9451-C379B84345B1}" type="presParOf" srcId="{E65FE1E2-612A-4B1B-8338-C2FBFFC7C046}" destId="{F39596DF-6860-4C7B-B82B-1C32300EA4B6}" srcOrd="5" destOrd="0" presId="urn:microsoft.com/office/officeart/2005/8/layout/list1"/>
    <dgm:cxn modelId="{367C583D-71AA-407E-A631-68ADF5067C88}" type="presParOf" srcId="{E65FE1E2-612A-4B1B-8338-C2FBFFC7C046}" destId="{92A73F6F-E48D-42D9-BB08-E81EBB1BDA63}" srcOrd="6" destOrd="0" presId="urn:microsoft.com/office/officeart/2005/8/layout/list1"/>
    <dgm:cxn modelId="{DD8A5BD4-F172-47E8-BC3D-6C55E0DAA4C3}" type="presParOf" srcId="{E65FE1E2-612A-4B1B-8338-C2FBFFC7C046}" destId="{F78BEF1D-8EC5-41AB-88B0-A8EE3C6EE7A2}" srcOrd="7" destOrd="0" presId="urn:microsoft.com/office/officeart/2005/8/layout/list1"/>
    <dgm:cxn modelId="{D0836805-0574-486C-996F-E0C7AB4E75A1}" type="presParOf" srcId="{E65FE1E2-612A-4B1B-8338-C2FBFFC7C046}" destId="{23BEACF1-46C6-48D4-A1F7-7386E360D730}" srcOrd="8" destOrd="0" presId="urn:microsoft.com/office/officeart/2005/8/layout/list1"/>
    <dgm:cxn modelId="{09515C64-4622-4C0D-A197-0C3718968616}" type="presParOf" srcId="{23BEACF1-46C6-48D4-A1F7-7386E360D730}" destId="{2F85C15D-82B4-47D6-AB15-37C95BE1E174}" srcOrd="0" destOrd="0" presId="urn:microsoft.com/office/officeart/2005/8/layout/list1"/>
    <dgm:cxn modelId="{7FD93714-D2E2-406B-BF13-84ED01663C4C}" type="presParOf" srcId="{23BEACF1-46C6-48D4-A1F7-7386E360D730}" destId="{5C30CD9A-DDD4-40C3-AF12-5CEF6F3D1D70}" srcOrd="1" destOrd="0" presId="urn:microsoft.com/office/officeart/2005/8/layout/list1"/>
    <dgm:cxn modelId="{BC347D4F-F3C6-4F96-8E7F-4D539A99D6EF}" type="presParOf" srcId="{E65FE1E2-612A-4B1B-8338-C2FBFFC7C046}" destId="{DF06E6DD-78E9-4299-BE8E-E8B5D38FC303}" srcOrd="9" destOrd="0" presId="urn:microsoft.com/office/officeart/2005/8/layout/list1"/>
    <dgm:cxn modelId="{CE5ACD9D-C39D-4784-BCD4-31FD299FCD81}" type="presParOf" srcId="{E65FE1E2-612A-4B1B-8338-C2FBFFC7C046}" destId="{29268ECF-1EDB-4873-B8D3-E14F3A7A379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A86D8E-437F-4828-8BF1-B1610A12DD9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s-PE"/>
        </a:p>
      </dgm:t>
    </dgm:pt>
    <dgm:pt modelId="{43F0F4E1-10AC-4E20-80D1-CDC6332EC49D}">
      <dgm:prSet phldrT="[Texto]" custT="1"/>
      <dgm:spPr/>
      <dgm:t>
        <a:bodyPr/>
        <a:lstStyle/>
        <a:p>
          <a:r>
            <a:rPr lang="es-ES" sz="2000" dirty="0">
              <a:latin typeface="Arial" panose="020B0604020202020204" pitchFamily="34" charset="0"/>
              <a:cs typeface="Arial" panose="020B0604020202020204" pitchFamily="34" charset="0"/>
            </a:rPr>
            <a:t>Analizar el significado y los alcances del elemento “por su condición de tal”, en el delito de feminicidio, tipificado en el Artículo 108 B del Código Penal Peruano.</a:t>
          </a:r>
          <a:endParaRPr lang="es-PE" sz="2000" dirty="0">
            <a:latin typeface="Arial" panose="020B0604020202020204" pitchFamily="34" charset="0"/>
            <a:cs typeface="Arial" panose="020B0604020202020204" pitchFamily="34" charset="0"/>
          </a:endParaRPr>
        </a:p>
      </dgm:t>
    </dgm:pt>
    <dgm:pt modelId="{C3A2DBEC-49B9-4FFC-A3D5-6664461D5900}" type="parTrans" cxnId="{F52FD4F1-0F22-442B-9955-4FD1EDD0A80B}">
      <dgm:prSet/>
      <dgm:spPr/>
      <dgm:t>
        <a:bodyPr/>
        <a:lstStyle/>
        <a:p>
          <a:endParaRPr lang="es-PE" sz="5400">
            <a:latin typeface="Arial" panose="020B0604020202020204" pitchFamily="34" charset="0"/>
            <a:cs typeface="Arial" panose="020B0604020202020204" pitchFamily="34" charset="0"/>
          </a:endParaRPr>
        </a:p>
      </dgm:t>
    </dgm:pt>
    <dgm:pt modelId="{427E03FA-5C86-4C5B-889C-71BC3D81593B}" type="sibTrans" cxnId="{F52FD4F1-0F22-442B-9955-4FD1EDD0A80B}">
      <dgm:prSet/>
      <dgm:spPr/>
      <dgm:t>
        <a:bodyPr/>
        <a:lstStyle/>
        <a:p>
          <a:endParaRPr lang="es-PE" sz="5400">
            <a:latin typeface="Arial" panose="020B0604020202020204" pitchFamily="34" charset="0"/>
            <a:cs typeface="Arial" panose="020B0604020202020204" pitchFamily="34" charset="0"/>
          </a:endParaRPr>
        </a:p>
      </dgm:t>
    </dgm:pt>
    <dgm:pt modelId="{A1744432-3E07-4145-80B8-33FA71C2E39C}">
      <dgm:prSet phldrT="[Texto]" custT="1"/>
      <dgm:spPr/>
      <dgm:t>
        <a:bodyPr/>
        <a:lstStyle/>
        <a:p>
          <a:r>
            <a:rPr lang="es-ES" sz="2000" dirty="0">
              <a:latin typeface="Arial" panose="020B0604020202020204" pitchFamily="34" charset="0"/>
              <a:cs typeface="Arial" panose="020B0604020202020204" pitchFamily="34" charset="0"/>
            </a:rPr>
            <a:t>Establecer los problemas de tipificación que presenta el elemento “por su condición de tal”.</a:t>
          </a:r>
          <a:endParaRPr lang="es-PE" sz="2000" dirty="0">
            <a:latin typeface="Arial" panose="020B0604020202020204" pitchFamily="34" charset="0"/>
            <a:cs typeface="Arial" panose="020B0604020202020204" pitchFamily="34" charset="0"/>
          </a:endParaRPr>
        </a:p>
      </dgm:t>
    </dgm:pt>
    <dgm:pt modelId="{14BC3818-30DF-4D74-B57A-2AB1E590B2CB}" type="parTrans" cxnId="{CBE1C83A-0343-42DA-898F-79F18EB40285}">
      <dgm:prSet/>
      <dgm:spPr/>
      <dgm:t>
        <a:bodyPr/>
        <a:lstStyle/>
        <a:p>
          <a:endParaRPr lang="es-PE" sz="5400">
            <a:latin typeface="Arial" panose="020B0604020202020204" pitchFamily="34" charset="0"/>
            <a:cs typeface="Arial" panose="020B0604020202020204" pitchFamily="34" charset="0"/>
          </a:endParaRPr>
        </a:p>
      </dgm:t>
    </dgm:pt>
    <dgm:pt modelId="{EAEA708E-30E3-45E3-88BC-D6C292BE1233}" type="sibTrans" cxnId="{CBE1C83A-0343-42DA-898F-79F18EB40285}">
      <dgm:prSet/>
      <dgm:spPr/>
      <dgm:t>
        <a:bodyPr/>
        <a:lstStyle/>
        <a:p>
          <a:endParaRPr lang="es-PE" sz="5400">
            <a:latin typeface="Arial" panose="020B0604020202020204" pitchFamily="34" charset="0"/>
            <a:cs typeface="Arial" panose="020B0604020202020204" pitchFamily="34" charset="0"/>
          </a:endParaRPr>
        </a:p>
      </dgm:t>
    </dgm:pt>
    <dgm:pt modelId="{394D058F-3B23-4AF6-A71D-4B57A2965307}">
      <dgm:prSet phldrT="[Texto]" custT="1"/>
      <dgm:spPr/>
      <dgm:t>
        <a:bodyPr/>
        <a:lstStyle/>
        <a:p>
          <a:r>
            <a:rPr lang="es-ES" sz="2000" dirty="0">
              <a:latin typeface="Arial" panose="020B0604020202020204" pitchFamily="34" charset="0"/>
              <a:cs typeface="Arial" panose="020B0604020202020204" pitchFamily="34" charset="0"/>
            </a:rPr>
            <a:t>Descubrir las dificultades que se presentan al momento de interpretar el elemento “por su condición de tal</a:t>
          </a:r>
          <a:endParaRPr lang="es-PE" sz="2000" dirty="0">
            <a:latin typeface="Arial" panose="020B0604020202020204" pitchFamily="34" charset="0"/>
            <a:cs typeface="Arial" panose="020B0604020202020204" pitchFamily="34" charset="0"/>
          </a:endParaRPr>
        </a:p>
      </dgm:t>
    </dgm:pt>
    <dgm:pt modelId="{9FFD884F-03BA-45AB-9C18-6926C6971547}" type="parTrans" cxnId="{42CFEDBA-1A44-4483-8BC2-A705A667C5DF}">
      <dgm:prSet/>
      <dgm:spPr/>
      <dgm:t>
        <a:bodyPr/>
        <a:lstStyle/>
        <a:p>
          <a:endParaRPr lang="es-PE" sz="5400">
            <a:latin typeface="Arial" panose="020B0604020202020204" pitchFamily="34" charset="0"/>
            <a:cs typeface="Arial" panose="020B0604020202020204" pitchFamily="34" charset="0"/>
          </a:endParaRPr>
        </a:p>
      </dgm:t>
    </dgm:pt>
    <dgm:pt modelId="{80CF8773-CB10-4322-A18D-6A8C9EC29F72}" type="sibTrans" cxnId="{42CFEDBA-1A44-4483-8BC2-A705A667C5DF}">
      <dgm:prSet/>
      <dgm:spPr/>
      <dgm:t>
        <a:bodyPr/>
        <a:lstStyle/>
        <a:p>
          <a:endParaRPr lang="es-PE" sz="5400">
            <a:latin typeface="Arial" panose="020B0604020202020204" pitchFamily="34" charset="0"/>
            <a:cs typeface="Arial" panose="020B0604020202020204" pitchFamily="34" charset="0"/>
          </a:endParaRPr>
        </a:p>
      </dgm:t>
    </dgm:pt>
    <dgm:pt modelId="{DE8EE1B7-CCDB-454A-BB54-B7ED140F56F5}" type="pres">
      <dgm:prSet presAssocID="{0DA86D8E-437F-4828-8BF1-B1610A12DD92}" presName="linear" presStyleCnt="0">
        <dgm:presLayoutVars>
          <dgm:dir/>
          <dgm:animLvl val="lvl"/>
          <dgm:resizeHandles val="exact"/>
        </dgm:presLayoutVars>
      </dgm:prSet>
      <dgm:spPr/>
    </dgm:pt>
    <dgm:pt modelId="{C715C017-59BE-4914-BF89-C1607464D7DD}" type="pres">
      <dgm:prSet presAssocID="{43F0F4E1-10AC-4E20-80D1-CDC6332EC49D}" presName="parentLin" presStyleCnt="0"/>
      <dgm:spPr/>
    </dgm:pt>
    <dgm:pt modelId="{7497E924-7152-45DC-957B-B2C930A65D6F}" type="pres">
      <dgm:prSet presAssocID="{43F0F4E1-10AC-4E20-80D1-CDC6332EC49D}" presName="parentLeftMargin" presStyleLbl="node1" presStyleIdx="0" presStyleCnt="3"/>
      <dgm:spPr/>
    </dgm:pt>
    <dgm:pt modelId="{149C0EC6-930A-4DB4-9551-AD77D9C41B66}" type="pres">
      <dgm:prSet presAssocID="{43F0F4E1-10AC-4E20-80D1-CDC6332EC49D}" presName="parentText" presStyleLbl="node1" presStyleIdx="0" presStyleCnt="3">
        <dgm:presLayoutVars>
          <dgm:chMax val="0"/>
          <dgm:bulletEnabled val="1"/>
        </dgm:presLayoutVars>
      </dgm:prSet>
      <dgm:spPr/>
    </dgm:pt>
    <dgm:pt modelId="{522E98CA-D4D5-4506-9DA9-2AD22B848269}" type="pres">
      <dgm:prSet presAssocID="{43F0F4E1-10AC-4E20-80D1-CDC6332EC49D}" presName="negativeSpace" presStyleCnt="0"/>
      <dgm:spPr/>
    </dgm:pt>
    <dgm:pt modelId="{756F5F1E-0446-4D4A-9842-666AF76C0CBD}" type="pres">
      <dgm:prSet presAssocID="{43F0F4E1-10AC-4E20-80D1-CDC6332EC49D}" presName="childText" presStyleLbl="conFgAcc1" presStyleIdx="0" presStyleCnt="3">
        <dgm:presLayoutVars>
          <dgm:bulletEnabled val="1"/>
        </dgm:presLayoutVars>
      </dgm:prSet>
      <dgm:spPr/>
    </dgm:pt>
    <dgm:pt modelId="{9BD6DDD0-79B1-46EC-8AA7-2AF68A134822}" type="pres">
      <dgm:prSet presAssocID="{427E03FA-5C86-4C5B-889C-71BC3D81593B}" presName="spaceBetweenRectangles" presStyleCnt="0"/>
      <dgm:spPr/>
    </dgm:pt>
    <dgm:pt modelId="{46FB3B17-0611-49D3-BB71-CE74B02AECB7}" type="pres">
      <dgm:prSet presAssocID="{A1744432-3E07-4145-80B8-33FA71C2E39C}" presName="parentLin" presStyleCnt="0"/>
      <dgm:spPr/>
    </dgm:pt>
    <dgm:pt modelId="{442F6438-3B79-4058-ABA3-BB362FB2265B}" type="pres">
      <dgm:prSet presAssocID="{A1744432-3E07-4145-80B8-33FA71C2E39C}" presName="parentLeftMargin" presStyleLbl="node1" presStyleIdx="0" presStyleCnt="3"/>
      <dgm:spPr/>
    </dgm:pt>
    <dgm:pt modelId="{4DFD025B-167B-43FF-8BD9-A51C78CA937F}" type="pres">
      <dgm:prSet presAssocID="{A1744432-3E07-4145-80B8-33FA71C2E39C}" presName="parentText" presStyleLbl="node1" presStyleIdx="1" presStyleCnt="3">
        <dgm:presLayoutVars>
          <dgm:chMax val="0"/>
          <dgm:bulletEnabled val="1"/>
        </dgm:presLayoutVars>
      </dgm:prSet>
      <dgm:spPr/>
    </dgm:pt>
    <dgm:pt modelId="{176AB801-B440-43AA-8030-F16C316D1FAC}" type="pres">
      <dgm:prSet presAssocID="{A1744432-3E07-4145-80B8-33FA71C2E39C}" presName="negativeSpace" presStyleCnt="0"/>
      <dgm:spPr/>
    </dgm:pt>
    <dgm:pt modelId="{9753CB4D-25D2-459F-9705-052300AF1868}" type="pres">
      <dgm:prSet presAssocID="{A1744432-3E07-4145-80B8-33FA71C2E39C}" presName="childText" presStyleLbl="conFgAcc1" presStyleIdx="1" presStyleCnt="3">
        <dgm:presLayoutVars>
          <dgm:bulletEnabled val="1"/>
        </dgm:presLayoutVars>
      </dgm:prSet>
      <dgm:spPr/>
    </dgm:pt>
    <dgm:pt modelId="{0006BA70-5D82-41D0-98AC-D9BA07239C3F}" type="pres">
      <dgm:prSet presAssocID="{EAEA708E-30E3-45E3-88BC-D6C292BE1233}" presName="spaceBetweenRectangles" presStyleCnt="0"/>
      <dgm:spPr/>
    </dgm:pt>
    <dgm:pt modelId="{57F87DD5-B9C8-4036-9DCC-CB3050A4ACEB}" type="pres">
      <dgm:prSet presAssocID="{394D058F-3B23-4AF6-A71D-4B57A2965307}" presName="parentLin" presStyleCnt="0"/>
      <dgm:spPr/>
    </dgm:pt>
    <dgm:pt modelId="{49B04535-A360-49E0-867B-D19CC89D3C93}" type="pres">
      <dgm:prSet presAssocID="{394D058F-3B23-4AF6-A71D-4B57A2965307}" presName="parentLeftMargin" presStyleLbl="node1" presStyleIdx="1" presStyleCnt="3"/>
      <dgm:spPr/>
    </dgm:pt>
    <dgm:pt modelId="{CEEDAB1B-9743-465C-8178-275FEE124435}" type="pres">
      <dgm:prSet presAssocID="{394D058F-3B23-4AF6-A71D-4B57A2965307}" presName="parentText" presStyleLbl="node1" presStyleIdx="2" presStyleCnt="3">
        <dgm:presLayoutVars>
          <dgm:chMax val="0"/>
          <dgm:bulletEnabled val="1"/>
        </dgm:presLayoutVars>
      </dgm:prSet>
      <dgm:spPr/>
    </dgm:pt>
    <dgm:pt modelId="{34B48DFE-01B1-47EE-A329-E3F985703F9D}" type="pres">
      <dgm:prSet presAssocID="{394D058F-3B23-4AF6-A71D-4B57A2965307}" presName="negativeSpace" presStyleCnt="0"/>
      <dgm:spPr/>
    </dgm:pt>
    <dgm:pt modelId="{C9D1507B-B3C2-4FDB-AF06-2D3A5F114B8B}" type="pres">
      <dgm:prSet presAssocID="{394D058F-3B23-4AF6-A71D-4B57A2965307}" presName="childText" presStyleLbl="conFgAcc1" presStyleIdx="2" presStyleCnt="3">
        <dgm:presLayoutVars>
          <dgm:bulletEnabled val="1"/>
        </dgm:presLayoutVars>
      </dgm:prSet>
      <dgm:spPr/>
    </dgm:pt>
  </dgm:ptLst>
  <dgm:cxnLst>
    <dgm:cxn modelId="{CBE1C83A-0343-42DA-898F-79F18EB40285}" srcId="{0DA86D8E-437F-4828-8BF1-B1610A12DD92}" destId="{A1744432-3E07-4145-80B8-33FA71C2E39C}" srcOrd="1" destOrd="0" parTransId="{14BC3818-30DF-4D74-B57A-2AB1E590B2CB}" sibTransId="{EAEA708E-30E3-45E3-88BC-D6C292BE1233}"/>
    <dgm:cxn modelId="{A5928346-123D-486F-B0C6-167685551559}" type="presOf" srcId="{394D058F-3B23-4AF6-A71D-4B57A2965307}" destId="{49B04535-A360-49E0-867B-D19CC89D3C93}" srcOrd="0" destOrd="0" presId="urn:microsoft.com/office/officeart/2005/8/layout/list1"/>
    <dgm:cxn modelId="{2E42AD71-56D1-4A2B-9C29-93A418269D4A}" type="presOf" srcId="{394D058F-3B23-4AF6-A71D-4B57A2965307}" destId="{CEEDAB1B-9743-465C-8178-275FEE124435}" srcOrd="1" destOrd="0" presId="urn:microsoft.com/office/officeart/2005/8/layout/list1"/>
    <dgm:cxn modelId="{F56AFD53-739E-4F0C-8EBD-85EF8C443771}" type="presOf" srcId="{43F0F4E1-10AC-4E20-80D1-CDC6332EC49D}" destId="{149C0EC6-930A-4DB4-9551-AD77D9C41B66}" srcOrd="1" destOrd="0" presId="urn:microsoft.com/office/officeart/2005/8/layout/list1"/>
    <dgm:cxn modelId="{9C26CF7D-8E75-4308-A143-F3112F33EE1D}" type="presOf" srcId="{43F0F4E1-10AC-4E20-80D1-CDC6332EC49D}" destId="{7497E924-7152-45DC-957B-B2C930A65D6F}" srcOrd="0" destOrd="0" presId="urn:microsoft.com/office/officeart/2005/8/layout/list1"/>
    <dgm:cxn modelId="{42CFEDBA-1A44-4483-8BC2-A705A667C5DF}" srcId="{0DA86D8E-437F-4828-8BF1-B1610A12DD92}" destId="{394D058F-3B23-4AF6-A71D-4B57A2965307}" srcOrd="2" destOrd="0" parTransId="{9FFD884F-03BA-45AB-9C18-6926C6971547}" sibTransId="{80CF8773-CB10-4322-A18D-6A8C9EC29F72}"/>
    <dgm:cxn modelId="{03B949CC-5318-43F7-824A-7A92BA5F713B}" type="presOf" srcId="{A1744432-3E07-4145-80B8-33FA71C2E39C}" destId="{442F6438-3B79-4058-ABA3-BB362FB2265B}" srcOrd="0" destOrd="0" presId="urn:microsoft.com/office/officeart/2005/8/layout/list1"/>
    <dgm:cxn modelId="{BE710ACF-A31C-4ADF-915B-F9C72FB12858}" type="presOf" srcId="{0DA86D8E-437F-4828-8BF1-B1610A12DD92}" destId="{DE8EE1B7-CCDB-454A-BB54-B7ED140F56F5}" srcOrd="0" destOrd="0" presId="urn:microsoft.com/office/officeart/2005/8/layout/list1"/>
    <dgm:cxn modelId="{F52FD4F1-0F22-442B-9955-4FD1EDD0A80B}" srcId="{0DA86D8E-437F-4828-8BF1-B1610A12DD92}" destId="{43F0F4E1-10AC-4E20-80D1-CDC6332EC49D}" srcOrd="0" destOrd="0" parTransId="{C3A2DBEC-49B9-4FFC-A3D5-6664461D5900}" sibTransId="{427E03FA-5C86-4C5B-889C-71BC3D81593B}"/>
    <dgm:cxn modelId="{7E76C8F4-F41E-4C69-8890-3EDDB003ED2D}" type="presOf" srcId="{A1744432-3E07-4145-80B8-33FA71C2E39C}" destId="{4DFD025B-167B-43FF-8BD9-A51C78CA937F}" srcOrd="1" destOrd="0" presId="urn:microsoft.com/office/officeart/2005/8/layout/list1"/>
    <dgm:cxn modelId="{2199C981-263F-450F-8C79-ADCBEAA010D5}" type="presParOf" srcId="{DE8EE1B7-CCDB-454A-BB54-B7ED140F56F5}" destId="{C715C017-59BE-4914-BF89-C1607464D7DD}" srcOrd="0" destOrd="0" presId="urn:microsoft.com/office/officeart/2005/8/layout/list1"/>
    <dgm:cxn modelId="{CEEE88C3-14BC-4C4E-8A17-F2DD26E74CBB}" type="presParOf" srcId="{C715C017-59BE-4914-BF89-C1607464D7DD}" destId="{7497E924-7152-45DC-957B-B2C930A65D6F}" srcOrd="0" destOrd="0" presId="urn:microsoft.com/office/officeart/2005/8/layout/list1"/>
    <dgm:cxn modelId="{E7717382-F684-4330-B584-96F9227CC07E}" type="presParOf" srcId="{C715C017-59BE-4914-BF89-C1607464D7DD}" destId="{149C0EC6-930A-4DB4-9551-AD77D9C41B66}" srcOrd="1" destOrd="0" presId="urn:microsoft.com/office/officeart/2005/8/layout/list1"/>
    <dgm:cxn modelId="{0A4EB4BF-25DA-4FEB-A519-3C084EC7A689}" type="presParOf" srcId="{DE8EE1B7-CCDB-454A-BB54-B7ED140F56F5}" destId="{522E98CA-D4D5-4506-9DA9-2AD22B848269}" srcOrd="1" destOrd="0" presId="urn:microsoft.com/office/officeart/2005/8/layout/list1"/>
    <dgm:cxn modelId="{2BD45360-F2C8-4BDF-86A1-58CA2864B562}" type="presParOf" srcId="{DE8EE1B7-CCDB-454A-BB54-B7ED140F56F5}" destId="{756F5F1E-0446-4D4A-9842-666AF76C0CBD}" srcOrd="2" destOrd="0" presId="urn:microsoft.com/office/officeart/2005/8/layout/list1"/>
    <dgm:cxn modelId="{6EA1739C-1618-4881-8374-D1F04991E838}" type="presParOf" srcId="{DE8EE1B7-CCDB-454A-BB54-B7ED140F56F5}" destId="{9BD6DDD0-79B1-46EC-8AA7-2AF68A134822}" srcOrd="3" destOrd="0" presId="urn:microsoft.com/office/officeart/2005/8/layout/list1"/>
    <dgm:cxn modelId="{2FD6A71F-7CF8-4EB5-84C4-1B0FD6F6F582}" type="presParOf" srcId="{DE8EE1B7-CCDB-454A-BB54-B7ED140F56F5}" destId="{46FB3B17-0611-49D3-BB71-CE74B02AECB7}" srcOrd="4" destOrd="0" presId="urn:microsoft.com/office/officeart/2005/8/layout/list1"/>
    <dgm:cxn modelId="{DD9A092A-FF32-41B9-876A-8D02D02DB4FF}" type="presParOf" srcId="{46FB3B17-0611-49D3-BB71-CE74B02AECB7}" destId="{442F6438-3B79-4058-ABA3-BB362FB2265B}" srcOrd="0" destOrd="0" presId="urn:microsoft.com/office/officeart/2005/8/layout/list1"/>
    <dgm:cxn modelId="{259BA047-F0BE-48FA-85B9-BAAF5EC0C662}" type="presParOf" srcId="{46FB3B17-0611-49D3-BB71-CE74B02AECB7}" destId="{4DFD025B-167B-43FF-8BD9-A51C78CA937F}" srcOrd="1" destOrd="0" presId="urn:microsoft.com/office/officeart/2005/8/layout/list1"/>
    <dgm:cxn modelId="{6422D272-9312-4E5B-9160-62DB661BDBCC}" type="presParOf" srcId="{DE8EE1B7-CCDB-454A-BB54-B7ED140F56F5}" destId="{176AB801-B440-43AA-8030-F16C316D1FAC}" srcOrd="5" destOrd="0" presId="urn:microsoft.com/office/officeart/2005/8/layout/list1"/>
    <dgm:cxn modelId="{4EC8F7E1-A382-428C-9178-12BC27E5C19C}" type="presParOf" srcId="{DE8EE1B7-CCDB-454A-BB54-B7ED140F56F5}" destId="{9753CB4D-25D2-459F-9705-052300AF1868}" srcOrd="6" destOrd="0" presId="urn:microsoft.com/office/officeart/2005/8/layout/list1"/>
    <dgm:cxn modelId="{251D953C-FA25-430F-84B9-283F1294832B}" type="presParOf" srcId="{DE8EE1B7-CCDB-454A-BB54-B7ED140F56F5}" destId="{0006BA70-5D82-41D0-98AC-D9BA07239C3F}" srcOrd="7" destOrd="0" presId="urn:microsoft.com/office/officeart/2005/8/layout/list1"/>
    <dgm:cxn modelId="{DFE4DD51-779F-42E0-A0F5-707D646EB72B}" type="presParOf" srcId="{DE8EE1B7-CCDB-454A-BB54-B7ED140F56F5}" destId="{57F87DD5-B9C8-4036-9DCC-CB3050A4ACEB}" srcOrd="8" destOrd="0" presId="urn:microsoft.com/office/officeart/2005/8/layout/list1"/>
    <dgm:cxn modelId="{2F79FE78-036C-427A-B300-927204AC649B}" type="presParOf" srcId="{57F87DD5-B9C8-4036-9DCC-CB3050A4ACEB}" destId="{49B04535-A360-49E0-867B-D19CC89D3C93}" srcOrd="0" destOrd="0" presId="urn:microsoft.com/office/officeart/2005/8/layout/list1"/>
    <dgm:cxn modelId="{5F856728-C259-4933-933F-5CD53E907DE7}" type="presParOf" srcId="{57F87DD5-B9C8-4036-9DCC-CB3050A4ACEB}" destId="{CEEDAB1B-9743-465C-8178-275FEE124435}" srcOrd="1" destOrd="0" presId="urn:microsoft.com/office/officeart/2005/8/layout/list1"/>
    <dgm:cxn modelId="{EF0C6E46-DB4E-4A36-9203-3100A6C226B4}" type="presParOf" srcId="{DE8EE1B7-CCDB-454A-BB54-B7ED140F56F5}" destId="{34B48DFE-01B1-47EE-A329-E3F985703F9D}" srcOrd="9" destOrd="0" presId="urn:microsoft.com/office/officeart/2005/8/layout/list1"/>
    <dgm:cxn modelId="{08C9D89F-F94C-4477-B5B6-8A0B4862F4A4}" type="presParOf" srcId="{DE8EE1B7-CCDB-454A-BB54-B7ED140F56F5}" destId="{C9D1507B-B3C2-4FDB-AF06-2D3A5F114B8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59C3839-C84F-4E0D-865F-4FD70F907F16}"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s-PE"/>
        </a:p>
      </dgm:t>
    </dgm:pt>
    <dgm:pt modelId="{52A4229F-3831-4F5C-A228-77B39C26766B}">
      <dgm:prSet phldrT="[Texto]" custT="1"/>
      <dgm:spPr/>
      <dgm:t>
        <a:bodyPr/>
        <a:lstStyle/>
        <a:p>
          <a:r>
            <a:rPr lang="es-PE" sz="1800" dirty="0">
              <a:latin typeface="Arial" panose="020B0604020202020204" pitchFamily="34" charset="0"/>
              <a:cs typeface="Arial" panose="020B0604020202020204" pitchFamily="34" charset="0"/>
            </a:rPr>
            <a:t>DISEÑO DE LA INVESTIGACION	</a:t>
          </a:r>
        </a:p>
      </dgm:t>
    </dgm:pt>
    <dgm:pt modelId="{CF112BA2-ED9D-4027-B498-5DB77614909C}" type="parTrans" cxnId="{872FFBCA-6B61-453D-860C-CBC6E000854F}">
      <dgm:prSet/>
      <dgm:spPr/>
      <dgm:t>
        <a:bodyPr/>
        <a:lstStyle/>
        <a:p>
          <a:endParaRPr lang="es-PE" sz="1800">
            <a:latin typeface="Arial" panose="020B0604020202020204" pitchFamily="34" charset="0"/>
            <a:cs typeface="Arial" panose="020B0604020202020204" pitchFamily="34" charset="0"/>
          </a:endParaRPr>
        </a:p>
      </dgm:t>
    </dgm:pt>
    <dgm:pt modelId="{EDB26B28-9D60-4EB6-9200-29EFFB7D5253}" type="sibTrans" cxnId="{872FFBCA-6B61-453D-860C-CBC6E000854F}">
      <dgm:prSet/>
      <dgm:spPr/>
      <dgm:t>
        <a:bodyPr/>
        <a:lstStyle/>
        <a:p>
          <a:endParaRPr lang="es-PE" sz="1800">
            <a:latin typeface="Arial" panose="020B0604020202020204" pitchFamily="34" charset="0"/>
            <a:cs typeface="Arial" panose="020B0604020202020204" pitchFamily="34" charset="0"/>
          </a:endParaRPr>
        </a:p>
      </dgm:t>
    </dgm:pt>
    <dgm:pt modelId="{103AE63A-246E-47A5-A901-C222651C3E24}">
      <dgm:prSet phldrT="[Texto]" custT="1"/>
      <dgm:spPr/>
      <dgm:t>
        <a:bodyPr/>
        <a:lstStyle/>
        <a:p>
          <a:r>
            <a:rPr lang="es-PE" sz="1800" dirty="0">
              <a:latin typeface="Arial" panose="020B0604020202020204" pitchFamily="34" charset="0"/>
              <a:cs typeface="Arial" panose="020B0604020202020204" pitchFamily="34" charset="0"/>
            </a:rPr>
            <a:t>No experimental</a:t>
          </a:r>
        </a:p>
      </dgm:t>
    </dgm:pt>
    <dgm:pt modelId="{C218BC9A-ECCB-4966-95AE-044B71C37283}" type="parTrans" cxnId="{03D0F506-DE06-4EDA-A18E-07DDBF19604D}">
      <dgm:prSet/>
      <dgm:spPr/>
      <dgm:t>
        <a:bodyPr/>
        <a:lstStyle/>
        <a:p>
          <a:endParaRPr lang="es-PE" sz="1800">
            <a:latin typeface="Arial" panose="020B0604020202020204" pitchFamily="34" charset="0"/>
            <a:cs typeface="Arial" panose="020B0604020202020204" pitchFamily="34" charset="0"/>
          </a:endParaRPr>
        </a:p>
      </dgm:t>
    </dgm:pt>
    <dgm:pt modelId="{BF2288A3-DCAC-4FC4-9625-7275CFCCE12A}" type="sibTrans" cxnId="{03D0F506-DE06-4EDA-A18E-07DDBF19604D}">
      <dgm:prSet/>
      <dgm:spPr/>
      <dgm:t>
        <a:bodyPr/>
        <a:lstStyle/>
        <a:p>
          <a:endParaRPr lang="es-PE" sz="1800">
            <a:latin typeface="Arial" panose="020B0604020202020204" pitchFamily="34" charset="0"/>
            <a:cs typeface="Arial" panose="020B0604020202020204" pitchFamily="34" charset="0"/>
          </a:endParaRPr>
        </a:p>
      </dgm:t>
    </dgm:pt>
    <dgm:pt modelId="{28B40B99-4A0E-424B-A42D-4364BC395EAD}">
      <dgm:prSet phldrT="[Texto]" custT="1"/>
      <dgm:spPr/>
      <dgm:t>
        <a:bodyPr/>
        <a:lstStyle/>
        <a:p>
          <a:r>
            <a:rPr lang="es-PE" sz="1800" dirty="0">
              <a:latin typeface="Arial" panose="020B0604020202020204" pitchFamily="34" charset="0"/>
              <a:cs typeface="Arial" panose="020B0604020202020204" pitchFamily="34" charset="0"/>
            </a:rPr>
            <a:t>POBLACION</a:t>
          </a:r>
        </a:p>
      </dgm:t>
    </dgm:pt>
    <dgm:pt modelId="{F0CC4B65-518A-4A7F-B27A-F455420C9076}" type="parTrans" cxnId="{402703C8-5DB7-4820-9044-CF282BBEE06B}">
      <dgm:prSet/>
      <dgm:spPr/>
      <dgm:t>
        <a:bodyPr/>
        <a:lstStyle/>
        <a:p>
          <a:endParaRPr lang="es-PE" sz="1800">
            <a:latin typeface="Arial" panose="020B0604020202020204" pitchFamily="34" charset="0"/>
            <a:cs typeface="Arial" panose="020B0604020202020204" pitchFamily="34" charset="0"/>
          </a:endParaRPr>
        </a:p>
      </dgm:t>
    </dgm:pt>
    <dgm:pt modelId="{70203DDC-64C8-4ACB-A61B-A9D414FECBC4}" type="sibTrans" cxnId="{402703C8-5DB7-4820-9044-CF282BBEE06B}">
      <dgm:prSet/>
      <dgm:spPr/>
      <dgm:t>
        <a:bodyPr/>
        <a:lstStyle/>
        <a:p>
          <a:endParaRPr lang="es-PE" sz="1800">
            <a:latin typeface="Arial" panose="020B0604020202020204" pitchFamily="34" charset="0"/>
            <a:cs typeface="Arial" panose="020B0604020202020204" pitchFamily="34" charset="0"/>
          </a:endParaRPr>
        </a:p>
      </dgm:t>
    </dgm:pt>
    <dgm:pt modelId="{8C7DCC87-7052-4EDE-AC94-66B9193445F3}">
      <dgm:prSet phldrT="[Texto]" custT="1"/>
      <dgm:spPr/>
      <dgm:t>
        <a:bodyPr/>
        <a:lstStyle/>
        <a:p>
          <a:r>
            <a:rPr lang="es-ES" sz="1800" dirty="0">
              <a:latin typeface="Arial" panose="020B0604020202020204" pitchFamily="34" charset="0"/>
              <a:cs typeface="Arial" panose="020B0604020202020204" pitchFamily="34" charset="0"/>
            </a:rPr>
            <a:t>El periodo de estudio se ejecutó en el año 2016 al año 2022</a:t>
          </a:r>
          <a:endParaRPr lang="es-PE" sz="1800" dirty="0">
            <a:latin typeface="Arial" panose="020B0604020202020204" pitchFamily="34" charset="0"/>
            <a:cs typeface="Arial" panose="020B0604020202020204" pitchFamily="34" charset="0"/>
          </a:endParaRPr>
        </a:p>
      </dgm:t>
    </dgm:pt>
    <dgm:pt modelId="{F1FF2CBA-8DA7-45A0-AAC0-53D755FC45EA}" type="parTrans" cxnId="{85EB7F51-28AE-4FF3-A5F4-26F01AEECC68}">
      <dgm:prSet/>
      <dgm:spPr/>
      <dgm:t>
        <a:bodyPr/>
        <a:lstStyle/>
        <a:p>
          <a:endParaRPr lang="es-PE" sz="1800">
            <a:latin typeface="Arial" panose="020B0604020202020204" pitchFamily="34" charset="0"/>
            <a:cs typeface="Arial" panose="020B0604020202020204" pitchFamily="34" charset="0"/>
          </a:endParaRPr>
        </a:p>
      </dgm:t>
    </dgm:pt>
    <dgm:pt modelId="{4567D34B-B382-41DC-AA53-887DC20C90F7}" type="sibTrans" cxnId="{85EB7F51-28AE-4FF3-A5F4-26F01AEECC68}">
      <dgm:prSet/>
      <dgm:spPr/>
      <dgm:t>
        <a:bodyPr/>
        <a:lstStyle/>
        <a:p>
          <a:endParaRPr lang="es-PE" sz="1800">
            <a:latin typeface="Arial" panose="020B0604020202020204" pitchFamily="34" charset="0"/>
            <a:cs typeface="Arial" panose="020B0604020202020204" pitchFamily="34" charset="0"/>
          </a:endParaRPr>
        </a:p>
      </dgm:t>
    </dgm:pt>
    <dgm:pt modelId="{69B92846-1C1B-4835-914E-55FCD04DA2F9}">
      <dgm:prSet phldrT="[Texto]" custT="1"/>
      <dgm:spPr/>
      <dgm:t>
        <a:bodyPr/>
        <a:lstStyle/>
        <a:p>
          <a:r>
            <a:rPr lang="es-PE" sz="1800" dirty="0">
              <a:latin typeface="Arial" panose="020B0604020202020204" pitchFamily="34" charset="0"/>
              <a:cs typeface="Arial" panose="020B0604020202020204" pitchFamily="34" charset="0"/>
            </a:rPr>
            <a:t>INSTRUMENTOS</a:t>
          </a:r>
        </a:p>
      </dgm:t>
    </dgm:pt>
    <dgm:pt modelId="{EC375284-45E7-464E-AF35-B0348AE59F67}" type="parTrans" cxnId="{2838D111-D3E6-4A73-AA3D-9AE8349AD814}">
      <dgm:prSet/>
      <dgm:spPr/>
      <dgm:t>
        <a:bodyPr/>
        <a:lstStyle/>
        <a:p>
          <a:endParaRPr lang="es-PE" sz="1800">
            <a:latin typeface="Arial" panose="020B0604020202020204" pitchFamily="34" charset="0"/>
            <a:cs typeface="Arial" panose="020B0604020202020204" pitchFamily="34" charset="0"/>
          </a:endParaRPr>
        </a:p>
      </dgm:t>
    </dgm:pt>
    <dgm:pt modelId="{88A3FDBA-8A03-4C3C-99B3-A457A2DEA5A8}" type="sibTrans" cxnId="{2838D111-D3E6-4A73-AA3D-9AE8349AD814}">
      <dgm:prSet/>
      <dgm:spPr/>
      <dgm:t>
        <a:bodyPr/>
        <a:lstStyle/>
        <a:p>
          <a:endParaRPr lang="es-PE" sz="1800">
            <a:latin typeface="Arial" panose="020B0604020202020204" pitchFamily="34" charset="0"/>
            <a:cs typeface="Arial" panose="020B0604020202020204" pitchFamily="34" charset="0"/>
          </a:endParaRPr>
        </a:p>
      </dgm:t>
    </dgm:pt>
    <dgm:pt modelId="{87296BB8-5847-47BD-90FB-1375971CB217}">
      <dgm:prSet custT="1"/>
      <dgm:spPr/>
      <dgm:t>
        <a:bodyPr/>
        <a:lstStyle/>
        <a:p>
          <a:r>
            <a:rPr lang="es-PE" sz="1800" dirty="0">
              <a:latin typeface="Arial" panose="020B0604020202020204" pitchFamily="34" charset="0"/>
              <a:cs typeface="Arial" panose="020B0604020202020204" pitchFamily="34" charset="0"/>
            </a:rPr>
            <a:t>Ficha de análisis documental </a:t>
          </a:r>
        </a:p>
      </dgm:t>
    </dgm:pt>
    <dgm:pt modelId="{B96459E3-B482-4708-9707-4F38275BFFB2}" type="parTrans" cxnId="{7D70D4BC-DA2D-4B9C-979E-938C102558A8}">
      <dgm:prSet/>
      <dgm:spPr/>
      <dgm:t>
        <a:bodyPr/>
        <a:lstStyle/>
        <a:p>
          <a:endParaRPr lang="es-PE" sz="1800">
            <a:latin typeface="Arial" panose="020B0604020202020204" pitchFamily="34" charset="0"/>
            <a:cs typeface="Arial" panose="020B0604020202020204" pitchFamily="34" charset="0"/>
          </a:endParaRPr>
        </a:p>
      </dgm:t>
    </dgm:pt>
    <dgm:pt modelId="{5D831C9F-1978-426A-8FCC-3CD154D0AFF3}" type="sibTrans" cxnId="{7D70D4BC-DA2D-4B9C-979E-938C102558A8}">
      <dgm:prSet/>
      <dgm:spPr/>
      <dgm:t>
        <a:bodyPr/>
        <a:lstStyle/>
        <a:p>
          <a:endParaRPr lang="es-PE" sz="1800">
            <a:latin typeface="Arial" panose="020B0604020202020204" pitchFamily="34" charset="0"/>
            <a:cs typeface="Arial" panose="020B0604020202020204" pitchFamily="34" charset="0"/>
          </a:endParaRPr>
        </a:p>
      </dgm:t>
    </dgm:pt>
    <dgm:pt modelId="{1E9375C9-8288-4A8C-9F3C-D970141AA4B6}">
      <dgm:prSet custT="1"/>
      <dgm:spPr/>
      <dgm:t>
        <a:bodyPr/>
        <a:lstStyle/>
        <a:p>
          <a:r>
            <a:rPr lang="es-PE" sz="1800" dirty="0">
              <a:latin typeface="Arial" panose="020B0604020202020204" pitchFamily="34" charset="0"/>
              <a:cs typeface="Arial" panose="020B0604020202020204" pitchFamily="34" charset="0"/>
            </a:rPr>
            <a:t>MUESTRA DE ESTUDIO</a:t>
          </a:r>
        </a:p>
      </dgm:t>
    </dgm:pt>
    <dgm:pt modelId="{7E8C8442-A693-47FB-AC87-1205BA602A70}" type="parTrans" cxnId="{615560C9-4033-4130-B260-AF4A3F291E84}">
      <dgm:prSet/>
      <dgm:spPr/>
      <dgm:t>
        <a:bodyPr/>
        <a:lstStyle/>
        <a:p>
          <a:endParaRPr lang="es-PE" sz="1800">
            <a:latin typeface="Arial" panose="020B0604020202020204" pitchFamily="34" charset="0"/>
            <a:cs typeface="Arial" panose="020B0604020202020204" pitchFamily="34" charset="0"/>
          </a:endParaRPr>
        </a:p>
      </dgm:t>
    </dgm:pt>
    <dgm:pt modelId="{8B327CA1-31A9-4CE0-95A8-C790337C481E}" type="sibTrans" cxnId="{615560C9-4033-4130-B260-AF4A3F291E84}">
      <dgm:prSet/>
      <dgm:spPr/>
      <dgm:t>
        <a:bodyPr/>
        <a:lstStyle/>
        <a:p>
          <a:endParaRPr lang="es-PE" sz="1800">
            <a:latin typeface="Arial" panose="020B0604020202020204" pitchFamily="34" charset="0"/>
            <a:cs typeface="Arial" panose="020B0604020202020204" pitchFamily="34" charset="0"/>
          </a:endParaRPr>
        </a:p>
      </dgm:t>
    </dgm:pt>
    <dgm:pt modelId="{D9D91173-FA08-4566-AE20-4A8A85F32D60}">
      <dgm:prSet custT="1"/>
      <dgm:spPr/>
      <dgm:t>
        <a:bodyPr/>
        <a:lstStyle/>
        <a:p>
          <a:r>
            <a:rPr lang="es-PE" sz="1800" dirty="0">
              <a:latin typeface="Arial" panose="020B0604020202020204" pitchFamily="34" charset="0"/>
              <a:cs typeface="Arial" panose="020B0604020202020204" pitchFamily="34" charset="0"/>
            </a:rPr>
            <a:t>25 sentencias judiciales del Distrito Judicial de Piura.</a:t>
          </a:r>
        </a:p>
      </dgm:t>
    </dgm:pt>
    <dgm:pt modelId="{AF6AAC94-3970-4966-9565-A7EC8FF1CF2F}" type="parTrans" cxnId="{4DA79691-E664-4B4C-BB37-F84EDD2E3427}">
      <dgm:prSet/>
      <dgm:spPr/>
      <dgm:t>
        <a:bodyPr/>
        <a:lstStyle/>
        <a:p>
          <a:endParaRPr lang="es-PE" sz="1800">
            <a:latin typeface="Arial" panose="020B0604020202020204" pitchFamily="34" charset="0"/>
            <a:cs typeface="Arial" panose="020B0604020202020204" pitchFamily="34" charset="0"/>
          </a:endParaRPr>
        </a:p>
      </dgm:t>
    </dgm:pt>
    <dgm:pt modelId="{CA984671-397D-4246-A25F-DD62CAC628A9}" type="sibTrans" cxnId="{4DA79691-E664-4B4C-BB37-F84EDD2E3427}">
      <dgm:prSet/>
      <dgm:spPr/>
      <dgm:t>
        <a:bodyPr/>
        <a:lstStyle/>
        <a:p>
          <a:endParaRPr lang="es-PE" sz="1800">
            <a:latin typeface="Arial" panose="020B0604020202020204" pitchFamily="34" charset="0"/>
            <a:cs typeface="Arial" panose="020B0604020202020204" pitchFamily="34" charset="0"/>
          </a:endParaRPr>
        </a:p>
      </dgm:t>
    </dgm:pt>
    <dgm:pt modelId="{80661DF2-A77F-4910-9B5D-CF1A6842E1D3}">
      <dgm:prSet phldrT="[Texto]" custT="1"/>
      <dgm:spPr/>
      <dgm:t>
        <a:bodyPr/>
        <a:lstStyle/>
        <a:p>
          <a:r>
            <a:rPr lang="es-PE" sz="1800" dirty="0">
              <a:latin typeface="Arial" panose="020B0604020202020204" pitchFamily="34" charset="0"/>
              <a:cs typeface="Arial" panose="020B0604020202020204" pitchFamily="34" charset="0"/>
            </a:rPr>
            <a:t>UNIVERSO TEMPORAL</a:t>
          </a:r>
        </a:p>
      </dgm:t>
    </dgm:pt>
    <dgm:pt modelId="{164ACAC6-D8A0-4E3A-8F23-981B76BBCB0A}" type="parTrans" cxnId="{F1B5A2C0-4995-49DB-B2F0-F475B02EE10F}">
      <dgm:prSet/>
      <dgm:spPr/>
      <dgm:t>
        <a:bodyPr/>
        <a:lstStyle/>
        <a:p>
          <a:endParaRPr lang="es-ES" sz="1800"/>
        </a:p>
      </dgm:t>
    </dgm:pt>
    <dgm:pt modelId="{F1AEACAD-BC96-4D51-AB71-A6F0CBA1F6B0}" type="sibTrans" cxnId="{F1B5A2C0-4995-49DB-B2F0-F475B02EE10F}">
      <dgm:prSet/>
      <dgm:spPr/>
      <dgm:t>
        <a:bodyPr/>
        <a:lstStyle/>
        <a:p>
          <a:endParaRPr lang="es-ES" sz="1800"/>
        </a:p>
      </dgm:t>
    </dgm:pt>
    <dgm:pt modelId="{B5AE626E-331C-478B-84FD-CBA93DDFDCA9}">
      <dgm:prSe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s-PE" sz="1800" dirty="0">
              <a:latin typeface="Arial" panose="020B0604020202020204" pitchFamily="34" charset="0"/>
              <a:cs typeface="Arial" panose="020B0604020202020204" pitchFamily="34" charset="0"/>
            </a:rPr>
            <a:t>Constituido por sentencia judiciales del Distrito Judicial de Piura. </a:t>
          </a:r>
        </a:p>
        <a:p>
          <a:pPr marL="285750" indent="0" defTabSz="2889250">
            <a:lnSpc>
              <a:spcPct val="90000"/>
            </a:lnSpc>
            <a:spcBef>
              <a:spcPct val="0"/>
            </a:spcBef>
            <a:spcAft>
              <a:spcPct val="15000"/>
            </a:spcAft>
            <a:buNone/>
          </a:pPr>
          <a:endParaRPr lang="es-ES" sz="1800" dirty="0"/>
        </a:p>
      </dgm:t>
    </dgm:pt>
    <dgm:pt modelId="{D745C2D2-9B9D-4ADE-97D8-6423F3941B79}" type="parTrans" cxnId="{DAF20F2E-F987-44AE-A7B4-B78BDAA532C0}">
      <dgm:prSet/>
      <dgm:spPr/>
      <dgm:t>
        <a:bodyPr/>
        <a:lstStyle/>
        <a:p>
          <a:endParaRPr lang="es-ES" sz="1800"/>
        </a:p>
      </dgm:t>
    </dgm:pt>
    <dgm:pt modelId="{899C45DA-3FDE-4EC7-8E6B-FFC2CD1A8FE0}" type="sibTrans" cxnId="{DAF20F2E-F987-44AE-A7B4-B78BDAA532C0}">
      <dgm:prSet/>
      <dgm:spPr/>
      <dgm:t>
        <a:bodyPr/>
        <a:lstStyle/>
        <a:p>
          <a:endParaRPr lang="es-ES" sz="1800"/>
        </a:p>
      </dgm:t>
    </dgm:pt>
    <dgm:pt modelId="{D5C97CA7-A31F-4970-8046-31ED9C3D5BEC}" type="pres">
      <dgm:prSet presAssocID="{E59C3839-C84F-4E0D-865F-4FD70F907F16}" presName="Name0" presStyleCnt="0">
        <dgm:presLayoutVars>
          <dgm:dir/>
          <dgm:animLvl val="lvl"/>
          <dgm:resizeHandles/>
        </dgm:presLayoutVars>
      </dgm:prSet>
      <dgm:spPr/>
    </dgm:pt>
    <dgm:pt modelId="{358B6D0F-99BA-41DB-8378-8E2A50AC5326}" type="pres">
      <dgm:prSet presAssocID="{52A4229F-3831-4F5C-A228-77B39C26766B}" presName="linNode" presStyleCnt="0"/>
      <dgm:spPr/>
    </dgm:pt>
    <dgm:pt modelId="{38CE347B-7FBD-4B18-9855-E3B8DA338B58}" type="pres">
      <dgm:prSet presAssocID="{52A4229F-3831-4F5C-A228-77B39C26766B}" presName="parentShp" presStyleLbl="node1" presStyleIdx="0" presStyleCnt="5">
        <dgm:presLayoutVars>
          <dgm:bulletEnabled val="1"/>
        </dgm:presLayoutVars>
      </dgm:prSet>
      <dgm:spPr/>
    </dgm:pt>
    <dgm:pt modelId="{FA6EC1EF-F5EC-4AD4-94D7-804BF61273DE}" type="pres">
      <dgm:prSet presAssocID="{52A4229F-3831-4F5C-A228-77B39C26766B}" presName="childShp" presStyleLbl="bgAccFollowNode1" presStyleIdx="0" presStyleCnt="5">
        <dgm:presLayoutVars>
          <dgm:bulletEnabled val="1"/>
        </dgm:presLayoutVars>
      </dgm:prSet>
      <dgm:spPr/>
    </dgm:pt>
    <dgm:pt modelId="{61607F0C-E203-4D4F-8376-E22E55C19825}" type="pres">
      <dgm:prSet presAssocID="{EDB26B28-9D60-4EB6-9200-29EFFB7D5253}" presName="spacing" presStyleCnt="0"/>
      <dgm:spPr/>
    </dgm:pt>
    <dgm:pt modelId="{ACE7B619-E2E5-434B-BCBF-8A1DCA10A634}" type="pres">
      <dgm:prSet presAssocID="{28B40B99-4A0E-424B-A42D-4364BC395EAD}" presName="linNode" presStyleCnt="0"/>
      <dgm:spPr/>
    </dgm:pt>
    <dgm:pt modelId="{A68EA6BD-ED6D-4465-909A-3BF92C0E6D7E}" type="pres">
      <dgm:prSet presAssocID="{28B40B99-4A0E-424B-A42D-4364BC395EAD}" presName="parentShp" presStyleLbl="node1" presStyleIdx="1" presStyleCnt="5">
        <dgm:presLayoutVars>
          <dgm:bulletEnabled val="1"/>
        </dgm:presLayoutVars>
      </dgm:prSet>
      <dgm:spPr/>
    </dgm:pt>
    <dgm:pt modelId="{4062896F-48F8-47F1-9A3D-3A5F3918BBD8}" type="pres">
      <dgm:prSet presAssocID="{28B40B99-4A0E-424B-A42D-4364BC395EAD}" presName="childShp" presStyleLbl="bgAccFollowNode1" presStyleIdx="1" presStyleCnt="5">
        <dgm:presLayoutVars>
          <dgm:bulletEnabled val="1"/>
        </dgm:presLayoutVars>
      </dgm:prSet>
      <dgm:spPr/>
    </dgm:pt>
    <dgm:pt modelId="{8FCA0CF4-9F16-41D7-BEFD-1A23004E8383}" type="pres">
      <dgm:prSet presAssocID="{70203DDC-64C8-4ACB-A61B-A9D414FECBC4}" presName="spacing" presStyleCnt="0"/>
      <dgm:spPr/>
    </dgm:pt>
    <dgm:pt modelId="{14FF1AEA-39A3-4784-9986-E1EAD6C9F4BE}" type="pres">
      <dgm:prSet presAssocID="{80661DF2-A77F-4910-9B5D-CF1A6842E1D3}" presName="linNode" presStyleCnt="0"/>
      <dgm:spPr/>
    </dgm:pt>
    <dgm:pt modelId="{3FEF0E29-3EB3-4012-93DD-8EFF1F6B953B}" type="pres">
      <dgm:prSet presAssocID="{80661DF2-A77F-4910-9B5D-CF1A6842E1D3}" presName="parentShp" presStyleLbl="node1" presStyleIdx="2" presStyleCnt="5">
        <dgm:presLayoutVars>
          <dgm:bulletEnabled val="1"/>
        </dgm:presLayoutVars>
      </dgm:prSet>
      <dgm:spPr/>
    </dgm:pt>
    <dgm:pt modelId="{50AB6B0F-BAA2-4FF4-81A9-FF6E4BFAF85F}" type="pres">
      <dgm:prSet presAssocID="{80661DF2-A77F-4910-9B5D-CF1A6842E1D3}" presName="childShp" presStyleLbl="bgAccFollowNode1" presStyleIdx="2" presStyleCnt="5">
        <dgm:presLayoutVars>
          <dgm:bulletEnabled val="1"/>
        </dgm:presLayoutVars>
      </dgm:prSet>
      <dgm:spPr/>
    </dgm:pt>
    <dgm:pt modelId="{606A1C64-B0BB-484E-84F7-5964EBECBC76}" type="pres">
      <dgm:prSet presAssocID="{F1AEACAD-BC96-4D51-AB71-A6F0CBA1F6B0}" presName="spacing" presStyleCnt="0"/>
      <dgm:spPr/>
    </dgm:pt>
    <dgm:pt modelId="{56BA5DFB-1DC9-45E3-B68F-10D31911E275}" type="pres">
      <dgm:prSet presAssocID="{69B92846-1C1B-4835-914E-55FCD04DA2F9}" presName="linNode" presStyleCnt="0"/>
      <dgm:spPr/>
    </dgm:pt>
    <dgm:pt modelId="{C0B32DE2-1105-4AA6-9CC7-534424B0B5EB}" type="pres">
      <dgm:prSet presAssocID="{69B92846-1C1B-4835-914E-55FCD04DA2F9}" presName="parentShp" presStyleLbl="node1" presStyleIdx="3" presStyleCnt="5">
        <dgm:presLayoutVars>
          <dgm:bulletEnabled val="1"/>
        </dgm:presLayoutVars>
      </dgm:prSet>
      <dgm:spPr/>
    </dgm:pt>
    <dgm:pt modelId="{65ECC106-BB11-4DAB-B9CE-6FF8D9C42886}" type="pres">
      <dgm:prSet presAssocID="{69B92846-1C1B-4835-914E-55FCD04DA2F9}" presName="childShp" presStyleLbl="bgAccFollowNode1" presStyleIdx="3" presStyleCnt="5">
        <dgm:presLayoutVars>
          <dgm:bulletEnabled val="1"/>
        </dgm:presLayoutVars>
      </dgm:prSet>
      <dgm:spPr/>
    </dgm:pt>
    <dgm:pt modelId="{26D4AFA3-1DFA-4644-B78D-00C829346EA6}" type="pres">
      <dgm:prSet presAssocID="{88A3FDBA-8A03-4C3C-99B3-A457A2DEA5A8}" presName="spacing" presStyleCnt="0"/>
      <dgm:spPr/>
    </dgm:pt>
    <dgm:pt modelId="{DB6C345E-25EE-488E-AF80-6C94355E065C}" type="pres">
      <dgm:prSet presAssocID="{1E9375C9-8288-4A8C-9F3C-D970141AA4B6}" presName="linNode" presStyleCnt="0"/>
      <dgm:spPr/>
    </dgm:pt>
    <dgm:pt modelId="{FDD3A176-78B7-4312-B917-473E032B8106}" type="pres">
      <dgm:prSet presAssocID="{1E9375C9-8288-4A8C-9F3C-D970141AA4B6}" presName="parentShp" presStyleLbl="node1" presStyleIdx="4" presStyleCnt="5">
        <dgm:presLayoutVars>
          <dgm:bulletEnabled val="1"/>
        </dgm:presLayoutVars>
      </dgm:prSet>
      <dgm:spPr/>
    </dgm:pt>
    <dgm:pt modelId="{332B98C0-141F-497F-88DF-8CDFA4009E93}" type="pres">
      <dgm:prSet presAssocID="{1E9375C9-8288-4A8C-9F3C-D970141AA4B6}" presName="childShp" presStyleLbl="bgAccFollowNode1" presStyleIdx="4" presStyleCnt="5">
        <dgm:presLayoutVars>
          <dgm:bulletEnabled val="1"/>
        </dgm:presLayoutVars>
      </dgm:prSet>
      <dgm:spPr/>
    </dgm:pt>
  </dgm:ptLst>
  <dgm:cxnLst>
    <dgm:cxn modelId="{F1F58806-E9C6-435D-A614-8F6F81AB8EBF}" type="presOf" srcId="{28B40B99-4A0E-424B-A42D-4364BC395EAD}" destId="{A68EA6BD-ED6D-4465-909A-3BF92C0E6D7E}" srcOrd="0" destOrd="0" presId="urn:microsoft.com/office/officeart/2005/8/layout/vList6"/>
    <dgm:cxn modelId="{03D0F506-DE06-4EDA-A18E-07DDBF19604D}" srcId="{52A4229F-3831-4F5C-A228-77B39C26766B}" destId="{103AE63A-246E-47A5-A901-C222651C3E24}" srcOrd="0" destOrd="0" parTransId="{C218BC9A-ECCB-4966-95AE-044B71C37283}" sibTransId="{BF2288A3-DCAC-4FC4-9625-7275CFCCE12A}"/>
    <dgm:cxn modelId="{2838D111-D3E6-4A73-AA3D-9AE8349AD814}" srcId="{E59C3839-C84F-4E0D-865F-4FD70F907F16}" destId="{69B92846-1C1B-4835-914E-55FCD04DA2F9}" srcOrd="3" destOrd="0" parTransId="{EC375284-45E7-464E-AF35-B0348AE59F67}" sibTransId="{88A3FDBA-8A03-4C3C-99B3-A457A2DEA5A8}"/>
    <dgm:cxn modelId="{0EA17925-2462-46A3-8037-E0B6665E1766}" type="presOf" srcId="{80661DF2-A77F-4910-9B5D-CF1A6842E1D3}" destId="{3FEF0E29-3EB3-4012-93DD-8EFF1F6B953B}" srcOrd="0" destOrd="0" presId="urn:microsoft.com/office/officeart/2005/8/layout/vList6"/>
    <dgm:cxn modelId="{D2253027-6C16-42CB-A3AE-D81930892120}" type="presOf" srcId="{69B92846-1C1B-4835-914E-55FCD04DA2F9}" destId="{C0B32DE2-1105-4AA6-9CC7-534424B0B5EB}" srcOrd="0" destOrd="0" presId="urn:microsoft.com/office/officeart/2005/8/layout/vList6"/>
    <dgm:cxn modelId="{DAF20F2E-F987-44AE-A7B4-B78BDAA532C0}" srcId="{28B40B99-4A0E-424B-A42D-4364BC395EAD}" destId="{B5AE626E-331C-478B-84FD-CBA93DDFDCA9}" srcOrd="0" destOrd="0" parTransId="{D745C2D2-9B9D-4ADE-97D8-6423F3941B79}" sibTransId="{899C45DA-3FDE-4EC7-8E6B-FFC2CD1A8FE0}"/>
    <dgm:cxn modelId="{85EB7F51-28AE-4FF3-A5F4-26F01AEECC68}" srcId="{80661DF2-A77F-4910-9B5D-CF1A6842E1D3}" destId="{8C7DCC87-7052-4EDE-AC94-66B9193445F3}" srcOrd="0" destOrd="0" parTransId="{F1FF2CBA-8DA7-45A0-AAC0-53D755FC45EA}" sibTransId="{4567D34B-B382-41DC-AA53-887DC20C90F7}"/>
    <dgm:cxn modelId="{1899237B-90D8-4801-AF1D-4D53687338BA}" type="presOf" srcId="{52A4229F-3831-4F5C-A228-77B39C26766B}" destId="{38CE347B-7FBD-4B18-9855-E3B8DA338B58}" srcOrd="0" destOrd="0" presId="urn:microsoft.com/office/officeart/2005/8/layout/vList6"/>
    <dgm:cxn modelId="{B9376081-208A-446E-84C3-54179B3090A6}" type="presOf" srcId="{D9D91173-FA08-4566-AE20-4A8A85F32D60}" destId="{332B98C0-141F-497F-88DF-8CDFA4009E93}" srcOrd="0" destOrd="0" presId="urn:microsoft.com/office/officeart/2005/8/layout/vList6"/>
    <dgm:cxn modelId="{85D3268B-A2C5-4C0F-9207-1C4D41513B15}" type="presOf" srcId="{87296BB8-5847-47BD-90FB-1375971CB217}" destId="{65ECC106-BB11-4DAB-B9CE-6FF8D9C42886}" srcOrd="0" destOrd="0" presId="urn:microsoft.com/office/officeart/2005/8/layout/vList6"/>
    <dgm:cxn modelId="{4DA79691-E664-4B4C-BB37-F84EDD2E3427}" srcId="{1E9375C9-8288-4A8C-9F3C-D970141AA4B6}" destId="{D9D91173-FA08-4566-AE20-4A8A85F32D60}" srcOrd="0" destOrd="0" parTransId="{AF6AAC94-3970-4966-9565-A7EC8FF1CF2F}" sibTransId="{CA984671-397D-4246-A25F-DD62CAC628A9}"/>
    <dgm:cxn modelId="{D008E591-AC67-4AAC-84C4-6DCDC556D91F}" type="presOf" srcId="{B5AE626E-331C-478B-84FD-CBA93DDFDCA9}" destId="{4062896F-48F8-47F1-9A3D-3A5F3918BBD8}" srcOrd="0" destOrd="0" presId="urn:microsoft.com/office/officeart/2005/8/layout/vList6"/>
    <dgm:cxn modelId="{C222279F-2C72-4196-AB63-68A79135AE05}" type="presOf" srcId="{1E9375C9-8288-4A8C-9F3C-D970141AA4B6}" destId="{FDD3A176-78B7-4312-B917-473E032B8106}" srcOrd="0" destOrd="0" presId="urn:microsoft.com/office/officeart/2005/8/layout/vList6"/>
    <dgm:cxn modelId="{97C16FB6-42A2-4D2F-8745-2FC1DE1DB56F}" type="presOf" srcId="{E59C3839-C84F-4E0D-865F-4FD70F907F16}" destId="{D5C97CA7-A31F-4970-8046-31ED9C3D5BEC}" srcOrd="0" destOrd="0" presId="urn:microsoft.com/office/officeart/2005/8/layout/vList6"/>
    <dgm:cxn modelId="{7D70D4BC-DA2D-4B9C-979E-938C102558A8}" srcId="{69B92846-1C1B-4835-914E-55FCD04DA2F9}" destId="{87296BB8-5847-47BD-90FB-1375971CB217}" srcOrd="0" destOrd="0" parTransId="{B96459E3-B482-4708-9707-4F38275BFFB2}" sibTransId="{5D831C9F-1978-426A-8FCC-3CD154D0AFF3}"/>
    <dgm:cxn modelId="{F1B5A2C0-4995-49DB-B2F0-F475B02EE10F}" srcId="{E59C3839-C84F-4E0D-865F-4FD70F907F16}" destId="{80661DF2-A77F-4910-9B5D-CF1A6842E1D3}" srcOrd="2" destOrd="0" parTransId="{164ACAC6-D8A0-4E3A-8F23-981B76BBCB0A}" sibTransId="{F1AEACAD-BC96-4D51-AB71-A6F0CBA1F6B0}"/>
    <dgm:cxn modelId="{402703C8-5DB7-4820-9044-CF282BBEE06B}" srcId="{E59C3839-C84F-4E0D-865F-4FD70F907F16}" destId="{28B40B99-4A0E-424B-A42D-4364BC395EAD}" srcOrd="1" destOrd="0" parTransId="{F0CC4B65-518A-4A7F-B27A-F455420C9076}" sibTransId="{70203DDC-64C8-4ACB-A61B-A9D414FECBC4}"/>
    <dgm:cxn modelId="{615560C9-4033-4130-B260-AF4A3F291E84}" srcId="{E59C3839-C84F-4E0D-865F-4FD70F907F16}" destId="{1E9375C9-8288-4A8C-9F3C-D970141AA4B6}" srcOrd="4" destOrd="0" parTransId="{7E8C8442-A693-47FB-AC87-1205BA602A70}" sibTransId="{8B327CA1-31A9-4CE0-95A8-C790337C481E}"/>
    <dgm:cxn modelId="{872FFBCA-6B61-453D-860C-CBC6E000854F}" srcId="{E59C3839-C84F-4E0D-865F-4FD70F907F16}" destId="{52A4229F-3831-4F5C-A228-77B39C26766B}" srcOrd="0" destOrd="0" parTransId="{CF112BA2-ED9D-4027-B498-5DB77614909C}" sibTransId="{EDB26B28-9D60-4EB6-9200-29EFFB7D5253}"/>
    <dgm:cxn modelId="{22BBC0DE-5647-461C-8C91-37573E13EFA2}" type="presOf" srcId="{8C7DCC87-7052-4EDE-AC94-66B9193445F3}" destId="{50AB6B0F-BAA2-4FF4-81A9-FF6E4BFAF85F}" srcOrd="0" destOrd="0" presId="urn:microsoft.com/office/officeart/2005/8/layout/vList6"/>
    <dgm:cxn modelId="{DA5BD2FF-C669-4F69-8DB2-D1E5EFB6B45F}" type="presOf" srcId="{103AE63A-246E-47A5-A901-C222651C3E24}" destId="{FA6EC1EF-F5EC-4AD4-94D7-804BF61273DE}" srcOrd="0" destOrd="0" presId="urn:microsoft.com/office/officeart/2005/8/layout/vList6"/>
    <dgm:cxn modelId="{3E389DBE-010D-468C-AB7B-E9CA218CB90B}" type="presParOf" srcId="{D5C97CA7-A31F-4970-8046-31ED9C3D5BEC}" destId="{358B6D0F-99BA-41DB-8378-8E2A50AC5326}" srcOrd="0" destOrd="0" presId="urn:microsoft.com/office/officeart/2005/8/layout/vList6"/>
    <dgm:cxn modelId="{F9A99818-FF80-40F0-97F5-DC660318E2DE}" type="presParOf" srcId="{358B6D0F-99BA-41DB-8378-8E2A50AC5326}" destId="{38CE347B-7FBD-4B18-9855-E3B8DA338B58}" srcOrd="0" destOrd="0" presId="urn:microsoft.com/office/officeart/2005/8/layout/vList6"/>
    <dgm:cxn modelId="{F37922E7-803C-4B0B-9BE0-999F94834AA8}" type="presParOf" srcId="{358B6D0F-99BA-41DB-8378-8E2A50AC5326}" destId="{FA6EC1EF-F5EC-4AD4-94D7-804BF61273DE}" srcOrd="1" destOrd="0" presId="urn:microsoft.com/office/officeart/2005/8/layout/vList6"/>
    <dgm:cxn modelId="{52701BA0-CB69-4B3C-872E-23F1898D651E}" type="presParOf" srcId="{D5C97CA7-A31F-4970-8046-31ED9C3D5BEC}" destId="{61607F0C-E203-4D4F-8376-E22E55C19825}" srcOrd="1" destOrd="0" presId="urn:microsoft.com/office/officeart/2005/8/layout/vList6"/>
    <dgm:cxn modelId="{577FCA70-23EA-449D-8788-13FA3EC46867}" type="presParOf" srcId="{D5C97CA7-A31F-4970-8046-31ED9C3D5BEC}" destId="{ACE7B619-E2E5-434B-BCBF-8A1DCA10A634}" srcOrd="2" destOrd="0" presId="urn:microsoft.com/office/officeart/2005/8/layout/vList6"/>
    <dgm:cxn modelId="{CFCD2774-91C9-4CFE-AD84-C0071E3D642A}" type="presParOf" srcId="{ACE7B619-E2E5-434B-BCBF-8A1DCA10A634}" destId="{A68EA6BD-ED6D-4465-909A-3BF92C0E6D7E}" srcOrd="0" destOrd="0" presId="urn:microsoft.com/office/officeart/2005/8/layout/vList6"/>
    <dgm:cxn modelId="{254F2B7D-6949-482C-8505-241A126D7E2C}" type="presParOf" srcId="{ACE7B619-E2E5-434B-BCBF-8A1DCA10A634}" destId="{4062896F-48F8-47F1-9A3D-3A5F3918BBD8}" srcOrd="1" destOrd="0" presId="urn:microsoft.com/office/officeart/2005/8/layout/vList6"/>
    <dgm:cxn modelId="{8A658BEB-7197-4C2C-95D0-726CE21F39F2}" type="presParOf" srcId="{D5C97CA7-A31F-4970-8046-31ED9C3D5BEC}" destId="{8FCA0CF4-9F16-41D7-BEFD-1A23004E8383}" srcOrd="3" destOrd="0" presId="urn:microsoft.com/office/officeart/2005/8/layout/vList6"/>
    <dgm:cxn modelId="{863C8372-1EC7-4B4D-959C-19E37071F3DB}" type="presParOf" srcId="{D5C97CA7-A31F-4970-8046-31ED9C3D5BEC}" destId="{14FF1AEA-39A3-4784-9986-E1EAD6C9F4BE}" srcOrd="4" destOrd="0" presId="urn:microsoft.com/office/officeart/2005/8/layout/vList6"/>
    <dgm:cxn modelId="{A6541449-2E07-41A0-91B3-D0F439D23410}" type="presParOf" srcId="{14FF1AEA-39A3-4784-9986-E1EAD6C9F4BE}" destId="{3FEF0E29-3EB3-4012-93DD-8EFF1F6B953B}" srcOrd="0" destOrd="0" presId="urn:microsoft.com/office/officeart/2005/8/layout/vList6"/>
    <dgm:cxn modelId="{29E1EBA9-7DF6-4E21-964D-2C7445A153E1}" type="presParOf" srcId="{14FF1AEA-39A3-4784-9986-E1EAD6C9F4BE}" destId="{50AB6B0F-BAA2-4FF4-81A9-FF6E4BFAF85F}" srcOrd="1" destOrd="0" presId="urn:microsoft.com/office/officeart/2005/8/layout/vList6"/>
    <dgm:cxn modelId="{34AE041D-6DDB-464C-BF6E-5E58244EC961}" type="presParOf" srcId="{D5C97CA7-A31F-4970-8046-31ED9C3D5BEC}" destId="{606A1C64-B0BB-484E-84F7-5964EBECBC76}" srcOrd="5" destOrd="0" presId="urn:microsoft.com/office/officeart/2005/8/layout/vList6"/>
    <dgm:cxn modelId="{2B93E4F0-378F-49F5-873D-D78C801D4938}" type="presParOf" srcId="{D5C97CA7-A31F-4970-8046-31ED9C3D5BEC}" destId="{56BA5DFB-1DC9-45E3-B68F-10D31911E275}" srcOrd="6" destOrd="0" presId="urn:microsoft.com/office/officeart/2005/8/layout/vList6"/>
    <dgm:cxn modelId="{3856D994-FC51-4365-ACFA-1A35117160D8}" type="presParOf" srcId="{56BA5DFB-1DC9-45E3-B68F-10D31911E275}" destId="{C0B32DE2-1105-4AA6-9CC7-534424B0B5EB}" srcOrd="0" destOrd="0" presId="urn:microsoft.com/office/officeart/2005/8/layout/vList6"/>
    <dgm:cxn modelId="{6F07D47D-580A-4B73-9AB2-E98E10821571}" type="presParOf" srcId="{56BA5DFB-1DC9-45E3-B68F-10D31911E275}" destId="{65ECC106-BB11-4DAB-B9CE-6FF8D9C42886}" srcOrd="1" destOrd="0" presId="urn:microsoft.com/office/officeart/2005/8/layout/vList6"/>
    <dgm:cxn modelId="{1A8110BF-A547-4922-B43A-4A16204AD25C}" type="presParOf" srcId="{D5C97CA7-A31F-4970-8046-31ED9C3D5BEC}" destId="{26D4AFA3-1DFA-4644-B78D-00C829346EA6}" srcOrd="7" destOrd="0" presId="urn:microsoft.com/office/officeart/2005/8/layout/vList6"/>
    <dgm:cxn modelId="{923E9719-1AD0-4D48-A125-419BE99DE409}" type="presParOf" srcId="{D5C97CA7-A31F-4970-8046-31ED9C3D5BEC}" destId="{DB6C345E-25EE-488E-AF80-6C94355E065C}" srcOrd="8" destOrd="0" presId="urn:microsoft.com/office/officeart/2005/8/layout/vList6"/>
    <dgm:cxn modelId="{D948F505-1961-43E5-B148-90BF8FD8E4A3}" type="presParOf" srcId="{DB6C345E-25EE-488E-AF80-6C94355E065C}" destId="{FDD3A176-78B7-4312-B917-473E032B8106}" srcOrd="0" destOrd="0" presId="urn:microsoft.com/office/officeart/2005/8/layout/vList6"/>
    <dgm:cxn modelId="{D16FC7EA-2741-4322-8CB1-8EDF4858F8F5}" type="presParOf" srcId="{DB6C345E-25EE-488E-AF80-6C94355E065C}" destId="{332B98C0-141F-497F-88DF-8CDFA4009E93}"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C00790-CD4B-49F3-987A-AF641C7E53A7}"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s-PE"/>
        </a:p>
      </dgm:t>
    </dgm:pt>
    <dgm:pt modelId="{64A6CD31-F041-40DE-84A2-D7EAEAFB9934}">
      <dgm:prSet phldrT="[Texto]"/>
      <dgm:spPr/>
      <dgm:t>
        <a:bodyPr/>
        <a:lstStyle/>
        <a:p>
          <a:r>
            <a:rPr lang="es-PE" dirty="0">
              <a:latin typeface="Arial" panose="020B0604020202020204" pitchFamily="34" charset="0"/>
              <a:cs typeface="Arial" panose="020B0604020202020204" pitchFamily="34" charset="0"/>
            </a:rPr>
            <a:t>Registro de Victimas de Feminicidio (2009)</a:t>
          </a:r>
        </a:p>
      </dgm:t>
    </dgm:pt>
    <dgm:pt modelId="{6BF75DAE-C034-4B96-A5C2-036704C48D10}" type="parTrans" cxnId="{A98B2824-EE9F-4135-A193-D1FE9AAF3BD6}">
      <dgm:prSet/>
      <dgm:spPr/>
      <dgm:t>
        <a:bodyPr/>
        <a:lstStyle/>
        <a:p>
          <a:endParaRPr lang="es-PE">
            <a:latin typeface="Arial" panose="020B0604020202020204" pitchFamily="34" charset="0"/>
            <a:cs typeface="Arial" panose="020B0604020202020204" pitchFamily="34" charset="0"/>
          </a:endParaRPr>
        </a:p>
      </dgm:t>
    </dgm:pt>
    <dgm:pt modelId="{E81856F3-E53A-4FC7-9C11-355D8E0A7F72}" type="sibTrans" cxnId="{A98B2824-EE9F-4135-A193-D1FE9AAF3BD6}">
      <dgm:prSet/>
      <dgm:spPr/>
      <dgm:t>
        <a:bodyPr/>
        <a:lstStyle/>
        <a:p>
          <a:endParaRPr lang="es-PE">
            <a:latin typeface="Arial" panose="020B0604020202020204" pitchFamily="34" charset="0"/>
            <a:cs typeface="Arial" panose="020B0604020202020204" pitchFamily="34" charset="0"/>
          </a:endParaRPr>
        </a:p>
      </dgm:t>
    </dgm:pt>
    <dgm:pt modelId="{D3B9EA92-512D-49CD-A878-0A7ACC399BBE}">
      <dgm:prSet phldrT="[Texto]"/>
      <dgm:spPr/>
      <dgm:t>
        <a:bodyPr/>
        <a:lstStyle/>
        <a:p>
          <a:r>
            <a:rPr lang="es-PE" dirty="0">
              <a:latin typeface="Arial" panose="020B0604020202020204" pitchFamily="34" charset="0"/>
              <a:cs typeface="Arial" panose="020B0604020202020204" pitchFamily="34" charset="0"/>
            </a:rPr>
            <a:t>Ley 29819- Parricidio – Uxoricidio (2011)	</a:t>
          </a:r>
        </a:p>
      </dgm:t>
    </dgm:pt>
    <dgm:pt modelId="{3095ADB1-6D8E-4FBB-9BFC-9CACFD7D1636}" type="parTrans" cxnId="{F55B6264-827B-47DA-B486-219EFCADE11A}">
      <dgm:prSet/>
      <dgm:spPr/>
      <dgm:t>
        <a:bodyPr/>
        <a:lstStyle/>
        <a:p>
          <a:endParaRPr lang="es-PE">
            <a:latin typeface="Arial" panose="020B0604020202020204" pitchFamily="34" charset="0"/>
            <a:cs typeface="Arial" panose="020B0604020202020204" pitchFamily="34" charset="0"/>
          </a:endParaRPr>
        </a:p>
      </dgm:t>
    </dgm:pt>
    <dgm:pt modelId="{9AD8B69D-0211-46A7-A106-655D9634E7EB}" type="sibTrans" cxnId="{F55B6264-827B-47DA-B486-219EFCADE11A}">
      <dgm:prSet/>
      <dgm:spPr/>
      <dgm:t>
        <a:bodyPr/>
        <a:lstStyle/>
        <a:p>
          <a:endParaRPr lang="es-PE">
            <a:latin typeface="Arial" panose="020B0604020202020204" pitchFamily="34" charset="0"/>
            <a:cs typeface="Arial" panose="020B0604020202020204" pitchFamily="34" charset="0"/>
          </a:endParaRPr>
        </a:p>
      </dgm:t>
    </dgm:pt>
    <dgm:pt modelId="{4B1152E2-6B89-4974-A8AB-B27236A45F56}">
      <dgm:prSet phldrT="[Texto]"/>
      <dgm:spPr/>
      <dgm:t>
        <a:bodyPr/>
        <a:lstStyle/>
        <a:p>
          <a:r>
            <a:rPr lang="es-PE" dirty="0">
              <a:latin typeface="Arial" panose="020B0604020202020204" pitchFamily="34" charset="0"/>
              <a:cs typeface="Arial" panose="020B0604020202020204" pitchFamily="34" charset="0"/>
            </a:rPr>
            <a:t>Ley 30068- Artículo 108 B CP (2013)</a:t>
          </a:r>
        </a:p>
      </dgm:t>
    </dgm:pt>
    <dgm:pt modelId="{A151F86C-6023-41C6-9EE4-F62E2A3E21AA}" type="parTrans" cxnId="{F8C270DF-3169-4C25-ADBD-22F400419D01}">
      <dgm:prSet/>
      <dgm:spPr/>
      <dgm:t>
        <a:bodyPr/>
        <a:lstStyle/>
        <a:p>
          <a:endParaRPr lang="es-PE">
            <a:latin typeface="Arial" panose="020B0604020202020204" pitchFamily="34" charset="0"/>
            <a:cs typeface="Arial" panose="020B0604020202020204" pitchFamily="34" charset="0"/>
          </a:endParaRPr>
        </a:p>
      </dgm:t>
    </dgm:pt>
    <dgm:pt modelId="{C65F2DE1-5AE3-40D9-A76C-D02AC18BEDE4}" type="sibTrans" cxnId="{F8C270DF-3169-4C25-ADBD-22F400419D01}">
      <dgm:prSet/>
      <dgm:spPr/>
      <dgm:t>
        <a:bodyPr/>
        <a:lstStyle/>
        <a:p>
          <a:endParaRPr lang="es-PE">
            <a:latin typeface="Arial" panose="020B0604020202020204" pitchFamily="34" charset="0"/>
            <a:cs typeface="Arial" panose="020B0604020202020204" pitchFamily="34" charset="0"/>
          </a:endParaRPr>
        </a:p>
      </dgm:t>
    </dgm:pt>
    <dgm:pt modelId="{3EC181BE-84E6-4877-8EB8-110BC3514085}">
      <dgm:prSet phldrT="[Texto]"/>
      <dgm:spPr/>
      <dgm:t>
        <a:bodyPr/>
        <a:lstStyle/>
        <a:p>
          <a:r>
            <a:rPr lang="es-PE" dirty="0">
              <a:latin typeface="Arial" panose="020B0604020202020204" pitchFamily="34" charset="0"/>
              <a:cs typeface="Arial" panose="020B0604020202020204" pitchFamily="34" charset="0"/>
            </a:rPr>
            <a:t>Ley 30323- Modificatorias al Artículo 108 B , sobre sanciones accesorias. (2015)</a:t>
          </a:r>
        </a:p>
      </dgm:t>
    </dgm:pt>
    <dgm:pt modelId="{373CA872-B137-4A37-B4B6-BD4D2DCBBD73}" type="parTrans" cxnId="{828FA5EE-A7E5-49DC-A67C-8C486984FDCE}">
      <dgm:prSet/>
      <dgm:spPr/>
      <dgm:t>
        <a:bodyPr/>
        <a:lstStyle/>
        <a:p>
          <a:endParaRPr lang="es-PE">
            <a:latin typeface="Arial" panose="020B0604020202020204" pitchFamily="34" charset="0"/>
            <a:cs typeface="Arial" panose="020B0604020202020204" pitchFamily="34" charset="0"/>
          </a:endParaRPr>
        </a:p>
      </dgm:t>
    </dgm:pt>
    <dgm:pt modelId="{A95A4F9F-4BC8-422D-B3A4-1ED4454DF0AF}" type="sibTrans" cxnId="{828FA5EE-A7E5-49DC-A67C-8C486984FDCE}">
      <dgm:prSet/>
      <dgm:spPr/>
      <dgm:t>
        <a:bodyPr/>
        <a:lstStyle/>
        <a:p>
          <a:endParaRPr lang="es-PE">
            <a:latin typeface="Arial" panose="020B0604020202020204" pitchFamily="34" charset="0"/>
            <a:cs typeface="Arial" panose="020B0604020202020204" pitchFamily="34" charset="0"/>
          </a:endParaRPr>
        </a:p>
      </dgm:t>
    </dgm:pt>
    <dgm:pt modelId="{EE14D889-AC19-44D3-883C-B297F63060D9}">
      <dgm:prSet phldrT="[Texto]"/>
      <dgm:spPr/>
      <dgm:t>
        <a:bodyPr/>
        <a:lstStyle/>
        <a:p>
          <a:r>
            <a:rPr lang="es-PE" dirty="0">
              <a:latin typeface="Arial" panose="020B0604020202020204" pitchFamily="34" charset="0"/>
              <a:cs typeface="Arial" panose="020B0604020202020204" pitchFamily="34" charset="0"/>
            </a:rPr>
            <a:t>D. Leg. 1323 – Modificación a circunstancias especiales (2017)</a:t>
          </a:r>
        </a:p>
      </dgm:t>
    </dgm:pt>
    <dgm:pt modelId="{D94CE5C3-C67C-4A60-A924-84769C3C38DA}" type="parTrans" cxnId="{30BF5C45-8E61-4449-9E5F-9EE88D6CE6CB}">
      <dgm:prSet/>
      <dgm:spPr/>
      <dgm:t>
        <a:bodyPr/>
        <a:lstStyle/>
        <a:p>
          <a:endParaRPr lang="es-PE">
            <a:latin typeface="Arial" panose="020B0604020202020204" pitchFamily="34" charset="0"/>
            <a:cs typeface="Arial" panose="020B0604020202020204" pitchFamily="34" charset="0"/>
          </a:endParaRPr>
        </a:p>
      </dgm:t>
    </dgm:pt>
    <dgm:pt modelId="{5B4DCA6F-6C44-44AB-8004-D0B873CB0171}" type="sibTrans" cxnId="{30BF5C45-8E61-4449-9E5F-9EE88D6CE6CB}">
      <dgm:prSet/>
      <dgm:spPr/>
      <dgm:t>
        <a:bodyPr/>
        <a:lstStyle/>
        <a:p>
          <a:endParaRPr lang="es-PE">
            <a:latin typeface="Arial" panose="020B0604020202020204" pitchFamily="34" charset="0"/>
            <a:cs typeface="Arial" panose="020B0604020202020204" pitchFamily="34" charset="0"/>
          </a:endParaRPr>
        </a:p>
      </dgm:t>
    </dgm:pt>
    <dgm:pt modelId="{9DD7B8ED-7C82-42BB-94EB-BE736840732C}">
      <dgm:prSet phldrT="[Texto]"/>
      <dgm:spPr/>
      <dgm:t>
        <a:bodyPr/>
        <a:lstStyle/>
        <a:p>
          <a:r>
            <a:rPr lang="es-PE" dirty="0">
              <a:latin typeface="Arial" panose="020B0604020202020204" pitchFamily="34" charset="0"/>
              <a:cs typeface="Arial" panose="020B0604020202020204" pitchFamily="34" charset="0"/>
            </a:rPr>
            <a:t>Ley 30819- Incorporación de agravantes e incremento de sanción (2018)  </a:t>
          </a:r>
        </a:p>
      </dgm:t>
    </dgm:pt>
    <dgm:pt modelId="{6A7CAE96-52B6-4123-A473-FB00B2A662D5}" type="parTrans" cxnId="{4E791939-59A7-4BB9-A07A-05C4BA9E737A}">
      <dgm:prSet/>
      <dgm:spPr/>
      <dgm:t>
        <a:bodyPr/>
        <a:lstStyle/>
        <a:p>
          <a:endParaRPr lang="es-PE"/>
        </a:p>
      </dgm:t>
    </dgm:pt>
    <dgm:pt modelId="{B0D82C7B-4A62-4409-93A1-DA4313C058A2}" type="sibTrans" cxnId="{4E791939-59A7-4BB9-A07A-05C4BA9E737A}">
      <dgm:prSet/>
      <dgm:spPr/>
      <dgm:t>
        <a:bodyPr/>
        <a:lstStyle/>
        <a:p>
          <a:endParaRPr lang="es-PE"/>
        </a:p>
      </dgm:t>
    </dgm:pt>
    <dgm:pt modelId="{E7BA0722-AF96-4832-AA0F-70AE36B22238}" type="pres">
      <dgm:prSet presAssocID="{52C00790-CD4B-49F3-987A-AF641C7E53A7}" presName="Name0" presStyleCnt="0">
        <dgm:presLayoutVars>
          <dgm:dir/>
          <dgm:resizeHandles val="exact"/>
        </dgm:presLayoutVars>
      </dgm:prSet>
      <dgm:spPr/>
    </dgm:pt>
    <dgm:pt modelId="{CCDE87BC-EB33-4FAF-99D6-CA91105907BE}" type="pres">
      <dgm:prSet presAssocID="{64A6CD31-F041-40DE-84A2-D7EAEAFB9934}" presName="node" presStyleLbl="node1" presStyleIdx="0" presStyleCnt="6">
        <dgm:presLayoutVars>
          <dgm:bulletEnabled val="1"/>
        </dgm:presLayoutVars>
      </dgm:prSet>
      <dgm:spPr/>
    </dgm:pt>
    <dgm:pt modelId="{3D07D348-A29B-4E93-B8BC-453192214513}" type="pres">
      <dgm:prSet presAssocID="{E81856F3-E53A-4FC7-9C11-355D8E0A7F72}" presName="sibTrans" presStyleLbl="sibTrans1D1" presStyleIdx="0" presStyleCnt="5"/>
      <dgm:spPr/>
    </dgm:pt>
    <dgm:pt modelId="{8FAD01A4-1FD3-4D27-9404-08C03D2FE154}" type="pres">
      <dgm:prSet presAssocID="{E81856F3-E53A-4FC7-9C11-355D8E0A7F72}" presName="connectorText" presStyleLbl="sibTrans1D1" presStyleIdx="0" presStyleCnt="5"/>
      <dgm:spPr/>
    </dgm:pt>
    <dgm:pt modelId="{E8033FFC-D819-426F-B2FD-AA57EB5EB5DE}" type="pres">
      <dgm:prSet presAssocID="{D3B9EA92-512D-49CD-A878-0A7ACC399BBE}" presName="node" presStyleLbl="node1" presStyleIdx="1" presStyleCnt="6">
        <dgm:presLayoutVars>
          <dgm:bulletEnabled val="1"/>
        </dgm:presLayoutVars>
      </dgm:prSet>
      <dgm:spPr/>
    </dgm:pt>
    <dgm:pt modelId="{EC14E9A9-22F5-4FF6-B132-4DDA50655F73}" type="pres">
      <dgm:prSet presAssocID="{9AD8B69D-0211-46A7-A106-655D9634E7EB}" presName="sibTrans" presStyleLbl="sibTrans1D1" presStyleIdx="1" presStyleCnt="5"/>
      <dgm:spPr/>
    </dgm:pt>
    <dgm:pt modelId="{DF948147-0BEA-434A-AEEC-29B8F3947662}" type="pres">
      <dgm:prSet presAssocID="{9AD8B69D-0211-46A7-A106-655D9634E7EB}" presName="connectorText" presStyleLbl="sibTrans1D1" presStyleIdx="1" presStyleCnt="5"/>
      <dgm:spPr/>
    </dgm:pt>
    <dgm:pt modelId="{61C36B8D-23DA-4C24-98E4-3C9158BFC5DB}" type="pres">
      <dgm:prSet presAssocID="{4B1152E2-6B89-4974-A8AB-B27236A45F56}" presName="node" presStyleLbl="node1" presStyleIdx="2" presStyleCnt="6">
        <dgm:presLayoutVars>
          <dgm:bulletEnabled val="1"/>
        </dgm:presLayoutVars>
      </dgm:prSet>
      <dgm:spPr/>
    </dgm:pt>
    <dgm:pt modelId="{E75FE685-D36C-4EA0-98BF-BAB249A6B9A0}" type="pres">
      <dgm:prSet presAssocID="{C65F2DE1-5AE3-40D9-A76C-D02AC18BEDE4}" presName="sibTrans" presStyleLbl="sibTrans1D1" presStyleIdx="2" presStyleCnt="5"/>
      <dgm:spPr/>
    </dgm:pt>
    <dgm:pt modelId="{ED6C54AF-2018-454A-B3A6-C6842AC563E1}" type="pres">
      <dgm:prSet presAssocID="{C65F2DE1-5AE3-40D9-A76C-D02AC18BEDE4}" presName="connectorText" presStyleLbl="sibTrans1D1" presStyleIdx="2" presStyleCnt="5"/>
      <dgm:spPr/>
    </dgm:pt>
    <dgm:pt modelId="{4ED640AC-BDAE-47FD-8D9E-5A3B96747013}" type="pres">
      <dgm:prSet presAssocID="{3EC181BE-84E6-4877-8EB8-110BC3514085}" presName="node" presStyleLbl="node1" presStyleIdx="3" presStyleCnt="6">
        <dgm:presLayoutVars>
          <dgm:bulletEnabled val="1"/>
        </dgm:presLayoutVars>
      </dgm:prSet>
      <dgm:spPr/>
    </dgm:pt>
    <dgm:pt modelId="{7599A3B3-4BB7-43E6-8995-B5408C815C41}" type="pres">
      <dgm:prSet presAssocID="{A95A4F9F-4BC8-422D-B3A4-1ED4454DF0AF}" presName="sibTrans" presStyleLbl="sibTrans1D1" presStyleIdx="3" presStyleCnt="5"/>
      <dgm:spPr/>
    </dgm:pt>
    <dgm:pt modelId="{FF80BAD2-7967-4391-B562-94D5446A1D07}" type="pres">
      <dgm:prSet presAssocID="{A95A4F9F-4BC8-422D-B3A4-1ED4454DF0AF}" presName="connectorText" presStyleLbl="sibTrans1D1" presStyleIdx="3" presStyleCnt="5"/>
      <dgm:spPr/>
    </dgm:pt>
    <dgm:pt modelId="{9F239219-7993-41F6-B60B-EF4A1D6D53A9}" type="pres">
      <dgm:prSet presAssocID="{EE14D889-AC19-44D3-883C-B297F63060D9}" presName="node" presStyleLbl="node1" presStyleIdx="4" presStyleCnt="6">
        <dgm:presLayoutVars>
          <dgm:bulletEnabled val="1"/>
        </dgm:presLayoutVars>
      </dgm:prSet>
      <dgm:spPr/>
    </dgm:pt>
    <dgm:pt modelId="{742C7DC0-5180-4A59-9276-19B90B773559}" type="pres">
      <dgm:prSet presAssocID="{5B4DCA6F-6C44-44AB-8004-D0B873CB0171}" presName="sibTrans" presStyleLbl="sibTrans1D1" presStyleIdx="4" presStyleCnt="5"/>
      <dgm:spPr/>
    </dgm:pt>
    <dgm:pt modelId="{293A2601-5F3D-4CE5-B281-D17D0CBD8D30}" type="pres">
      <dgm:prSet presAssocID="{5B4DCA6F-6C44-44AB-8004-D0B873CB0171}" presName="connectorText" presStyleLbl="sibTrans1D1" presStyleIdx="4" presStyleCnt="5"/>
      <dgm:spPr/>
    </dgm:pt>
    <dgm:pt modelId="{21008BB1-50E6-41AD-972F-5B3E84180DBD}" type="pres">
      <dgm:prSet presAssocID="{9DD7B8ED-7C82-42BB-94EB-BE736840732C}" presName="node" presStyleLbl="node1" presStyleIdx="5" presStyleCnt="6">
        <dgm:presLayoutVars>
          <dgm:bulletEnabled val="1"/>
        </dgm:presLayoutVars>
      </dgm:prSet>
      <dgm:spPr/>
    </dgm:pt>
  </dgm:ptLst>
  <dgm:cxnLst>
    <dgm:cxn modelId="{885ADB0F-CD55-4524-8398-A23C3F59276F}" type="presOf" srcId="{E81856F3-E53A-4FC7-9C11-355D8E0A7F72}" destId="{8FAD01A4-1FD3-4D27-9404-08C03D2FE154}" srcOrd="1" destOrd="0" presId="urn:microsoft.com/office/officeart/2005/8/layout/bProcess3"/>
    <dgm:cxn modelId="{5871F31E-0C73-4640-AF79-98D1811423AD}" type="presOf" srcId="{D3B9EA92-512D-49CD-A878-0A7ACC399BBE}" destId="{E8033FFC-D819-426F-B2FD-AA57EB5EB5DE}" srcOrd="0" destOrd="0" presId="urn:microsoft.com/office/officeart/2005/8/layout/bProcess3"/>
    <dgm:cxn modelId="{A98B2824-EE9F-4135-A193-D1FE9AAF3BD6}" srcId="{52C00790-CD4B-49F3-987A-AF641C7E53A7}" destId="{64A6CD31-F041-40DE-84A2-D7EAEAFB9934}" srcOrd="0" destOrd="0" parTransId="{6BF75DAE-C034-4B96-A5C2-036704C48D10}" sibTransId="{E81856F3-E53A-4FC7-9C11-355D8E0A7F72}"/>
    <dgm:cxn modelId="{4E791939-59A7-4BB9-A07A-05C4BA9E737A}" srcId="{52C00790-CD4B-49F3-987A-AF641C7E53A7}" destId="{9DD7B8ED-7C82-42BB-94EB-BE736840732C}" srcOrd="5" destOrd="0" parTransId="{6A7CAE96-52B6-4123-A473-FB00B2A662D5}" sibTransId="{B0D82C7B-4A62-4409-93A1-DA4313C058A2}"/>
    <dgm:cxn modelId="{F55B6264-827B-47DA-B486-219EFCADE11A}" srcId="{52C00790-CD4B-49F3-987A-AF641C7E53A7}" destId="{D3B9EA92-512D-49CD-A878-0A7ACC399BBE}" srcOrd="1" destOrd="0" parTransId="{3095ADB1-6D8E-4FBB-9BFC-9CACFD7D1636}" sibTransId="{9AD8B69D-0211-46A7-A106-655D9634E7EB}"/>
    <dgm:cxn modelId="{30BF5C45-8E61-4449-9E5F-9EE88D6CE6CB}" srcId="{52C00790-CD4B-49F3-987A-AF641C7E53A7}" destId="{EE14D889-AC19-44D3-883C-B297F63060D9}" srcOrd="4" destOrd="0" parTransId="{D94CE5C3-C67C-4A60-A924-84769C3C38DA}" sibTransId="{5B4DCA6F-6C44-44AB-8004-D0B873CB0171}"/>
    <dgm:cxn modelId="{9F97CB4B-06B7-4CAF-9DB9-045CEC30B2B0}" type="presOf" srcId="{9AD8B69D-0211-46A7-A106-655D9634E7EB}" destId="{DF948147-0BEA-434A-AEEC-29B8F3947662}" srcOrd="1" destOrd="0" presId="urn:microsoft.com/office/officeart/2005/8/layout/bProcess3"/>
    <dgm:cxn modelId="{282AC74D-8AF2-4A8D-8932-3DDDB6A9C8CC}" type="presOf" srcId="{5B4DCA6F-6C44-44AB-8004-D0B873CB0171}" destId="{742C7DC0-5180-4A59-9276-19B90B773559}" srcOrd="0" destOrd="0" presId="urn:microsoft.com/office/officeart/2005/8/layout/bProcess3"/>
    <dgm:cxn modelId="{E1618773-C11A-4833-892B-CE5C29343D0A}" type="presOf" srcId="{C65F2DE1-5AE3-40D9-A76C-D02AC18BEDE4}" destId="{E75FE685-D36C-4EA0-98BF-BAB249A6B9A0}" srcOrd="0" destOrd="0" presId="urn:microsoft.com/office/officeart/2005/8/layout/bProcess3"/>
    <dgm:cxn modelId="{6DB31F54-DF9C-4A1B-9E7D-7B3068A3A860}" type="presOf" srcId="{A95A4F9F-4BC8-422D-B3A4-1ED4454DF0AF}" destId="{7599A3B3-4BB7-43E6-8995-B5408C815C41}" srcOrd="0" destOrd="0" presId="urn:microsoft.com/office/officeart/2005/8/layout/bProcess3"/>
    <dgm:cxn modelId="{6BD11E57-6CBE-46BA-924C-98A4ECAC496F}" type="presOf" srcId="{52C00790-CD4B-49F3-987A-AF641C7E53A7}" destId="{E7BA0722-AF96-4832-AA0F-70AE36B22238}" srcOrd="0" destOrd="0" presId="urn:microsoft.com/office/officeart/2005/8/layout/bProcess3"/>
    <dgm:cxn modelId="{6D480383-30BB-4242-B0EF-6D194901B85E}" type="presOf" srcId="{EE14D889-AC19-44D3-883C-B297F63060D9}" destId="{9F239219-7993-41F6-B60B-EF4A1D6D53A9}" srcOrd="0" destOrd="0" presId="urn:microsoft.com/office/officeart/2005/8/layout/bProcess3"/>
    <dgm:cxn modelId="{4C139085-8F35-458D-8DB9-C17814E64A3B}" type="presOf" srcId="{E81856F3-E53A-4FC7-9C11-355D8E0A7F72}" destId="{3D07D348-A29B-4E93-B8BC-453192214513}" srcOrd="0" destOrd="0" presId="urn:microsoft.com/office/officeart/2005/8/layout/bProcess3"/>
    <dgm:cxn modelId="{1EEAB585-0CC2-4724-BF3B-3953EC23B7CA}" type="presOf" srcId="{9AD8B69D-0211-46A7-A106-655D9634E7EB}" destId="{EC14E9A9-22F5-4FF6-B132-4DDA50655F73}" srcOrd="0" destOrd="0" presId="urn:microsoft.com/office/officeart/2005/8/layout/bProcess3"/>
    <dgm:cxn modelId="{57FFCD90-76A4-422B-9375-46D12410CF24}" type="presOf" srcId="{4B1152E2-6B89-4974-A8AB-B27236A45F56}" destId="{61C36B8D-23DA-4C24-98E4-3C9158BFC5DB}" srcOrd="0" destOrd="0" presId="urn:microsoft.com/office/officeart/2005/8/layout/bProcess3"/>
    <dgm:cxn modelId="{76BE4CAA-1B7D-4268-9F0B-455967EA1F4F}" type="presOf" srcId="{3EC181BE-84E6-4877-8EB8-110BC3514085}" destId="{4ED640AC-BDAE-47FD-8D9E-5A3B96747013}" srcOrd="0" destOrd="0" presId="urn:microsoft.com/office/officeart/2005/8/layout/bProcess3"/>
    <dgm:cxn modelId="{48DA2BAF-7A75-4374-8F0C-AE985092BE1D}" type="presOf" srcId="{64A6CD31-F041-40DE-84A2-D7EAEAFB9934}" destId="{CCDE87BC-EB33-4FAF-99D6-CA91105907BE}" srcOrd="0" destOrd="0" presId="urn:microsoft.com/office/officeart/2005/8/layout/bProcess3"/>
    <dgm:cxn modelId="{1D4635B1-38DF-4A04-B02B-000847FE6AAD}" type="presOf" srcId="{5B4DCA6F-6C44-44AB-8004-D0B873CB0171}" destId="{293A2601-5F3D-4CE5-B281-D17D0CBD8D30}" srcOrd="1" destOrd="0" presId="urn:microsoft.com/office/officeart/2005/8/layout/bProcess3"/>
    <dgm:cxn modelId="{D055FBB3-7A5C-4CD0-8F04-FF191B0E7951}" type="presOf" srcId="{9DD7B8ED-7C82-42BB-94EB-BE736840732C}" destId="{21008BB1-50E6-41AD-972F-5B3E84180DBD}" srcOrd="0" destOrd="0" presId="urn:microsoft.com/office/officeart/2005/8/layout/bProcess3"/>
    <dgm:cxn modelId="{F8C270DF-3169-4C25-ADBD-22F400419D01}" srcId="{52C00790-CD4B-49F3-987A-AF641C7E53A7}" destId="{4B1152E2-6B89-4974-A8AB-B27236A45F56}" srcOrd="2" destOrd="0" parTransId="{A151F86C-6023-41C6-9EE4-F62E2A3E21AA}" sibTransId="{C65F2DE1-5AE3-40D9-A76C-D02AC18BEDE4}"/>
    <dgm:cxn modelId="{A89019E4-B69C-4288-B059-EE9E012F3813}" type="presOf" srcId="{C65F2DE1-5AE3-40D9-A76C-D02AC18BEDE4}" destId="{ED6C54AF-2018-454A-B3A6-C6842AC563E1}" srcOrd="1" destOrd="0" presId="urn:microsoft.com/office/officeart/2005/8/layout/bProcess3"/>
    <dgm:cxn modelId="{828FA5EE-A7E5-49DC-A67C-8C486984FDCE}" srcId="{52C00790-CD4B-49F3-987A-AF641C7E53A7}" destId="{3EC181BE-84E6-4877-8EB8-110BC3514085}" srcOrd="3" destOrd="0" parTransId="{373CA872-B137-4A37-B4B6-BD4D2DCBBD73}" sibTransId="{A95A4F9F-4BC8-422D-B3A4-1ED4454DF0AF}"/>
    <dgm:cxn modelId="{7C5898F8-4901-4617-B3F6-9BE4DAE2949B}" type="presOf" srcId="{A95A4F9F-4BC8-422D-B3A4-1ED4454DF0AF}" destId="{FF80BAD2-7967-4391-B562-94D5446A1D07}" srcOrd="1" destOrd="0" presId="urn:microsoft.com/office/officeart/2005/8/layout/bProcess3"/>
    <dgm:cxn modelId="{5D5F0D10-9F8F-4FBC-B5B0-6FFDFE10FC05}" type="presParOf" srcId="{E7BA0722-AF96-4832-AA0F-70AE36B22238}" destId="{CCDE87BC-EB33-4FAF-99D6-CA91105907BE}" srcOrd="0" destOrd="0" presId="urn:microsoft.com/office/officeart/2005/8/layout/bProcess3"/>
    <dgm:cxn modelId="{355DDD12-3816-447F-B500-4D3581DFE540}" type="presParOf" srcId="{E7BA0722-AF96-4832-AA0F-70AE36B22238}" destId="{3D07D348-A29B-4E93-B8BC-453192214513}" srcOrd="1" destOrd="0" presId="urn:microsoft.com/office/officeart/2005/8/layout/bProcess3"/>
    <dgm:cxn modelId="{52AED3A8-1538-431E-99BD-9B204EE8782B}" type="presParOf" srcId="{3D07D348-A29B-4E93-B8BC-453192214513}" destId="{8FAD01A4-1FD3-4D27-9404-08C03D2FE154}" srcOrd="0" destOrd="0" presId="urn:microsoft.com/office/officeart/2005/8/layout/bProcess3"/>
    <dgm:cxn modelId="{26193A3F-AFD8-47C8-8331-071FF735F826}" type="presParOf" srcId="{E7BA0722-AF96-4832-AA0F-70AE36B22238}" destId="{E8033FFC-D819-426F-B2FD-AA57EB5EB5DE}" srcOrd="2" destOrd="0" presId="urn:microsoft.com/office/officeart/2005/8/layout/bProcess3"/>
    <dgm:cxn modelId="{A6FD28E6-3E9A-429B-B146-67EC86D5A206}" type="presParOf" srcId="{E7BA0722-AF96-4832-AA0F-70AE36B22238}" destId="{EC14E9A9-22F5-4FF6-B132-4DDA50655F73}" srcOrd="3" destOrd="0" presId="urn:microsoft.com/office/officeart/2005/8/layout/bProcess3"/>
    <dgm:cxn modelId="{2C87AECB-3C46-4A74-8A2D-3D4206408A84}" type="presParOf" srcId="{EC14E9A9-22F5-4FF6-B132-4DDA50655F73}" destId="{DF948147-0BEA-434A-AEEC-29B8F3947662}" srcOrd="0" destOrd="0" presId="urn:microsoft.com/office/officeart/2005/8/layout/bProcess3"/>
    <dgm:cxn modelId="{2B0FB979-4E65-4866-A7AA-E9D729264F20}" type="presParOf" srcId="{E7BA0722-AF96-4832-AA0F-70AE36B22238}" destId="{61C36B8D-23DA-4C24-98E4-3C9158BFC5DB}" srcOrd="4" destOrd="0" presId="urn:microsoft.com/office/officeart/2005/8/layout/bProcess3"/>
    <dgm:cxn modelId="{75FBA489-7B01-47BA-8F1B-00CB503901CB}" type="presParOf" srcId="{E7BA0722-AF96-4832-AA0F-70AE36B22238}" destId="{E75FE685-D36C-4EA0-98BF-BAB249A6B9A0}" srcOrd="5" destOrd="0" presId="urn:microsoft.com/office/officeart/2005/8/layout/bProcess3"/>
    <dgm:cxn modelId="{C85E6235-B2BE-480C-8513-30F97B0FBF84}" type="presParOf" srcId="{E75FE685-D36C-4EA0-98BF-BAB249A6B9A0}" destId="{ED6C54AF-2018-454A-B3A6-C6842AC563E1}" srcOrd="0" destOrd="0" presId="urn:microsoft.com/office/officeart/2005/8/layout/bProcess3"/>
    <dgm:cxn modelId="{E98EF21D-9C99-4CDE-8864-E1B349774D02}" type="presParOf" srcId="{E7BA0722-AF96-4832-AA0F-70AE36B22238}" destId="{4ED640AC-BDAE-47FD-8D9E-5A3B96747013}" srcOrd="6" destOrd="0" presId="urn:microsoft.com/office/officeart/2005/8/layout/bProcess3"/>
    <dgm:cxn modelId="{9491AAF0-A52B-4FF4-AF61-AEA626CC26CA}" type="presParOf" srcId="{E7BA0722-AF96-4832-AA0F-70AE36B22238}" destId="{7599A3B3-4BB7-43E6-8995-B5408C815C41}" srcOrd="7" destOrd="0" presId="urn:microsoft.com/office/officeart/2005/8/layout/bProcess3"/>
    <dgm:cxn modelId="{AAE2AA88-E9F3-43FF-8E46-971B24658885}" type="presParOf" srcId="{7599A3B3-4BB7-43E6-8995-B5408C815C41}" destId="{FF80BAD2-7967-4391-B562-94D5446A1D07}" srcOrd="0" destOrd="0" presId="urn:microsoft.com/office/officeart/2005/8/layout/bProcess3"/>
    <dgm:cxn modelId="{271AB6C8-B11F-4BFE-BD61-BE180F965433}" type="presParOf" srcId="{E7BA0722-AF96-4832-AA0F-70AE36B22238}" destId="{9F239219-7993-41F6-B60B-EF4A1D6D53A9}" srcOrd="8" destOrd="0" presId="urn:microsoft.com/office/officeart/2005/8/layout/bProcess3"/>
    <dgm:cxn modelId="{1D0402D4-C66A-423F-A674-3C04556E2E92}" type="presParOf" srcId="{E7BA0722-AF96-4832-AA0F-70AE36B22238}" destId="{742C7DC0-5180-4A59-9276-19B90B773559}" srcOrd="9" destOrd="0" presId="urn:microsoft.com/office/officeart/2005/8/layout/bProcess3"/>
    <dgm:cxn modelId="{DA7658E7-43DE-4C3F-AD90-FA80DC17F0F9}" type="presParOf" srcId="{742C7DC0-5180-4A59-9276-19B90B773559}" destId="{293A2601-5F3D-4CE5-B281-D17D0CBD8D30}" srcOrd="0" destOrd="0" presId="urn:microsoft.com/office/officeart/2005/8/layout/bProcess3"/>
    <dgm:cxn modelId="{611A4C30-A3C2-4BE8-B22C-6F471CF7CFD5}" type="presParOf" srcId="{E7BA0722-AF96-4832-AA0F-70AE36B22238}" destId="{21008BB1-50E6-41AD-972F-5B3E84180DBD}"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F28888A-051A-42B6-AD60-E1CB5365035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PE"/>
        </a:p>
      </dgm:t>
    </dgm:pt>
    <dgm:pt modelId="{26A499E1-2779-4273-B4C6-4570C4180E6B}">
      <dgm:prSet phldrT="[Texto]"/>
      <dgm:spPr/>
      <dgm:t>
        <a:bodyPr/>
        <a:lstStyle/>
        <a:p>
          <a:r>
            <a:rPr lang="es-PE" dirty="0">
              <a:latin typeface="Arial" panose="020B0604020202020204" pitchFamily="34" charset="0"/>
              <a:cs typeface="Arial" panose="020B0604020202020204" pitchFamily="34" charset="0"/>
            </a:rPr>
            <a:t>Dolo Directo Trascendente	</a:t>
          </a:r>
        </a:p>
      </dgm:t>
    </dgm:pt>
    <dgm:pt modelId="{276644C9-F3F9-45B7-8FE5-BB1199FC411B}" type="parTrans" cxnId="{28B55EDD-B372-462B-AE76-9DD4E5341AA3}">
      <dgm:prSet/>
      <dgm:spPr/>
      <dgm:t>
        <a:bodyPr/>
        <a:lstStyle/>
        <a:p>
          <a:endParaRPr lang="es-PE">
            <a:latin typeface="Arial" panose="020B0604020202020204" pitchFamily="34" charset="0"/>
            <a:cs typeface="Arial" panose="020B0604020202020204" pitchFamily="34" charset="0"/>
          </a:endParaRPr>
        </a:p>
      </dgm:t>
    </dgm:pt>
    <dgm:pt modelId="{02CB585A-5FCB-4FE3-9337-627751AF0E14}" type="sibTrans" cxnId="{28B55EDD-B372-462B-AE76-9DD4E5341AA3}">
      <dgm:prSet/>
      <dgm:spPr/>
      <dgm:t>
        <a:bodyPr/>
        <a:lstStyle/>
        <a:p>
          <a:endParaRPr lang="es-PE">
            <a:latin typeface="Arial" panose="020B0604020202020204" pitchFamily="34" charset="0"/>
            <a:cs typeface="Arial" panose="020B0604020202020204" pitchFamily="34" charset="0"/>
          </a:endParaRPr>
        </a:p>
      </dgm:t>
    </dgm:pt>
    <dgm:pt modelId="{BADD2CEC-BB0F-42BF-B4F2-28BE5058E202}">
      <dgm:prSet phldrT="[Texto]"/>
      <dgm:spPr/>
      <dgm:t>
        <a:bodyPr/>
        <a:lstStyle/>
        <a:p>
          <a:r>
            <a:rPr lang="es-PE" dirty="0">
              <a:latin typeface="Arial" panose="020B0604020202020204" pitchFamily="34" charset="0"/>
              <a:cs typeface="Arial" panose="020B0604020202020204" pitchFamily="34" charset="0"/>
            </a:rPr>
            <a:t>Delito de Tendencia Interna Trascendente. </a:t>
          </a:r>
        </a:p>
      </dgm:t>
    </dgm:pt>
    <dgm:pt modelId="{6A13F27D-7893-49C1-89D3-C7E0D3BDE321}" type="parTrans" cxnId="{F42A7431-AB63-40ED-A6CB-17DD893ED56F}">
      <dgm:prSet/>
      <dgm:spPr/>
      <dgm:t>
        <a:bodyPr/>
        <a:lstStyle/>
        <a:p>
          <a:endParaRPr lang="es-PE">
            <a:latin typeface="Arial" panose="020B0604020202020204" pitchFamily="34" charset="0"/>
            <a:cs typeface="Arial" panose="020B0604020202020204" pitchFamily="34" charset="0"/>
          </a:endParaRPr>
        </a:p>
      </dgm:t>
    </dgm:pt>
    <dgm:pt modelId="{618F65CD-472C-4F87-A7BA-8AAAF8F545BF}" type="sibTrans" cxnId="{F42A7431-AB63-40ED-A6CB-17DD893ED56F}">
      <dgm:prSet/>
      <dgm:spPr/>
      <dgm:t>
        <a:bodyPr/>
        <a:lstStyle/>
        <a:p>
          <a:endParaRPr lang="es-PE">
            <a:latin typeface="Arial" panose="020B0604020202020204" pitchFamily="34" charset="0"/>
            <a:cs typeface="Arial" panose="020B0604020202020204" pitchFamily="34" charset="0"/>
          </a:endParaRPr>
        </a:p>
      </dgm:t>
    </dgm:pt>
    <dgm:pt modelId="{47D8490E-C64C-49F9-9C50-F2F2F12000DC}">
      <dgm:prSet phldrT="[Texto]"/>
      <dgm:spPr/>
      <dgm:t>
        <a:bodyPr/>
        <a:lstStyle/>
        <a:p>
          <a:r>
            <a:rPr lang="es-PE" dirty="0">
              <a:latin typeface="Arial" panose="020B0604020202020204" pitchFamily="34" charset="0"/>
              <a:cs typeface="Arial" panose="020B0604020202020204" pitchFamily="34" charset="0"/>
            </a:rPr>
            <a:t>Delito de Tendencia Interna Intensificada. </a:t>
          </a:r>
        </a:p>
      </dgm:t>
    </dgm:pt>
    <dgm:pt modelId="{02AE56D9-5CE2-4364-9405-C1A9DD675F56}" type="parTrans" cxnId="{1F7C5CAE-9D97-4EE4-9CC4-BE0DD7E45365}">
      <dgm:prSet/>
      <dgm:spPr/>
      <dgm:t>
        <a:bodyPr/>
        <a:lstStyle/>
        <a:p>
          <a:endParaRPr lang="es-PE">
            <a:latin typeface="Arial" panose="020B0604020202020204" pitchFamily="34" charset="0"/>
            <a:cs typeface="Arial" panose="020B0604020202020204" pitchFamily="34" charset="0"/>
          </a:endParaRPr>
        </a:p>
      </dgm:t>
    </dgm:pt>
    <dgm:pt modelId="{E0C2458F-F7C3-4644-BA70-92F31F2D3C48}" type="sibTrans" cxnId="{1F7C5CAE-9D97-4EE4-9CC4-BE0DD7E45365}">
      <dgm:prSet/>
      <dgm:spPr/>
      <dgm:t>
        <a:bodyPr/>
        <a:lstStyle/>
        <a:p>
          <a:endParaRPr lang="es-PE">
            <a:latin typeface="Arial" panose="020B0604020202020204" pitchFamily="34" charset="0"/>
            <a:cs typeface="Arial" panose="020B0604020202020204" pitchFamily="34" charset="0"/>
          </a:endParaRPr>
        </a:p>
      </dgm:t>
    </dgm:pt>
    <dgm:pt modelId="{161C60D3-2873-4E3B-AC5B-892A9B80F7DF}">
      <dgm:prSet phldrT="[Texto]"/>
      <dgm:spPr/>
      <dgm:t>
        <a:bodyPr/>
        <a:lstStyle/>
        <a:p>
          <a:r>
            <a:rPr lang="es-PE" dirty="0">
              <a:latin typeface="Arial" panose="020B0604020202020204" pitchFamily="34" charset="0"/>
              <a:cs typeface="Arial" panose="020B0604020202020204" pitchFamily="34" charset="0"/>
            </a:rPr>
            <a:t>Delito de Especial motivación subjetiva</a:t>
          </a:r>
        </a:p>
      </dgm:t>
    </dgm:pt>
    <dgm:pt modelId="{AA51BA55-73ED-436F-AEEC-1D3A09F1C47B}" type="parTrans" cxnId="{7605B29B-5BEF-4BAC-A267-6ADED4A2CB85}">
      <dgm:prSet/>
      <dgm:spPr/>
      <dgm:t>
        <a:bodyPr/>
        <a:lstStyle/>
        <a:p>
          <a:endParaRPr lang="es-PE">
            <a:latin typeface="Arial" panose="020B0604020202020204" pitchFamily="34" charset="0"/>
            <a:cs typeface="Arial" panose="020B0604020202020204" pitchFamily="34" charset="0"/>
          </a:endParaRPr>
        </a:p>
      </dgm:t>
    </dgm:pt>
    <dgm:pt modelId="{D261712C-C55F-4E52-A5C0-D26477AEF65C}" type="sibTrans" cxnId="{7605B29B-5BEF-4BAC-A267-6ADED4A2CB85}">
      <dgm:prSet/>
      <dgm:spPr/>
      <dgm:t>
        <a:bodyPr/>
        <a:lstStyle/>
        <a:p>
          <a:endParaRPr lang="es-PE">
            <a:latin typeface="Arial" panose="020B0604020202020204" pitchFamily="34" charset="0"/>
            <a:cs typeface="Arial" panose="020B0604020202020204" pitchFamily="34" charset="0"/>
          </a:endParaRPr>
        </a:p>
      </dgm:t>
    </dgm:pt>
    <dgm:pt modelId="{27341BC2-64CE-4039-981B-3856C8B177F2}" type="pres">
      <dgm:prSet presAssocID="{CF28888A-051A-42B6-AD60-E1CB53650354}" presName="Name0" presStyleCnt="0">
        <dgm:presLayoutVars>
          <dgm:dir/>
          <dgm:resizeHandles val="exact"/>
        </dgm:presLayoutVars>
      </dgm:prSet>
      <dgm:spPr/>
    </dgm:pt>
    <dgm:pt modelId="{CCA24CB8-41C5-43AE-BF98-645CD5EC0F8E}" type="pres">
      <dgm:prSet presAssocID="{26A499E1-2779-4273-B4C6-4570C4180E6B}" presName="node" presStyleLbl="node1" presStyleIdx="0" presStyleCnt="4">
        <dgm:presLayoutVars>
          <dgm:bulletEnabled val="1"/>
        </dgm:presLayoutVars>
      </dgm:prSet>
      <dgm:spPr/>
    </dgm:pt>
    <dgm:pt modelId="{21C61FEB-4BB9-425F-AC71-E69B91C05CA2}" type="pres">
      <dgm:prSet presAssocID="{02CB585A-5FCB-4FE3-9337-627751AF0E14}" presName="sibTrans" presStyleCnt="0"/>
      <dgm:spPr/>
    </dgm:pt>
    <dgm:pt modelId="{4C150886-2B36-4282-8BD7-742E08613C48}" type="pres">
      <dgm:prSet presAssocID="{BADD2CEC-BB0F-42BF-B4F2-28BE5058E202}" presName="node" presStyleLbl="node1" presStyleIdx="1" presStyleCnt="4">
        <dgm:presLayoutVars>
          <dgm:bulletEnabled val="1"/>
        </dgm:presLayoutVars>
      </dgm:prSet>
      <dgm:spPr/>
    </dgm:pt>
    <dgm:pt modelId="{B9A9C235-09B5-4ABC-8E5A-8F23F7905BFC}" type="pres">
      <dgm:prSet presAssocID="{618F65CD-472C-4F87-A7BA-8AAAF8F545BF}" presName="sibTrans" presStyleCnt="0"/>
      <dgm:spPr/>
    </dgm:pt>
    <dgm:pt modelId="{618C7782-0DA9-443D-8330-CEBE6D630A3B}" type="pres">
      <dgm:prSet presAssocID="{47D8490E-C64C-49F9-9C50-F2F2F12000DC}" presName="node" presStyleLbl="node1" presStyleIdx="2" presStyleCnt="4">
        <dgm:presLayoutVars>
          <dgm:bulletEnabled val="1"/>
        </dgm:presLayoutVars>
      </dgm:prSet>
      <dgm:spPr/>
    </dgm:pt>
    <dgm:pt modelId="{E7321764-AF1D-4F44-86C7-680A0D95CA6B}" type="pres">
      <dgm:prSet presAssocID="{E0C2458F-F7C3-4644-BA70-92F31F2D3C48}" presName="sibTrans" presStyleCnt="0"/>
      <dgm:spPr/>
    </dgm:pt>
    <dgm:pt modelId="{17BB99F4-1FE8-483F-804D-F1FFF8442C2F}" type="pres">
      <dgm:prSet presAssocID="{161C60D3-2873-4E3B-AC5B-892A9B80F7DF}" presName="node" presStyleLbl="node1" presStyleIdx="3" presStyleCnt="4">
        <dgm:presLayoutVars>
          <dgm:bulletEnabled val="1"/>
        </dgm:presLayoutVars>
      </dgm:prSet>
      <dgm:spPr/>
    </dgm:pt>
  </dgm:ptLst>
  <dgm:cxnLst>
    <dgm:cxn modelId="{1E631726-D744-4CE9-8584-2D25B07A2274}" type="presOf" srcId="{BADD2CEC-BB0F-42BF-B4F2-28BE5058E202}" destId="{4C150886-2B36-4282-8BD7-742E08613C48}" srcOrd="0" destOrd="0" presId="urn:microsoft.com/office/officeart/2005/8/layout/hList6"/>
    <dgm:cxn modelId="{F42A7431-AB63-40ED-A6CB-17DD893ED56F}" srcId="{CF28888A-051A-42B6-AD60-E1CB53650354}" destId="{BADD2CEC-BB0F-42BF-B4F2-28BE5058E202}" srcOrd="1" destOrd="0" parTransId="{6A13F27D-7893-49C1-89D3-C7E0D3BDE321}" sibTransId="{618F65CD-472C-4F87-A7BA-8AAAF8F545BF}"/>
    <dgm:cxn modelId="{A7F3B06F-CAEC-4B5C-B2A5-10E55221F61E}" type="presOf" srcId="{161C60D3-2873-4E3B-AC5B-892A9B80F7DF}" destId="{17BB99F4-1FE8-483F-804D-F1FFF8442C2F}" srcOrd="0" destOrd="0" presId="urn:microsoft.com/office/officeart/2005/8/layout/hList6"/>
    <dgm:cxn modelId="{84054B86-8FBC-410D-BBCD-A0058845221B}" type="presOf" srcId="{CF28888A-051A-42B6-AD60-E1CB53650354}" destId="{27341BC2-64CE-4039-981B-3856C8B177F2}" srcOrd="0" destOrd="0" presId="urn:microsoft.com/office/officeart/2005/8/layout/hList6"/>
    <dgm:cxn modelId="{C62C8F96-D61D-447F-98B4-80F11D005333}" type="presOf" srcId="{47D8490E-C64C-49F9-9C50-F2F2F12000DC}" destId="{618C7782-0DA9-443D-8330-CEBE6D630A3B}" srcOrd="0" destOrd="0" presId="urn:microsoft.com/office/officeart/2005/8/layout/hList6"/>
    <dgm:cxn modelId="{266F9A9B-A27D-4843-AB0B-D1027BB2F5A0}" type="presOf" srcId="{26A499E1-2779-4273-B4C6-4570C4180E6B}" destId="{CCA24CB8-41C5-43AE-BF98-645CD5EC0F8E}" srcOrd="0" destOrd="0" presId="urn:microsoft.com/office/officeart/2005/8/layout/hList6"/>
    <dgm:cxn modelId="{7605B29B-5BEF-4BAC-A267-6ADED4A2CB85}" srcId="{CF28888A-051A-42B6-AD60-E1CB53650354}" destId="{161C60D3-2873-4E3B-AC5B-892A9B80F7DF}" srcOrd="3" destOrd="0" parTransId="{AA51BA55-73ED-436F-AEEC-1D3A09F1C47B}" sibTransId="{D261712C-C55F-4E52-A5C0-D26477AEF65C}"/>
    <dgm:cxn modelId="{1F7C5CAE-9D97-4EE4-9CC4-BE0DD7E45365}" srcId="{CF28888A-051A-42B6-AD60-E1CB53650354}" destId="{47D8490E-C64C-49F9-9C50-F2F2F12000DC}" srcOrd="2" destOrd="0" parTransId="{02AE56D9-5CE2-4364-9405-C1A9DD675F56}" sibTransId="{E0C2458F-F7C3-4644-BA70-92F31F2D3C48}"/>
    <dgm:cxn modelId="{28B55EDD-B372-462B-AE76-9DD4E5341AA3}" srcId="{CF28888A-051A-42B6-AD60-E1CB53650354}" destId="{26A499E1-2779-4273-B4C6-4570C4180E6B}" srcOrd="0" destOrd="0" parTransId="{276644C9-F3F9-45B7-8FE5-BB1199FC411B}" sibTransId="{02CB585A-5FCB-4FE3-9337-627751AF0E14}"/>
    <dgm:cxn modelId="{F496B91B-A9B9-47CF-92AD-C35585BD001F}" type="presParOf" srcId="{27341BC2-64CE-4039-981B-3856C8B177F2}" destId="{CCA24CB8-41C5-43AE-BF98-645CD5EC0F8E}" srcOrd="0" destOrd="0" presId="urn:microsoft.com/office/officeart/2005/8/layout/hList6"/>
    <dgm:cxn modelId="{7FBF2576-5C9A-49AA-8ABB-40B611ADDAAB}" type="presParOf" srcId="{27341BC2-64CE-4039-981B-3856C8B177F2}" destId="{21C61FEB-4BB9-425F-AC71-E69B91C05CA2}" srcOrd="1" destOrd="0" presId="urn:microsoft.com/office/officeart/2005/8/layout/hList6"/>
    <dgm:cxn modelId="{60B8503B-5248-47C5-849B-788BB73362BA}" type="presParOf" srcId="{27341BC2-64CE-4039-981B-3856C8B177F2}" destId="{4C150886-2B36-4282-8BD7-742E08613C48}" srcOrd="2" destOrd="0" presId="urn:microsoft.com/office/officeart/2005/8/layout/hList6"/>
    <dgm:cxn modelId="{6CDD0EAB-0A90-4D40-8203-EE38F5DDCBE0}" type="presParOf" srcId="{27341BC2-64CE-4039-981B-3856C8B177F2}" destId="{B9A9C235-09B5-4ABC-8E5A-8F23F7905BFC}" srcOrd="3" destOrd="0" presId="urn:microsoft.com/office/officeart/2005/8/layout/hList6"/>
    <dgm:cxn modelId="{8609B942-B657-4E8E-8FF6-55334F117E8E}" type="presParOf" srcId="{27341BC2-64CE-4039-981B-3856C8B177F2}" destId="{618C7782-0DA9-443D-8330-CEBE6D630A3B}" srcOrd="4" destOrd="0" presId="urn:microsoft.com/office/officeart/2005/8/layout/hList6"/>
    <dgm:cxn modelId="{52BC93BE-D156-419D-8F32-6DA70F753C6A}" type="presParOf" srcId="{27341BC2-64CE-4039-981B-3856C8B177F2}" destId="{E7321764-AF1D-4F44-86C7-680A0D95CA6B}" srcOrd="5" destOrd="0" presId="urn:microsoft.com/office/officeart/2005/8/layout/hList6"/>
    <dgm:cxn modelId="{A9D2D091-1B59-49EF-9411-35A87ECA08F4}" type="presParOf" srcId="{27341BC2-64CE-4039-981B-3856C8B177F2}" destId="{17BB99F4-1FE8-483F-804D-F1FFF8442C2F}"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7033C1-6D55-4A17-B559-B54858664013}"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s-PE"/>
        </a:p>
      </dgm:t>
    </dgm:pt>
    <dgm:pt modelId="{DC9550D6-62AD-4676-8763-368AF80B6DF0}">
      <dgm:prSet phldrT="[Texto]"/>
      <dgm:spPr/>
      <dgm:t>
        <a:bodyPr/>
        <a:lstStyle/>
        <a:p>
          <a:r>
            <a:rPr lang="es-PE" dirty="0">
              <a:latin typeface="Arial" panose="020B0604020202020204" pitchFamily="34" charset="0"/>
              <a:cs typeface="Arial" panose="020B0604020202020204" pitchFamily="34" charset="0"/>
            </a:rPr>
            <a:t>TEORIA FINALISTA DEL CONTENIDO JURIDICO</a:t>
          </a:r>
        </a:p>
      </dgm:t>
    </dgm:pt>
    <dgm:pt modelId="{D35CB664-68F9-4A18-A777-470827A3437D}" type="parTrans" cxnId="{043A9BF2-3FFB-435E-822E-3260BCA3E768}">
      <dgm:prSet/>
      <dgm:spPr/>
      <dgm:t>
        <a:bodyPr/>
        <a:lstStyle/>
        <a:p>
          <a:endParaRPr lang="es-PE">
            <a:latin typeface="Arial" panose="020B0604020202020204" pitchFamily="34" charset="0"/>
            <a:cs typeface="Arial" panose="020B0604020202020204" pitchFamily="34" charset="0"/>
          </a:endParaRPr>
        </a:p>
      </dgm:t>
    </dgm:pt>
    <dgm:pt modelId="{BCA7075F-D01C-47E6-8343-58326BB3217F}" type="sibTrans" cxnId="{043A9BF2-3FFB-435E-822E-3260BCA3E768}">
      <dgm:prSet/>
      <dgm:spPr/>
      <dgm:t>
        <a:bodyPr/>
        <a:lstStyle/>
        <a:p>
          <a:endParaRPr lang="es-PE">
            <a:latin typeface="Arial" panose="020B0604020202020204" pitchFamily="34" charset="0"/>
            <a:cs typeface="Arial" panose="020B0604020202020204" pitchFamily="34" charset="0"/>
          </a:endParaRPr>
        </a:p>
      </dgm:t>
    </dgm:pt>
    <dgm:pt modelId="{12317391-274D-41B7-A7CD-C3B850682172}">
      <dgm:prSet phldrT="[Texto]"/>
      <dgm:spPr/>
      <dgm:t>
        <a:bodyPr/>
        <a:lstStyle/>
        <a:p>
          <a:r>
            <a:rPr lang="es-PE" dirty="0">
              <a:latin typeface="Arial" panose="020B0604020202020204" pitchFamily="34" charset="0"/>
              <a:cs typeface="Arial" panose="020B0604020202020204" pitchFamily="34" charset="0"/>
            </a:rPr>
            <a:t>TEORIA DEL ROL SOCIAL</a:t>
          </a:r>
        </a:p>
      </dgm:t>
    </dgm:pt>
    <dgm:pt modelId="{7034C5C8-529B-48FA-891E-5D58B887A4B4}" type="parTrans" cxnId="{B64376F4-07DE-42C6-9F4C-3AA19C439C6F}">
      <dgm:prSet/>
      <dgm:spPr/>
      <dgm:t>
        <a:bodyPr/>
        <a:lstStyle/>
        <a:p>
          <a:endParaRPr lang="es-PE">
            <a:latin typeface="Arial" panose="020B0604020202020204" pitchFamily="34" charset="0"/>
            <a:cs typeface="Arial" panose="020B0604020202020204" pitchFamily="34" charset="0"/>
          </a:endParaRPr>
        </a:p>
      </dgm:t>
    </dgm:pt>
    <dgm:pt modelId="{AE4CD17A-22E9-4FB7-8A57-0183229A8B1D}" type="sibTrans" cxnId="{B64376F4-07DE-42C6-9F4C-3AA19C439C6F}">
      <dgm:prSet/>
      <dgm:spPr/>
      <dgm:t>
        <a:bodyPr/>
        <a:lstStyle/>
        <a:p>
          <a:endParaRPr lang="es-PE">
            <a:latin typeface="Arial" panose="020B0604020202020204" pitchFamily="34" charset="0"/>
            <a:cs typeface="Arial" panose="020B0604020202020204" pitchFamily="34" charset="0"/>
          </a:endParaRPr>
        </a:p>
      </dgm:t>
    </dgm:pt>
    <dgm:pt modelId="{0A690A07-E5E7-4C1A-A8AB-1A7FEA5B7A97}">
      <dgm:prSet phldrT="[Texto]"/>
      <dgm:spPr/>
      <dgm:t>
        <a:bodyPr/>
        <a:lstStyle/>
        <a:p>
          <a:r>
            <a:rPr lang="es-PE" dirty="0">
              <a:latin typeface="Arial" panose="020B0604020202020204" pitchFamily="34" charset="0"/>
              <a:cs typeface="Arial" panose="020B0604020202020204" pitchFamily="34" charset="0"/>
            </a:rPr>
            <a:t>TEORIA DE LA PERSPECTIVA DE GENERO</a:t>
          </a:r>
        </a:p>
      </dgm:t>
    </dgm:pt>
    <dgm:pt modelId="{4B9E9664-E6E6-4A1C-A796-D29914AF2961}" type="parTrans" cxnId="{C6B2D3C5-2F13-4934-B4EA-0DE76E197723}">
      <dgm:prSet/>
      <dgm:spPr/>
      <dgm:t>
        <a:bodyPr/>
        <a:lstStyle/>
        <a:p>
          <a:endParaRPr lang="es-PE">
            <a:latin typeface="Arial" panose="020B0604020202020204" pitchFamily="34" charset="0"/>
            <a:cs typeface="Arial" panose="020B0604020202020204" pitchFamily="34" charset="0"/>
          </a:endParaRPr>
        </a:p>
      </dgm:t>
    </dgm:pt>
    <dgm:pt modelId="{3D5DB291-6EFD-4EE7-B3E0-FCE6942DA91D}" type="sibTrans" cxnId="{C6B2D3C5-2F13-4934-B4EA-0DE76E197723}">
      <dgm:prSet/>
      <dgm:spPr/>
      <dgm:t>
        <a:bodyPr/>
        <a:lstStyle/>
        <a:p>
          <a:endParaRPr lang="es-PE">
            <a:latin typeface="Arial" panose="020B0604020202020204" pitchFamily="34" charset="0"/>
            <a:cs typeface="Arial" panose="020B0604020202020204" pitchFamily="34" charset="0"/>
          </a:endParaRPr>
        </a:p>
      </dgm:t>
    </dgm:pt>
    <dgm:pt modelId="{40667EE1-944E-49F4-B5D2-CF6BF8CCFA77}" type="pres">
      <dgm:prSet presAssocID="{277033C1-6D55-4A17-B559-B54858664013}" presName="Name0" presStyleCnt="0">
        <dgm:presLayoutVars>
          <dgm:dir/>
          <dgm:resizeHandles val="exact"/>
        </dgm:presLayoutVars>
      </dgm:prSet>
      <dgm:spPr/>
    </dgm:pt>
    <dgm:pt modelId="{08461CB5-2D80-4BAE-A22F-C4C11C936288}" type="pres">
      <dgm:prSet presAssocID="{DC9550D6-62AD-4676-8763-368AF80B6DF0}" presName="node" presStyleLbl="node1" presStyleIdx="0" presStyleCnt="3">
        <dgm:presLayoutVars>
          <dgm:bulletEnabled val="1"/>
        </dgm:presLayoutVars>
      </dgm:prSet>
      <dgm:spPr/>
    </dgm:pt>
    <dgm:pt modelId="{F0C688C7-8D77-4847-AFA3-C374E91B47B9}" type="pres">
      <dgm:prSet presAssocID="{BCA7075F-D01C-47E6-8343-58326BB3217F}" presName="sibTrans" presStyleCnt="0"/>
      <dgm:spPr/>
    </dgm:pt>
    <dgm:pt modelId="{59139F6A-16D6-42DD-B35F-1C6B4A18FC32}" type="pres">
      <dgm:prSet presAssocID="{12317391-274D-41B7-A7CD-C3B850682172}" presName="node" presStyleLbl="node1" presStyleIdx="1" presStyleCnt="3">
        <dgm:presLayoutVars>
          <dgm:bulletEnabled val="1"/>
        </dgm:presLayoutVars>
      </dgm:prSet>
      <dgm:spPr/>
    </dgm:pt>
    <dgm:pt modelId="{6B62A11A-C767-47EA-9BC3-BDC4A7A98BDF}" type="pres">
      <dgm:prSet presAssocID="{AE4CD17A-22E9-4FB7-8A57-0183229A8B1D}" presName="sibTrans" presStyleCnt="0"/>
      <dgm:spPr/>
    </dgm:pt>
    <dgm:pt modelId="{46DAF753-03C3-452C-B071-D79CD6D3C8FE}" type="pres">
      <dgm:prSet presAssocID="{0A690A07-E5E7-4C1A-A8AB-1A7FEA5B7A97}" presName="node" presStyleLbl="node1" presStyleIdx="2" presStyleCnt="3">
        <dgm:presLayoutVars>
          <dgm:bulletEnabled val="1"/>
        </dgm:presLayoutVars>
      </dgm:prSet>
      <dgm:spPr/>
    </dgm:pt>
  </dgm:ptLst>
  <dgm:cxnLst>
    <dgm:cxn modelId="{BF233408-5FA4-4B86-ABF8-7A9C75A08628}" type="presOf" srcId="{12317391-274D-41B7-A7CD-C3B850682172}" destId="{59139F6A-16D6-42DD-B35F-1C6B4A18FC32}" srcOrd="0" destOrd="0" presId="urn:microsoft.com/office/officeart/2005/8/layout/hList6"/>
    <dgm:cxn modelId="{90E14A3A-A2CB-4B22-BF02-896D392C8628}" type="presOf" srcId="{0A690A07-E5E7-4C1A-A8AB-1A7FEA5B7A97}" destId="{46DAF753-03C3-452C-B071-D79CD6D3C8FE}" srcOrd="0" destOrd="0" presId="urn:microsoft.com/office/officeart/2005/8/layout/hList6"/>
    <dgm:cxn modelId="{D44C4572-3C37-4D54-9FE0-B4400F6F4287}" type="presOf" srcId="{DC9550D6-62AD-4676-8763-368AF80B6DF0}" destId="{08461CB5-2D80-4BAE-A22F-C4C11C936288}" srcOrd="0" destOrd="0" presId="urn:microsoft.com/office/officeart/2005/8/layout/hList6"/>
    <dgm:cxn modelId="{C6B2D3C5-2F13-4934-B4EA-0DE76E197723}" srcId="{277033C1-6D55-4A17-B559-B54858664013}" destId="{0A690A07-E5E7-4C1A-A8AB-1A7FEA5B7A97}" srcOrd="2" destOrd="0" parTransId="{4B9E9664-E6E6-4A1C-A796-D29914AF2961}" sibTransId="{3D5DB291-6EFD-4EE7-B3E0-FCE6942DA91D}"/>
    <dgm:cxn modelId="{29DA51CF-1C13-4AA5-92F6-8D6C86EE8E04}" type="presOf" srcId="{277033C1-6D55-4A17-B559-B54858664013}" destId="{40667EE1-944E-49F4-B5D2-CF6BF8CCFA77}" srcOrd="0" destOrd="0" presId="urn:microsoft.com/office/officeart/2005/8/layout/hList6"/>
    <dgm:cxn modelId="{043A9BF2-3FFB-435E-822E-3260BCA3E768}" srcId="{277033C1-6D55-4A17-B559-B54858664013}" destId="{DC9550D6-62AD-4676-8763-368AF80B6DF0}" srcOrd="0" destOrd="0" parTransId="{D35CB664-68F9-4A18-A777-470827A3437D}" sibTransId="{BCA7075F-D01C-47E6-8343-58326BB3217F}"/>
    <dgm:cxn modelId="{B64376F4-07DE-42C6-9F4C-3AA19C439C6F}" srcId="{277033C1-6D55-4A17-B559-B54858664013}" destId="{12317391-274D-41B7-A7CD-C3B850682172}" srcOrd="1" destOrd="0" parTransId="{7034C5C8-529B-48FA-891E-5D58B887A4B4}" sibTransId="{AE4CD17A-22E9-4FB7-8A57-0183229A8B1D}"/>
    <dgm:cxn modelId="{B1F06181-7FC1-4ADE-B3A5-8FE660E982E2}" type="presParOf" srcId="{40667EE1-944E-49F4-B5D2-CF6BF8CCFA77}" destId="{08461CB5-2D80-4BAE-A22F-C4C11C936288}" srcOrd="0" destOrd="0" presId="urn:microsoft.com/office/officeart/2005/8/layout/hList6"/>
    <dgm:cxn modelId="{DEB96AE8-8FFB-4F64-9DA3-0512D8F9241A}" type="presParOf" srcId="{40667EE1-944E-49F4-B5D2-CF6BF8CCFA77}" destId="{F0C688C7-8D77-4847-AFA3-C374E91B47B9}" srcOrd="1" destOrd="0" presId="urn:microsoft.com/office/officeart/2005/8/layout/hList6"/>
    <dgm:cxn modelId="{9AE8D5C0-E632-4242-85D6-80E26400EB38}" type="presParOf" srcId="{40667EE1-944E-49F4-B5D2-CF6BF8CCFA77}" destId="{59139F6A-16D6-42DD-B35F-1C6B4A18FC32}" srcOrd="2" destOrd="0" presId="urn:microsoft.com/office/officeart/2005/8/layout/hList6"/>
    <dgm:cxn modelId="{1A7EE9A4-0840-489A-A537-82B870234BDF}" type="presParOf" srcId="{40667EE1-944E-49F4-B5D2-CF6BF8CCFA77}" destId="{6B62A11A-C767-47EA-9BC3-BDC4A7A98BDF}" srcOrd="3" destOrd="0" presId="urn:microsoft.com/office/officeart/2005/8/layout/hList6"/>
    <dgm:cxn modelId="{1326C629-9FE4-49D2-9716-1785FDC8ACF8}" type="presParOf" srcId="{40667EE1-944E-49F4-B5D2-CF6BF8CCFA77}" destId="{46DAF753-03C3-452C-B071-D79CD6D3C8F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51077-E47D-48F5-B8B7-959E960E7682}">
      <dsp:nvSpPr>
        <dsp:cNvPr id="0" name=""/>
        <dsp:cNvSpPr/>
      </dsp:nvSpPr>
      <dsp:spPr>
        <a:xfrm>
          <a:off x="0" y="554763"/>
          <a:ext cx="10934114"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B6F31B-21D4-4873-848B-BF66689B2428}">
      <dsp:nvSpPr>
        <dsp:cNvPr id="0" name=""/>
        <dsp:cNvSpPr/>
      </dsp:nvSpPr>
      <dsp:spPr>
        <a:xfrm>
          <a:off x="546705" y="52923"/>
          <a:ext cx="7653879"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8" tIns="0" rIns="289298" bIns="0" numCol="1" spcCol="1270" anchor="ctr" anchorCtr="0">
          <a:noAutofit/>
        </a:bodyPr>
        <a:lstStyle/>
        <a:p>
          <a:pPr marL="0" lvl="0" indent="0" algn="just"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¿Qué significado tiene el elemento “por su condición de tal”, en la tipificación del delito de feminicidio en el Código Penal Peruano?</a:t>
          </a:r>
          <a:endParaRPr lang="es-PE" sz="2000" kern="1200" dirty="0">
            <a:latin typeface="Arial" panose="020B0604020202020204" pitchFamily="34" charset="0"/>
            <a:cs typeface="Arial" panose="020B0604020202020204" pitchFamily="34" charset="0"/>
          </a:endParaRPr>
        </a:p>
      </dsp:txBody>
      <dsp:txXfrm>
        <a:off x="595701" y="101919"/>
        <a:ext cx="7555887" cy="905688"/>
      </dsp:txXfrm>
    </dsp:sp>
    <dsp:sp modelId="{92A73F6F-E48D-42D9-BB08-E81EBB1BDA63}">
      <dsp:nvSpPr>
        <dsp:cNvPr id="0" name=""/>
        <dsp:cNvSpPr/>
      </dsp:nvSpPr>
      <dsp:spPr>
        <a:xfrm>
          <a:off x="0" y="2097003"/>
          <a:ext cx="10934114"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9503EE-98B9-4FD1-9B73-5FF694857F61}">
      <dsp:nvSpPr>
        <dsp:cNvPr id="0" name=""/>
        <dsp:cNvSpPr/>
      </dsp:nvSpPr>
      <dsp:spPr>
        <a:xfrm>
          <a:off x="546705" y="1595163"/>
          <a:ext cx="7653879"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8" tIns="0" rIns="289298" bIns="0" numCol="1" spcCol="1270" anchor="ctr" anchorCtr="0">
          <a:noAutofit/>
        </a:bodyPr>
        <a:lstStyle/>
        <a:p>
          <a:pPr marL="0" lvl="0" indent="0" algn="just"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¿Qué problemas de tipificación presenta el elemento “por su condición de tal” en el delito de feminicidio?	</a:t>
          </a:r>
          <a:endParaRPr lang="es-PE" sz="2000" kern="1200" dirty="0">
            <a:latin typeface="Arial" panose="020B0604020202020204" pitchFamily="34" charset="0"/>
            <a:cs typeface="Arial" panose="020B0604020202020204" pitchFamily="34" charset="0"/>
          </a:endParaRPr>
        </a:p>
      </dsp:txBody>
      <dsp:txXfrm>
        <a:off x="595701" y="1644159"/>
        <a:ext cx="7555887" cy="905688"/>
      </dsp:txXfrm>
    </dsp:sp>
    <dsp:sp modelId="{29268ECF-1EDB-4873-B8D3-E14F3A7A379A}">
      <dsp:nvSpPr>
        <dsp:cNvPr id="0" name=""/>
        <dsp:cNvSpPr/>
      </dsp:nvSpPr>
      <dsp:spPr>
        <a:xfrm>
          <a:off x="0" y="3639243"/>
          <a:ext cx="10934114" cy="856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30CD9A-DDD4-40C3-AF12-5CEF6F3D1D70}">
      <dsp:nvSpPr>
        <dsp:cNvPr id="0" name=""/>
        <dsp:cNvSpPr/>
      </dsp:nvSpPr>
      <dsp:spPr>
        <a:xfrm>
          <a:off x="546705" y="3137402"/>
          <a:ext cx="7653879" cy="10036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9298" tIns="0" rIns="289298" bIns="0" numCol="1" spcCol="1270" anchor="ctr" anchorCtr="0">
          <a:noAutofit/>
        </a:bodyPr>
        <a:lstStyle/>
        <a:p>
          <a:pPr marL="0" lvl="0" indent="0" algn="just"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¿Qué dificultades surgente al  momento de interpretar el elemento “por su condición de tal”</a:t>
          </a:r>
          <a:endParaRPr lang="es-PE" sz="2000" kern="1200" dirty="0">
            <a:latin typeface="Arial" panose="020B0604020202020204" pitchFamily="34" charset="0"/>
            <a:cs typeface="Arial" panose="020B0604020202020204" pitchFamily="34" charset="0"/>
          </a:endParaRPr>
        </a:p>
      </dsp:txBody>
      <dsp:txXfrm>
        <a:off x="595701" y="3186398"/>
        <a:ext cx="7555887" cy="9056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F5F1E-0446-4D4A-9842-666AF76C0CBD}">
      <dsp:nvSpPr>
        <dsp:cNvPr id="0" name=""/>
        <dsp:cNvSpPr/>
      </dsp:nvSpPr>
      <dsp:spPr>
        <a:xfrm>
          <a:off x="0" y="434419"/>
          <a:ext cx="10920045" cy="730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9C0EC6-930A-4DB4-9551-AD77D9C41B66}">
      <dsp:nvSpPr>
        <dsp:cNvPr id="0" name=""/>
        <dsp:cNvSpPr/>
      </dsp:nvSpPr>
      <dsp:spPr>
        <a:xfrm>
          <a:off x="546002" y="6379"/>
          <a:ext cx="7644032" cy="856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926" tIns="0" rIns="288926" bIns="0" numCol="1" spcCol="1270" anchor="ctr" anchorCtr="0">
          <a:noAutofit/>
        </a:bodyPr>
        <a:lstStyle/>
        <a:p>
          <a:pPr marL="0" lvl="0" indent="0" algn="l"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Analizar el significado y los alcances del elemento “por su condición de tal”, en el delito de feminicidio, tipificado en el Artículo 108 B del Código Penal Peruano.</a:t>
          </a:r>
          <a:endParaRPr lang="es-PE" sz="2000" kern="1200" dirty="0">
            <a:latin typeface="Arial" panose="020B0604020202020204" pitchFamily="34" charset="0"/>
            <a:cs typeface="Arial" panose="020B0604020202020204" pitchFamily="34" charset="0"/>
          </a:endParaRPr>
        </a:p>
      </dsp:txBody>
      <dsp:txXfrm>
        <a:off x="587792" y="48169"/>
        <a:ext cx="7560452" cy="772500"/>
      </dsp:txXfrm>
    </dsp:sp>
    <dsp:sp modelId="{9753CB4D-25D2-459F-9705-052300AF1868}">
      <dsp:nvSpPr>
        <dsp:cNvPr id="0" name=""/>
        <dsp:cNvSpPr/>
      </dsp:nvSpPr>
      <dsp:spPr>
        <a:xfrm>
          <a:off x="0" y="1749859"/>
          <a:ext cx="10920045" cy="730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FD025B-167B-43FF-8BD9-A51C78CA937F}">
      <dsp:nvSpPr>
        <dsp:cNvPr id="0" name=""/>
        <dsp:cNvSpPr/>
      </dsp:nvSpPr>
      <dsp:spPr>
        <a:xfrm>
          <a:off x="546002" y="1321819"/>
          <a:ext cx="7644032" cy="856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926" tIns="0" rIns="288926" bIns="0" numCol="1" spcCol="1270" anchor="ctr" anchorCtr="0">
          <a:noAutofit/>
        </a:bodyPr>
        <a:lstStyle/>
        <a:p>
          <a:pPr marL="0" lvl="0" indent="0" algn="l"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Establecer los problemas de tipificación que presenta el elemento “por su condición de tal”.</a:t>
          </a:r>
          <a:endParaRPr lang="es-PE" sz="2000" kern="1200" dirty="0">
            <a:latin typeface="Arial" panose="020B0604020202020204" pitchFamily="34" charset="0"/>
            <a:cs typeface="Arial" panose="020B0604020202020204" pitchFamily="34" charset="0"/>
          </a:endParaRPr>
        </a:p>
      </dsp:txBody>
      <dsp:txXfrm>
        <a:off x="587792" y="1363609"/>
        <a:ext cx="7560452" cy="772500"/>
      </dsp:txXfrm>
    </dsp:sp>
    <dsp:sp modelId="{C9D1507B-B3C2-4FDB-AF06-2D3A5F114B8B}">
      <dsp:nvSpPr>
        <dsp:cNvPr id="0" name=""/>
        <dsp:cNvSpPr/>
      </dsp:nvSpPr>
      <dsp:spPr>
        <a:xfrm>
          <a:off x="0" y="3065298"/>
          <a:ext cx="10920045" cy="730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EEDAB1B-9743-465C-8178-275FEE124435}">
      <dsp:nvSpPr>
        <dsp:cNvPr id="0" name=""/>
        <dsp:cNvSpPr/>
      </dsp:nvSpPr>
      <dsp:spPr>
        <a:xfrm>
          <a:off x="546002" y="2637259"/>
          <a:ext cx="7644032" cy="856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926" tIns="0" rIns="288926" bIns="0" numCol="1" spcCol="1270" anchor="ctr" anchorCtr="0">
          <a:noAutofit/>
        </a:bodyPr>
        <a:lstStyle/>
        <a:p>
          <a:pPr marL="0" lvl="0" indent="0" algn="l" defTabSz="889000">
            <a:lnSpc>
              <a:spcPct val="90000"/>
            </a:lnSpc>
            <a:spcBef>
              <a:spcPct val="0"/>
            </a:spcBef>
            <a:spcAft>
              <a:spcPct val="35000"/>
            </a:spcAft>
            <a:buNone/>
          </a:pPr>
          <a:r>
            <a:rPr lang="es-ES" sz="2000" kern="1200" dirty="0">
              <a:latin typeface="Arial" panose="020B0604020202020204" pitchFamily="34" charset="0"/>
              <a:cs typeface="Arial" panose="020B0604020202020204" pitchFamily="34" charset="0"/>
            </a:rPr>
            <a:t>Descubrir las dificultades que se presentan al momento de interpretar el elemento “por su condición de tal</a:t>
          </a:r>
          <a:endParaRPr lang="es-PE" sz="2000" kern="1200" dirty="0">
            <a:latin typeface="Arial" panose="020B0604020202020204" pitchFamily="34" charset="0"/>
            <a:cs typeface="Arial" panose="020B0604020202020204" pitchFamily="34" charset="0"/>
          </a:endParaRPr>
        </a:p>
      </dsp:txBody>
      <dsp:txXfrm>
        <a:off x="587792" y="2679049"/>
        <a:ext cx="7560452" cy="77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EC1EF-F5EC-4AD4-94D7-804BF61273DE}">
      <dsp:nvSpPr>
        <dsp:cNvPr id="0" name=""/>
        <dsp:cNvSpPr/>
      </dsp:nvSpPr>
      <dsp:spPr>
        <a:xfrm>
          <a:off x="4157980" y="1131"/>
          <a:ext cx="6236970" cy="61282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PE" sz="1800" kern="1200" dirty="0">
              <a:latin typeface="Arial" panose="020B0604020202020204" pitchFamily="34" charset="0"/>
              <a:cs typeface="Arial" panose="020B0604020202020204" pitchFamily="34" charset="0"/>
            </a:rPr>
            <a:t>No experimental</a:t>
          </a:r>
        </a:p>
      </dsp:txBody>
      <dsp:txXfrm>
        <a:off x="4157980" y="77734"/>
        <a:ext cx="6007160" cy="459620"/>
      </dsp:txXfrm>
    </dsp:sp>
    <dsp:sp modelId="{38CE347B-7FBD-4B18-9855-E3B8DA338B58}">
      <dsp:nvSpPr>
        <dsp:cNvPr id="0" name=""/>
        <dsp:cNvSpPr/>
      </dsp:nvSpPr>
      <dsp:spPr>
        <a:xfrm>
          <a:off x="0" y="1131"/>
          <a:ext cx="4157980" cy="6128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kern="1200" dirty="0">
              <a:latin typeface="Arial" panose="020B0604020202020204" pitchFamily="34" charset="0"/>
              <a:cs typeface="Arial" panose="020B0604020202020204" pitchFamily="34" charset="0"/>
            </a:rPr>
            <a:t>DISEÑO DE LA INVESTIGACION	</a:t>
          </a:r>
        </a:p>
      </dsp:txBody>
      <dsp:txXfrm>
        <a:off x="29916" y="31047"/>
        <a:ext cx="4098148" cy="552994"/>
      </dsp:txXfrm>
    </dsp:sp>
    <dsp:sp modelId="{4062896F-48F8-47F1-9A3D-3A5F3918BBD8}">
      <dsp:nvSpPr>
        <dsp:cNvPr id="0" name=""/>
        <dsp:cNvSpPr/>
      </dsp:nvSpPr>
      <dsp:spPr>
        <a:xfrm>
          <a:off x="4157980" y="675240"/>
          <a:ext cx="6236970" cy="61282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0" marR="0" lvl="1" indent="0" algn="l" defTabSz="914400" eaLnBrk="1" fontAlgn="auto" latinLnBrk="0" hangingPunct="1">
            <a:lnSpc>
              <a:spcPct val="100000"/>
            </a:lnSpc>
            <a:spcBef>
              <a:spcPct val="0"/>
            </a:spcBef>
            <a:spcAft>
              <a:spcPts val="0"/>
            </a:spcAft>
            <a:buClrTx/>
            <a:buSzTx/>
            <a:buFontTx/>
            <a:buNone/>
            <a:tabLst/>
            <a:defRPr/>
          </a:pPr>
          <a:r>
            <a:rPr lang="es-PE" sz="1800" kern="1200" dirty="0">
              <a:latin typeface="Arial" panose="020B0604020202020204" pitchFamily="34" charset="0"/>
              <a:cs typeface="Arial" panose="020B0604020202020204" pitchFamily="34" charset="0"/>
            </a:rPr>
            <a:t>Constituido por sentencia judiciales del Distrito Judicial de Piura. </a:t>
          </a:r>
        </a:p>
        <a:p>
          <a:pPr marL="285750" lvl="1" indent="0" algn="l" defTabSz="2889250">
            <a:lnSpc>
              <a:spcPct val="90000"/>
            </a:lnSpc>
            <a:spcBef>
              <a:spcPct val="0"/>
            </a:spcBef>
            <a:spcAft>
              <a:spcPct val="15000"/>
            </a:spcAft>
            <a:buNone/>
          </a:pPr>
          <a:endParaRPr lang="es-ES" sz="1800" kern="1200" dirty="0"/>
        </a:p>
      </dsp:txBody>
      <dsp:txXfrm>
        <a:off x="4157980" y="751843"/>
        <a:ext cx="6007160" cy="459620"/>
      </dsp:txXfrm>
    </dsp:sp>
    <dsp:sp modelId="{A68EA6BD-ED6D-4465-909A-3BF92C0E6D7E}">
      <dsp:nvSpPr>
        <dsp:cNvPr id="0" name=""/>
        <dsp:cNvSpPr/>
      </dsp:nvSpPr>
      <dsp:spPr>
        <a:xfrm>
          <a:off x="0" y="675240"/>
          <a:ext cx="4157980" cy="6128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kern="1200" dirty="0">
              <a:latin typeface="Arial" panose="020B0604020202020204" pitchFamily="34" charset="0"/>
              <a:cs typeface="Arial" panose="020B0604020202020204" pitchFamily="34" charset="0"/>
            </a:rPr>
            <a:t>POBLACION</a:t>
          </a:r>
        </a:p>
      </dsp:txBody>
      <dsp:txXfrm>
        <a:off x="29916" y="705156"/>
        <a:ext cx="4098148" cy="552994"/>
      </dsp:txXfrm>
    </dsp:sp>
    <dsp:sp modelId="{50AB6B0F-BAA2-4FF4-81A9-FF6E4BFAF85F}">
      <dsp:nvSpPr>
        <dsp:cNvPr id="0" name=""/>
        <dsp:cNvSpPr/>
      </dsp:nvSpPr>
      <dsp:spPr>
        <a:xfrm>
          <a:off x="4157980" y="1349349"/>
          <a:ext cx="6236970" cy="61282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ES" sz="1800" kern="1200" dirty="0">
              <a:latin typeface="Arial" panose="020B0604020202020204" pitchFamily="34" charset="0"/>
              <a:cs typeface="Arial" panose="020B0604020202020204" pitchFamily="34" charset="0"/>
            </a:rPr>
            <a:t>El periodo de estudio se ejecutó en el año 2016 al año 2022</a:t>
          </a:r>
          <a:endParaRPr lang="es-PE" sz="1800" kern="1200" dirty="0">
            <a:latin typeface="Arial" panose="020B0604020202020204" pitchFamily="34" charset="0"/>
            <a:cs typeface="Arial" panose="020B0604020202020204" pitchFamily="34" charset="0"/>
          </a:endParaRPr>
        </a:p>
      </dsp:txBody>
      <dsp:txXfrm>
        <a:off x="4157980" y="1425952"/>
        <a:ext cx="6007160" cy="459620"/>
      </dsp:txXfrm>
    </dsp:sp>
    <dsp:sp modelId="{3FEF0E29-3EB3-4012-93DD-8EFF1F6B953B}">
      <dsp:nvSpPr>
        <dsp:cNvPr id="0" name=""/>
        <dsp:cNvSpPr/>
      </dsp:nvSpPr>
      <dsp:spPr>
        <a:xfrm>
          <a:off x="0" y="1349349"/>
          <a:ext cx="4157980" cy="6128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kern="1200" dirty="0">
              <a:latin typeface="Arial" panose="020B0604020202020204" pitchFamily="34" charset="0"/>
              <a:cs typeface="Arial" panose="020B0604020202020204" pitchFamily="34" charset="0"/>
            </a:rPr>
            <a:t>UNIVERSO TEMPORAL</a:t>
          </a:r>
        </a:p>
      </dsp:txBody>
      <dsp:txXfrm>
        <a:off x="29916" y="1379265"/>
        <a:ext cx="4098148" cy="552994"/>
      </dsp:txXfrm>
    </dsp:sp>
    <dsp:sp modelId="{65ECC106-BB11-4DAB-B9CE-6FF8D9C42886}">
      <dsp:nvSpPr>
        <dsp:cNvPr id="0" name=""/>
        <dsp:cNvSpPr/>
      </dsp:nvSpPr>
      <dsp:spPr>
        <a:xfrm>
          <a:off x="4157980" y="2023458"/>
          <a:ext cx="6236970" cy="61282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PE" sz="1800" kern="1200" dirty="0">
              <a:latin typeface="Arial" panose="020B0604020202020204" pitchFamily="34" charset="0"/>
              <a:cs typeface="Arial" panose="020B0604020202020204" pitchFamily="34" charset="0"/>
            </a:rPr>
            <a:t>Ficha de análisis documental </a:t>
          </a:r>
        </a:p>
      </dsp:txBody>
      <dsp:txXfrm>
        <a:off x="4157980" y="2100061"/>
        <a:ext cx="6007160" cy="459620"/>
      </dsp:txXfrm>
    </dsp:sp>
    <dsp:sp modelId="{C0B32DE2-1105-4AA6-9CC7-534424B0B5EB}">
      <dsp:nvSpPr>
        <dsp:cNvPr id="0" name=""/>
        <dsp:cNvSpPr/>
      </dsp:nvSpPr>
      <dsp:spPr>
        <a:xfrm>
          <a:off x="0" y="2023458"/>
          <a:ext cx="4157980" cy="6128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kern="1200" dirty="0">
              <a:latin typeface="Arial" panose="020B0604020202020204" pitchFamily="34" charset="0"/>
              <a:cs typeface="Arial" panose="020B0604020202020204" pitchFamily="34" charset="0"/>
            </a:rPr>
            <a:t>INSTRUMENTOS</a:t>
          </a:r>
        </a:p>
      </dsp:txBody>
      <dsp:txXfrm>
        <a:off x="29916" y="2053374"/>
        <a:ext cx="4098148" cy="552994"/>
      </dsp:txXfrm>
    </dsp:sp>
    <dsp:sp modelId="{332B98C0-141F-497F-88DF-8CDFA4009E93}">
      <dsp:nvSpPr>
        <dsp:cNvPr id="0" name=""/>
        <dsp:cNvSpPr/>
      </dsp:nvSpPr>
      <dsp:spPr>
        <a:xfrm>
          <a:off x="4157980" y="2697566"/>
          <a:ext cx="6236970" cy="612826"/>
        </a:xfrm>
        <a:prstGeom prst="rightArrow">
          <a:avLst>
            <a:gd name="adj1" fmla="val 75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es-PE" sz="1800" kern="1200" dirty="0">
              <a:latin typeface="Arial" panose="020B0604020202020204" pitchFamily="34" charset="0"/>
              <a:cs typeface="Arial" panose="020B0604020202020204" pitchFamily="34" charset="0"/>
            </a:rPr>
            <a:t>25 sentencias judiciales del Distrito Judicial de Piura.</a:t>
          </a:r>
        </a:p>
      </dsp:txBody>
      <dsp:txXfrm>
        <a:off x="4157980" y="2774169"/>
        <a:ext cx="6007160" cy="459620"/>
      </dsp:txXfrm>
    </dsp:sp>
    <dsp:sp modelId="{FDD3A176-78B7-4312-B917-473E032B8106}">
      <dsp:nvSpPr>
        <dsp:cNvPr id="0" name=""/>
        <dsp:cNvSpPr/>
      </dsp:nvSpPr>
      <dsp:spPr>
        <a:xfrm>
          <a:off x="0" y="2697566"/>
          <a:ext cx="4157980" cy="61282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PE" sz="1800" kern="1200" dirty="0">
              <a:latin typeface="Arial" panose="020B0604020202020204" pitchFamily="34" charset="0"/>
              <a:cs typeface="Arial" panose="020B0604020202020204" pitchFamily="34" charset="0"/>
            </a:rPr>
            <a:t>MUESTRA DE ESTUDIO</a:t>
          </a:r>
        </a:p>
      </dsp:txBody>
      <dsp:txXfrm>
        <a:off x="29916" y="2727482"/>
        <a:ext cx="4098148" cy="5529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07D348-A29B-4E93-B8BC-453192214513}">
      <dsp:nvSpPr>
        <dsp:cNvPr id="0" name=""/>
        <dsp:cNvSpPr/>
      </dsp:nvSpPr>
      <dsp:spPr>
        <a:xfrm>
          <a:off x="3506089" y="649524"/>
          <a:ext cx="501735" cy="91440"/>
        </a:xfrm>
        <a:custGeom>
          <a:avLst/>
          <a:gdLst/>
          <a:ahLst/>
          <a:cxnLst/>
          <a:rect l="0" t="0" r="0" b="0"/>
          <a:pathLst>
            <a:path>
              <a:moveTo>
                <a:pt x="0" y="45720"/>
              </a:moveTo>
              <a:lnTo>
                <a:pt x="50173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latin typeface="Arial" panose="020B0604020202020204" pitchFamily="34" charset="0"/>
            <a:cs typeface="Arial" panose="020B0604020202020204" pitchFamily="34" charset="0"/>
          </a:endParaRPr>
        </a:p>
      </dsp:txBody>
      <dsp:txXfrm>
        <a:off x="3743648" y="692583"/>
        <a:ext cx="26616" cy="5323"/>
      </dsp:txXfrm>
    </dsp:sp>
    <dsp:sp modelId="{CCDE87BC-EB33-4FAF-99D6-CA91105907BE}">
      <dsp:nvSpPr>
        <dsp:cNvPr id="0" name=""/>
        <dsp:cNvSpPr/>
      </dsp:nvSpPr>
      <dsp:spPr>
        <a:xfrm>
          <a:off x="1193388" y="894"/>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Registro de Victimas de Feminicidio (2009)</a:t>
          </a:r>
        </a:p>
      </dsp:txBody>
      <dsp:txXfrm>
        <a:off x="1193388" y="894"/>
        <a:ext cx="2314500" cy="1388700"/>
      </dsp:txXfrm>
    </dsp:sp>
    <dsp:sp modelId="{EC14E9A9-22F5-4FF6-B132-4DDA50655F73}">
      <dsp:nvSpPr>
        <dsp:cNvPr id="0" name=""/>
        <dsp:cNvSpPr/>
      </dsp:nvSpPr>
      <dsp:spPr>
        <a:xfrm>
          <a:off x="6352925" y="649524"/>
          <a:ext cx="501735" cy="91440"/>
        </a:xfrm>
        <a:custGeom>
          <a:avLst/>
          <a:gdLst/>
          <a:ahLst/>
          <a:cxnLst/>
          <a:rect l="0" t="0" r="0" b="0"/>
          <a:pathLst>
            <a:path>
              <a:moveTo>
                <a:pt x="0" y="45720"/>
              </a:moveTo>
              <a:lnTo>
                <a:pt x="50173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latin typeface="Arial" panose="020B0604020202020204" pitchFamily="34" charset="0"/>
            <a:cs typeface="Arial" panose="020B0604020202020204" pitchFamily="34" charset="0"/>
          </a:endParaRPr>
        </a:p>
      </dsp:txBody>
      <dsp:txXfrm>
        <a:off x="6590484" y="692583"/>
        <a:ext cx="26616" cy="5323"/>
      </dsp:txXfrm>
    </dsp:sp>
    <dsp:sp modelId="{E8033FFC-D819-426F-B2FD-AA57EB5EB5DE}">
      <dsp:nvSpPr>
        <dsp:cNvPr id="0" name=""/>
        <dsp:cNvSpPr/>
      </dsp:nvSpPr>
      <dsp:spPr>
        <a:xfrm>
          <a:off x="4040224" y="894"/>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Ley 29819- Parricidio – Uxoricidio (2011)	</a:t>
          </a:r>
        </a:p>
      </dsp:txBody>
      <dsp:txXfrm>
        <a:off x="4040224" y="894"/>
        <a:ext cx="2314500" cy="1388700"/>
      </dsp:txXfrm>
    </dsp:sp>
    <dsp:sp modelId="{E75FE685-D36C-4EA0-98BF-BAB249A6B9A0}">
      <dsp:nvSpPr>
        <dsp:cNvPr id="0" name=""/>
        <dsp:cNvSpPr/>
      </dsp:nvSpPr>
      <dsp:spPr>
        <a:xfrm>
          <a:off x="2350639" y="1387794"/>
          <a:ext cx="5693671" cy="501735"/>
        </a:xfrm>
        <a:custGeom>
          <a:avLst/>
          <a:gdLst/>
          <a:ahLst/>
          <a:cxnLst/>
          <a:rect l="0" t="0" r="0" b="0"/>
          <a:pathLst>
            <a:path>
              <a:moveTo>
                <a:pt x="5693671" y="0"/>
              </a:moveTo>
              <a:lnTo>
                <a:pt x="5693671" y="267967"/>
              </a:lnTo>
              <a:lnTo>
                <a:pt x="0" y="267967"/>
              </a:lnTo>
              <a:lnTo>
                <a:pt x="0" y="50173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latin typeface="Arial" panose="020B0604020202020204" pitchFamily="34" charset="0"/>
            <a:cs typeface="Arial" panose="020B0604020202020204" pitchFamily="34" charset="0"/>
          </a:endParaRPr>
        </a:p>
      </dsp:txBody>
      <dsp:txXfrm>
        <a:off x="5054512" y="1636000"/>
        <a:ext cx="285925" cy="5323"/>
      </dsp:txXfrm>
    </dsp:sp>
    <dsp:sp modelId="{61C36B8D-23DA-4C24-98E4-3C9158BFC5DB}">
      <dsp:nvSpPr>
        <dsp:cNvPr id="0" name=""/>
        <dsp:cNvSpPr/>
      </dsp:nvSpPr>
      <dsp:spPr>
        <a:xfrm>
          <a:off x="6887060" y="894"/>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Ley 30068- Artículo 108 B CP (2013)</a:t>
          </a:r>
        </a:p>
      </dsp:txBody>
      <dsp:txXfrm>
        <a:off x="6887060" y="894"/>
        <a:ext cx="2314500" cy="1388700"/>
      </dsp:txXfrm>
    </dsp:sp>
    <dsp:sp modelId="{7599A3B3-4BB7-43E6-8995-B5408C815C41}">
      <dsp:nvSpPr>
        <dsp:cNvPr id="0" name=""/>
        <dsp:cNvSpPr/>
      </dsp:nvSpPr>
      <dsp:spPr>
        <a:xfrm>
          <a:off x="3506089" y="2570560"/>
          <a:ext cx="501735" cy="91440"/>
        </a:xfrm>
        <a:custGeom>
          <a:avLst/>
          <a:gdLst/>
          <a:ahLst/>
          <a:cxnLst/>
          <a:rect l="0" t="0" r="0" b="0"/>
          <a:pathLst>
            <a:path>
              <a:moveTo>
                <a:pt x="0" y="45720"/>
              </a:moveTo>
              <a:lnTo>
                <a:pt x="50173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latin typeface="Arial" panose="020B0604020202020204" pitchFamily="34" charset="0"/>
            <a:cs typeface="Arial" panose="020B0604020202020204" pitchFamily="34" charset="0"/>
          </a:endParaRPr>
        </a:p>
      </dsp:txBody>
      <dsp:txXfrm>
        <a:off x="3743648" y="2613618"/>
        <a:ext cx="26616" cy="5323"/>
      </dsp:txXfrm>
    </dsp:sp>
    <dsp:sp modelId="{4ED640AC-BDAE-47FD-8D9E-5A3B96747013}">
      <dsp:nvSpPr>
        <dsp:cNvPr id="0" name=""/>
        <dsp:cNvSpPr/>
      </dsp:nvSpPr>
      <dsp:spPr>
        <a:xfrm>
          <a:off x="1193388" y="1921930"/>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Ley 30323- Modificatorias al Artículo 108 B , sobre sanciones accesorias. (2015)</a:t>
          </a:r>
        </a:p>
      </dsp:txBody>
      <dsp:txXfrm>
        <a:off x="1193388" y="1921930"/>
        <a:ext cx="2314500" cy="1388700"/>
      </dsp:txXfrm>
    </dsp:sp>
    <dsp:sp modelId="{742C7DC0-5180-4A59-9276-19B90B773559}">
      <dsp:nvSpPr>
        <dsp:cNvPr id="0" name=""/>
        <dsp:cNvSpPr/>
      </dsp:nvSpPr>
      <dsp:spPr>
        <a:xfrm>
          <a:off x="6352925" y="2570560"/>
          <a:ext cx="501735" cy="91440"/>
        </a:xfrm>
        <a:custGeom>
          <a:avLst/>
          <a:gdLst/>
          <a:ahLst/>
          <a:cxnLst/>
          <a:rect l="0" t="0" r="0" b="0"/>
          <a:pathLst>
            <a:path>
              <a:moveTo>
                <a:pt x="0" y="45720"/>
              </a:moveTo>
              <a:lnTo>
                <a:pt x="50173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s-PE" sz="500" kern="1200">
            <a:latin typeface="Arial" panose="020B0604020202020204" pitchFamily="34" charset="0"/>
            <a:cs typeface="Arial" panose="020B0604020202020204" pitchFamily="34" charset="0"/>
          </a:endParaRPr>
        </a:p>
      </dsp:txBody>
      <dsp:txXfrm>
        <a:off x="6590484" y="2613618"/>
        <a:ext cx="26616" cy="5323"/>
      </dsp:txXfrm>
    </dsp:sp>
    <dsp:sp modelId="{9F239219-7993-41F6-B60B-EF4A1D6D53A9}">
      <dsp:nvSpPr>
        <dsp:cNvPr id="0" name=""/>
        <dsp:cNvSpPr/>
      </dsp:nvSpPr>
      <dsp:spPr>
        <a:xfrm>
          <a:off x="4040224" y="1921930"/>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D. Leg. 1323 – Modificación a circunstancias especiales (2017)</a:t>
          </a:r>
        </a:p>
      </dsp:txBody>
      <dsp:txXfrm>
        <a:off x="4040224" y="1921930"/>
        <a:ext cx="2314500" cy="1388700"/>
      </dsp:txXfrm>
    </dsp:sp>
    <dsp:sp modelId="{21008BB1-50E6-41AD-972F-5B3E84180DBD}">
      <dsp:nvSpPr>
        <dsp:cNvPr id="0" name=""/>
        <dsp:cNvSpPr/>
      </dsp:nvSpPr>
      <dsp:spPr>
        <a:xfrm>
          <a:off x="6887060" y="1921930"/>
          <a:ext cx="2314500" cy="138870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s-PE" sz="1700" kern="1200" dirty="0">
              <a:latin typeface="Arial" panose="020B0604020202020204" pitchFamily="34" charset="0"/>
              <a:cs typeface="Arial" panose="020B0604020202020204" pitchFamily="34" charset="0"/>
            </a:rPr>
            <a:t>Ley 30819- Incorporación de agravantes e incremento de sanción (2018)  </a:t>
          </a:r>
        </a:p>
      </dsp:txBody>
      <dsp:txXfrm>
        <a:off x="6887060" y="1921930"/>
        <a:ext cx="2314500" cy="13887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24CB8-41C5-43AE-BF98-645CD5EC0F8E}">
      <dsp:nvSpPr>
        <dsp:cNvPr id="0" name=""/>
        <dsp:cNvSpPr/>
      </dsp:nvSpPr>
      <dsp:spPr>
        <a:xfrm rot="16200000">
          <a:off x="-423677" y="426184"/>
          <a:ext cx="3311524" cy="245915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a:lnSpc>
              <a:spcPct val="90000"/>
            </a:lnSpc>
            <a:spcBef>
              <a:spcPct val="0"/>
            </a:spcBef>
            <a:spcAft>
              <a:spcPct val="35000"/>
            </a:spcAft>
            <a:buNone/>
          </a:pPr>
          <a:r>
            <a:rPr lang="es-PE" sz="2600" kern="1200" dirty="0">
              <a:latin typeface="Arial" panose="020B0604020202020204" pitchFamily="34" charset="0"/>
              <a:cs typeface="Arial" panose="020B0604020202020204" pitchFamily="34" charset="0"/>
            </a:rPr>
            <a:t>Dolo Directo Trascendente	</a:t>
          </a:r>
        </a:p>
      </dsp:txBody>
      <dsp:txXfrm rot="5400000">
        <a:off x="2507" y="662305"/>
        <a:ext cx="2459156" cy="1986914"/>
      </dsp:txXfrm>
    </dsp:sp>
    <dsp:sp modelId="{4C150886-2B36-4282-8BD7-742E08613C48}">
      <dsp:nvSpPr>
        <dsp:cNvPr id="0" name=""/>
        <dsp:cNvSpPr/>
      </dsp:nvSpPr>
      <dsp:spPr>
        <a:xfrm rot="16200000">
          <a:off x="2219915" y="426184"/>
          <a:ext cx="3311524" cy="245915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a:lnSpc>
              <a:spcPct val="90000"/>
            </a:lnSpc>
            <a:spcBef>
              <a:spcPct val="0"/>
            </a:spcBef>
            <a:spcAft>
              <a:spcPct val="35000"/>
            </a:spcAft>
            <a:buNone/>
          </a:pPr>
          <a:r>
            <a:rPr lang="es-PE" sz="2600" kern="1200" dirty="0">
              <a:latin typeface="Arial" panose="020B0604020202020204" pitchFamily="34" charset="0"/>
              <a:cs typeface="Arial" panose="020B0604020202020204" pitchFamily="34" charset="0"/>
            </a:rPr>
            <a:t>Delito de Tendencia Interna Trascendente. </a:t>
          </a:r>
        </a:p>
      </dsp:txBody>
      <dsp:txXfrm rot="5400000">
        <a:off x="2646099" y="662305"/>
        <a:ext cx="2459156" cy="1986914"/>
      </dsp:txXfrm>
    </dsp:sp>
    <dsp:sp modelId="{618C7782-0DA9-443D-8330-CEBE6D630A3B}">
      <dsp:nvSpPr>
        <dsp:cNvPr id="0" name=""/>
        <dsp:cNvSpPr/>
      </dsp:nvSpPr>
      <dsp:spPr>
        <a:xfrm rot="16200000">
          <a:off x="4863509" y="426184"/>
          <a:ext cx="3311524" cy="245915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a:lnSpc>
              <a:spcPct val="90000"/>
            </a:lnSpc>
            <a:spcBef>
              <a:spcPct val="0"/>
            </a:spcBef>
            <a:spcAft>
              <a:spcPct val="35000"/>
            </a:spcAft>
            <a:buNone/>
          </a:pPr>
          <a:r>
            <a:rPr lang="es-PE" sz="2600" kern="1200" dirty="0">
              <a:latin typeface="Arial" panose="020B0604020202020204" pitchFamily="34" charset="0"/>
              <a:cs typeface="Arial" panose="020B0604020202020204" pitchFamily="34" charset="0"/>
            </a:rPr>
            <a:t>Delito de Tendencia Interna Intensificada. </a:t>
          </a:r>
        </a:p>
      </dsp:txBody>
      <dsp:txXfrm rot="5400000">
        <a:off x="5289693" y="662305"/>
        <a:ext cx="2459156" cy="1986914"/>
      </dsp:txXfrm>
    </dsp:sp>
    <dsp:sp modelId="{17BB99F4-1FE8-483F-804D-F1FFF8442C2F}">
      <dsp:nvSpPr>
        <dsp:cNvPr id="0" name=""/>
        <dsp:cNvSpPr/>
      </dsp:nvSpPr>
      <dsp:spPr>
        <a:xfrm rot="16200000">
          <a:off x="7507102" y="426184"/>
          <a:ext cx="3311524" cy="2459156"/>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0" tIns="0" rIns="164393" bIns="0" numCol="1" spcCol="1270" anchor="ctr" anchorCtr="0">
          <a:noAutofit/>
        </a:bodyPr>
        <a:lstStyle/>
        <a:p>
          <a:pPr marL="0" lvl="0" indent="0" algn="ctr" defTabSz="1155700">
            <a:lnSpc>
              <a:spcPct val="90000"/>
            </a:lnSpc>
            <a:spcBef>
              <a:spcPct val="0"/>
            </a:spcBef>
            <a:spcAft>
              <a:spcPct val="35000"/>
            </a:spcAft>
            <a:buNone/>
          </a:pPr>
          <a:r>
            <a:rPr lang="es-PE" sz="2600" kern="1200" dirty="0">
              <a:latin typeface="Arial" panose="020B0604020202020204" pitchFamily="34" charset="0"/>
              <a:cs typeface="Arial" panose="020B0604020202020204" pitchFamily="34" charset="0"/>
            </a:rPr>
            <a:t>Delito de Especial motivación subjetiva</a:t>
          </a:r>
        </a:p>
      </dsp:txBody>
      <dsp:txXfrm rot="5400000">
        <a:off x="7933286" y="662305"/>
        <a:ext cx="2459156" cy="19869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61CB5-2D80-4BAE-A22F-C4C11C936288}">
      <dsp:nvSpPr>
        <dsp:cNvPr id="0" name=""/>
        <dsp:cNvSpPr/>
      </dsp:nvSpPr>
      <dsp:spPr>
        <a:xfrm rot="16200000">
          <a:off x="-4904" y="6173"/>
          <a:ext cx="3311524" cy="329917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0577" bIns="0" numCol="1" spcCol="1270" anchor="ctr" anchorCtr="0">
          <a:noAutofit/>
        </a:bodyPr>
        <a:lstStyle/>
        <a:p>
          <a:pPr marL="0" lvl="0" indent="0" algn="ctr" defTabSz="1422400">
            <a:lnSpc>
              <a:spcPct val="90000"/>
            </a:lnSpc>
            <a:spcBef>
              <a:spcPct val="0"/>
            </a:spcBef>
            <a:spcAft>
              <a:spcPct val="35000"/>
            </a:spcAft>
            <a:buNone/>
          </a:pPr>
          <a:r>
            <a:rPr lang="es-PE" sz="3200" kern="1200" dirty="0">
              <a:latin typeface="Arial" panose="020B0604020202020204" pitchFamily="34" charset="0"/>
              <a:cs typeface="Arial" panose="020B0604020202020204" pitchFamily="34" charset="0"/>
            </a:rPr>
            <a:t>TEORIA FINALISTA DEL CONTENIDO JURIDICO</a:t>
          </a:r>
        </a:p>
      </dsp:txBody>
      <dsp:txXfrm rot="5400000">
        <a:off x="1269" y="662305"/>
        <a:ext cx="3299178" cy="1986914"/>
      </dsp:txXfrm>
    </dsp:sp>
    <dsp:sp modelId="{59139F6A-16D6-42DD-B35F-1C6B4A18FC32}">
      <dsp:nvSpPr>
        <dsp:cNvPr id="0" name=""/>
        <dsp:cNvSpPr/>
      </dsp:nvSpPr>
      <dsp:spPr>
        <a:xfrm rot="16200000">
          <a:off x="3541712" y="6173"/>
          <a:ext cx="3311524" cy="329917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0577" bIns="0" numCol="1" spcCol="1270" anchor="ctr" anchorCtr="0">
          <a:noAutofit/>
        </a:bodyPr>
        <a:lstStyle/>
        <a:p>
          <a:pPr marL="0" lvl="0" indent="0" algn="ctr" defTabSz="1422400">
            <a:lnSpc>
              <a:spcPct val="90000"/>
            </a:lnSpc>
            <a:spcBef>
              <a:spcPct val="0"/>
            </a:spcBef>
            <a:spcAft>
              <a:spcPct val="35000"/>
            </a:spcAft>
            <a:buNone/>
          </a:pPr>
          <a:r>
            <a:rPr lang="es-PE" sz="3200" kern="1200" dirty="0">
              <a:latin typeface="Arial" panose="020B0604020202020204" pitchFamily="34" charset="0"/>
              <a:cs typeface="Arial" panose="020B0604020202020204" pitchFamily="34" charset="0"/>
            </a:rPr>
            <a:t>TEORIA DEL ROL SOCIAL</a:t>
          </a:r>
        </a:p>
      </dsp:txBody>
      <dsp:txXfrm rot="5400000">
        <a:off x="3547885" y="662305"/>
        <a:ext cx="3299178" cy="1986914"/>
      </dsp:txXfrm>
    </dsp:sp>
    <dsp:sp modelId="{46DAF753-03C3-452C-B071-D79CD6D3C8FE}">
      <dsp:nvSpPr>
        <dsp:cNvPr id="0" name=""/>
        <dsp:cNvSpPr/>
      </dsp:nvSpPr>
      <dsp:spPr>
        <a:xfrm rot="16200000">
          <a:off x="7088329" y="6173"/>
          <a:ext cx="3311524" cy="329917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0577" bIns="0" numCol="1" spcCol="1270" anchor="ctr" anchorCtr="0">
          <a:noAutofit/>
        </a:bodyPr>
        <a:lstStyle/>
        <a:p>
          <a:pPr marL="0" lvl="0" indent="0" algn="ctr" defTabSz="1422400">
            <a:lnSpc>
              <a:spcPct val="90000"/>
            </a:lnSpc>
            <a:spcBef>
              <a:spcPct val="0"/>
            </a:spcBef>
            <a:spcAft>
              <a:spcPct val="35000"/>
            </a:spcAft>
            <a:buNone/>
          </a:pPr>
          <a:r>
            <a:rPr lang="es-PE" sz="3200" kern="1200" dirty="0">
              <a:latin typeface="Arial" panose="020B0604020202020204" pitchFamily="34" charset="0"/>
              <a:cs typeface="Arial" panose="020B0604020202020204" pitchFamily="34" charset="0"/>
            </a:rPr>
            <a:t>TEORIA DE LA PERSPECTIVA DE GENERO</a:t>
          </a:r>
        </a:p>
      </dsp:txBody>
      <dsp:txXfrm rot="5400000">
        <a:off x="7094502" y="662305"/>
        <a:ext cx="3299178" cy="198691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80FDC-1076-40B1-8A86-E8FDCAFC2A87}" type="datetimeFigureOut">
              <a:rPr lang="es-PE" smtClean="0"/>
              <a:t>15/07/2024</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5E0C02-FE89-40DF-B132-7F8EE74AB544}" type="slidenum">
              <a:rPr lang="es-PE" smtClean="0"/>
              <a:t>‹Nº›</a:t>
            </a:fld>
            <a:endParaRPr lang="es-PE"/>
          </a:p>
        </p:txBody>
      </p:sp>
    </p:spTree>
    <p:extLst>
      <p:ext uri="{BB962C8B-B14F-4D97-AF65-F5344CB8AC3E}">
        <p14:creationId xmlns:p14="http://schemas.microsoft.com/office/powerpoint/2010/main" val="218462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E65E0C02-FE89-40DF-B132-7F8EE74AB544}" type="slidenum">
              <a:rPr lang="es-PE" smtClean="0"/>
              <a:t>1</a:t>
            </a:fld>
            <a:endParaRPr lang="es-PE"/>
          </a:p>
        </p:txBody>
      </p:sp>
    </p:spTree>
    <p:extLst>
      <p:ext uri="{BB962C8B-B14F-4D97-AF65-F5344CB8AC3E}">
        <p14:creationId xmlns:p14="http://schemas.microsoft.com/office/powerpoint/2010/main" val="39824466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8A87A34-81AB-432B-8DAE-1953F412C126}" type="datetimeFigureOut">
              <a:rPr lang="en-US" smtClean="0"/>
              <a:t>7/15/2024</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t>‹Nº›</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623733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399801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115462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118593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480044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52183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s-ES"/>
              <a:t>Haga clic para modificar el estilo de título del patrón</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0127962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568222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2177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F820E4-2F49-317F-4B60-D4FC5589354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258BCC9-9743-7114-3BD1-A50734E57E7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CEBA35A-636C-147D-268A-3DD0E80ED791}"/>
              </a:ext>
            </a:extLst>
          </p:cNvPr>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5" name="Marcador de pie de página 4">
            <a:extLst>
              <a:ext uri="{FF2B5EF4-FFF2-40B4-BE49-F238E27FC236}">
                <a16:creationId xmlns:a16="http://schemas.microsoft.com/office/drawing/2014/main" id="{7F883F06-1E7E-EEAF-14CF-8604EEA9F476}"/>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AD8FCEEB-AC2E-3F86-DB30-0DE23A8685C2}"/>
              </a:ext>
            </a:extLst>
          </p:cNvPr>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4238631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199548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smtClean="0"/>
              <a:t>7/15/2024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12308018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467307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Content Placeholder 3"/>
          <p:cNvSpPr>
            <a:spLocks noGrp="1"/>
          </p:cNvSpPr>
          <p:nvPr>
            <p:ph sz="quarter" idx="13"/>
          </p:nvPr>
        </p:nvSpPr>
        <p:spPr>
          <a:xfrm>
            <a:off x="685802" y="2861733"/>
            <a:ext cx="5088712"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3" name="Content Placeholder 5"/>
          <p:cNvSpPr>
            <a:spLocks noGrp="1"/>
          </p:cNvSpPr>
          <p:nvPr>
            <p:ph sz="quarter" idx="14"/>
          </p:nvPr>
        </p:nvSpPr>
        <p:spPr>
          <a:xfrm>
            <a:off x="5993969" y="2861733"/>
            <a:ext cx="5088713" cy="2512852"/>
          </a:xfrm>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122250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5622251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spTree>
    <p:extLst>
      <p:ext uri="{BB962C8B-B14F-4D97-AF65-F5344CB8AC3E}">
        <p14:creationId xmlns:p14="http://schemas.microsoft.com/office/powerpoint/2010/main" val="21411948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2200859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smtClean="0"/>
              <a:pPr/>
              <a:t>7/15/2024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4867523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8A87A34-81AB-432B-8DAE-1953F412C126}" type="datetimeFigureOut">
              <a:rPr lang="en-US" smtClean="0"/>
              <a:pPr/>
              <a:t>7/15/2024</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38117970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5CAF3333-94B1-F45A-BC7A-0FB79C7CEFD9}"/>
              </a:ext>
            </a:extLst>
          </p:cNvPr>
          <p:cNvSpPr>
            <a:spLocks noGrp="1"/>
          </p:cNvSpPr>
          <p:nvPr>
            <p:ph type="ctrTitle"/>
          </p:nvPr>
        </p:nvSpPr>
        <p:spPr>
          <a:xfrm>
            <a:off x="1524000" y="1531974"/>
            <a:ext cx="9144000" cy="2387600"/>
          </a:xfrm>
        </p:spPr>
        <p:txBody>
          <a:bodyPr>
            <a:normAutofit fontScale="90000"/>
          </a:bodyPr>
          <a:lstStyle/>
          <a:p>
            <a:pPr algn="l"/>
            <a:br>
              <a:rPr lang="es-PE" sz="2400" b="0" i="0" u="none" strike="noStrike" baseline="0" dirty="0">
                <a:solidFill>
                  <a:srgbClr val="000000"/>
                </a:solidFill>
                <a:latin typeface="Arial" panose="020B0604020202020204" pitchFamily="34" charset="0"/>
                <a:cs typeface="Arial" panose="020B0604020202020204" pitchFamily="34" charset="0"/>
              </a:rPr>
            </a:br>
            <a:br>
              <a:rPr lang="es-PE" sz="2400" b="0" i="0" u="none" strike="noStrike" baseline="0" dirty="0">
                <a:solidFill>
                  <a:srgbClr val="000000"/>
                </a:solidFill>
                <a:latin typeface="Arial" panose="020B0604020202020204" pitchFamily="34" charset="0"/>
                <a:cs typeface="Arial" panose="020B0604020202020204" pitchFamily="34" charset="0"/>
              </a:rPr>
            </a:br>
            <a:br>
              <a:rPr lang="es-PE" sz="2400" b="0" i="0" u="none" strike="noStrike" baseline="0" dirty="0">
                <a:solidFill>
                  <a:srgbClr val="000000"/>
                </a:solidFill>
                <a:latin typeface="Arial" panose="020B0604020202020204" pitchFamily="34" charset="0"/>
                <a:cs typeface="Arial" panose="020B0604020202020204" pitchFamily="34" charset="0"/>
              </a:rPr>
            </a:br>
            <a:br>
              <a:rPr lang="es-PE" sz="2400" b="0" i="0" u="none" strike="noStrike" baseline="0" dirty="0">
                <a:solidFill>
                  <a:srgbClr val="000000"/>
                </a:solidFill>
                <a:latin typeface="Arial" panose="020B0604020202020204" pitchFamily="34" charset="0"/>
                <a:cs typeface="Arial" panose="020B0604020202020204" pitchFamily="34" charset="0"/>
              </a:rPr>
            </a:br>
            <a:br>
              <a:rPr lang="es-PE" sz="2400" b="0" i="0" u="none" strike="noStrike" baseline="0" dirty="0">
                <a:solidFill>
                  <a:srgbClr val="000000"/>
                </a:solidFill>
                <a:latin typeface="Arial" panose="020B0604020202020204" pitchFamily="34" charset="0"/>
                <a:cs typeface="Arial" panose="020B0604020202020204" pitchFamily="34" charset="0"/>
              </a:rPr>
            </a:br>
            <a:br>
              <a:rPr lang="es-PE" sz="2400" b="0" i="0" u="none" strike="noStrike" baseline="0" dirty="0">
                <a:solidFill>
                  <a:srgbClr val="000000"/>
                </a:solidFill>
                <a:latin typeface="Arial" panose="020B0604020202020204" pitchFamily="34" charset="0"/>
                <a:cs typeface="Arial" panose="020B0604020202020204" pitchFamily="34" charset="0"/>
              </a:rPr>
            </a:br>
            <a:r>
              <a:rPr lang="es-ES" sz="3600" b="1" i="0" u="none" strike="noStrike" baseline="0" dirty="0">
                <a:solidFill>
                  <a:srgbClr val="000000"/>
                </a:solidFill>
                <a:latin typeface="Arial" panose="020B0604020202020204" pitchFamily="34" charset="0"/>
                <a:cs typeface="Arial" panose="020B0604020202020204" pitchFamily="34" charset="0"/>
              </a:rPr>
              <a:t>DEFINICIÓN DE LA EXPRESIÓN “POR SU CONDICIÓN DE TAL”, EN EL DELITO DE FEMINICIDIO EN EL CÓDIGO PENAL PERUANO. </a:t>
            </a:r>
            <a:endParaRPr lang="es-PE" sz="6600" dirty="0">
              <a:latin typeface="Arial" panose="020B0604020202020204" pitchFamily="34" charset="0"/>
              <a:cs typeface="Arial" panose="020B0604020202020204" pitchFamily="34" charset="0"/>
            </a:endParaRPr>
          </a:p>
        </p:txBody>
      </p:sp>
      <p:sp>
        <p:nvSpPr>
          <p:cNvPr id="6" name="Subtítulo 5">
            <a:extLst>
              <a:ext uri="{FF2B5EF4-FFF2-40B4-BE49-F238E27FC236}">
                <a16:creationId xmlns:a16="http://schemas.microsoft.com/office/drawing/2014/main" id="{7FC61559-042E-89FB-38FD-468E697E13A0}"/>
              </a:ext>
            </a:extLst>
          </p:cNvPr>
          <p:cNvSpPr>
            <a:spLocks noGrp="1"/>
          </p:cNvSpPr>
          <p:nvPr>
            <p:ph type="subTitle" idx="1"/>
          </p:nvPr>
        </p:nvSpPr>
        <p:spPr>
          <a:xfrm>
            <a:off x="2100775" y="3919574"/>
            <a:ext cx="9144000" cy="1655762"/>
          </a:xfrm>
        </p:spPr>
        <p:txBody>
          <a:bodyPr>
            <a:normAutofit fontScale="92500" lnSpcReduction="20000"/>
          </a:bodyPr>
          <a:lstStyle/>
          <a:p>
            <a:endParaRPr lang="pt-BR" sz="2000" b="1" dirty="0">
              <a:solidFill>
                <a:schemeClr val="bg2">
                  <a:lumMod val="40000"/>
                  <a:lumOff val="60000"/>
                </a:schemeClr>
              </a:solidFill>
              <a:latin typeface="Arial" panose="020B0604020202020204" pitchFamily="34" charset="0"/>
              <a:cs typeface="Arial" panose="020B0604020202020204" pitchFamily="34" charset="0"/>
            </a:endParaRPr>
          </a:p>
          <a:p>
            <a:endParaRPr lang="pt-BR" sz="2000" b="1" dirty="0">
              <a:solidFill>
                <a:schemeClr val="bg2">
                  <a:lumMod val="40000"/>
                  <a:lumOff val="60000"/>
                </a:schemeClr>
              </a:solidFill>
              <a:latin typeface="Arial" panose="020B0604020202020204" pitchFamily="34" charset="0"/>
              <a:cs typeface="Arial" panose="020B0604020202020204" pitchFamily="34" charset="0"/>
            </a:endParaRPr>
          </a:p>
          <a:p>
            <a:r>
              <a:rPr lang="pt-BR" sz="2000" b="1" dirty="0">
                <a:solidFill>
                  <a:schemeClr val="bg2">
                    <a:lumMod val="40000"/>
                    <a:lumOff val="60000"/>
                  </a:schemeClr>
                </a:solidFill>
                <a:latin typeface="Arial" panose="020B0604020202020204" pitchFamily="34" charset="0"/>
                <a:cs typeface="Arial" panose="020B0604020202020204" pitchFamily="34" charset="0"/>
              </a:rPr>
              <a:t>Abog. Ana María De Jesús Pariona Torres.</a:t>
            </a:r>
          </a:p>
          <a:p>
            <a:r>
              <a:rPr lang="es-PE" sz="2000" b="1" dirty="0">
                <a:solidFill>
                  <a:schemeClr val="bg2">
                    <a:lumMod val="40000"/>
                    <a:lumOff val="60000"/>
                  </a:schemeClr>
                </a:solidFill>
                <a:latin typeface="Arial" panose="020B0604020202020204" pitchFamily="34" charset="0"/>
                <a:cs typeface="Arial" panose="020B0604020202020204" pitchFamily="34" charset="0"/>
              </a:rPr>
              <a:t>Asesor</a:t>
            </a:r>
            <a:r>
              <a:rPr lang="pt-BR" sz="2000" b="1" dirty="0">
                <a:solidFill>
                  <a:schemeClr val="bg2">
                    <a:lumMod val="40000"/>
                    <a:lumOff val="60000"/>
                  </a:schemeClr>
                </a:solidFill>
                <a:latin typeface="Arial" panose="020B0604020202020204" pitchFamily="34" charset="0"/>
                <a:cs typeface="Arial" panose="020B0604020202020204" pitchFamily="34" charset="0"/>
              </a:rPr>
              <a:t> Dr. Omar Abraham </a:t>
            </a:r>
            <a:r>
              <a:rPr lang="pt-BR" sz="2000" b="1" dirty="0" err="1">
                <a:solidFill>
                  <a:schemeClr val="bg2">
                    <a:lumMod val="40000"/>
                    <a:lumOff val="60000"/>
                  </a:schemeClr>
                </a:solidFill>
                <a:latin typeface="Arial" panose="020B0604020202020204" pitchFamily="34" charset="0"/>
                <a:cs typeface="Arial" panose="020B0604020202020204" pitchFamily="34" charset="0"/>
              </a:rPr>
              <a:t>Ahomed</a:t>
            </a:r>
            <a:r>
              <a:rPr lang="pt-BR" sz="2000" b="1" dirty="0">
                <a:solidFill>
                  <a:schemeClr val="bg2">
                    <a:lumMod val="40000"/>
                    <a:lumOff val="60000"/>
                  </a:schemeClr>
                </a:solidFill>
                <a:latin typeface="Arial" panose="020B0604020202020204" pitchFamily="34" charset="0"/>
                <a:cs typeface="Arial" panose="020B0604020202020204" pitchFamily="34" charset="0"/>
              </a:rPr>
              <a:t> Chávez. </a:t>
            </a:r>
            <a:endParaRPr lang="es-PE" sz="2000" b="1" dirty="0">
              <a:solidFill>
                <a:schemeClr val="bg2">
                  <a:lumMod val="40000"/>
                  <a:lumOff val="60000"/>
                </a:schemeClr>
              </a:solidFill>
              <a:latin typeface="Arial" panose="020B0604020202020204" pitchFamily="34" charset="0"/>
              <a:cs typeface="Arial" panose="020B0604020202020204" pitchFamily="34" charset="0"/>
            </a:endParaRPr>
          </a:p>
        </p:txBody>
      </p:sp>
      <p:pic>
        <p:nvPicPr>
          <p:cNvPr id="8" name="Imagen 7">
            <a:extLst>
              <a:ext uri="{FF2B5EF4-FFF2-40B4-BE49-F238E27FC236}">
                <a16:creationId xmlns:a16="http://schemas.microsoft.com/office/drawing/2014/main" id="{8A2E3D14-AB55-1B9F-4FD4-7601ADD3CC03}"/>
              </a:ext>
            </a:extLst>
          </p:cNvPr>
          <p:cNvPicPr>
            <a:picLocks noChangeAspect="1"/>
          </p:cNvPicPr>
          <p:nvPr/>
        </p:nvPicPr>
        <p:blipFill>
          <a:blip r:embed="rId3"/>
          <a:stretch>
            <a:fillRect/>
          </a:stretch>
        </p:blipFill>
        <p:spPr>
          <a:xfrm>
            <a:off x="4055670" y="474699"/>
            <a:ext cx="4333875" cy="1057275"/>
          </a:xfrm>
          <a:prstGeom prst="rect">
            <a:avLst/>
          </a:prstGeom>
        </p:spPr>
      </p:pic>
    </p:spTree>
    <p:extLst>
      <p:ext uri="{BB962C8B-B14F-4D97-AF65-F5344CB8AC3E}">
        <p14:creationId xmlns:p14="http://schemas.microsoft.com/office/powerpoint/2010/main" val="2598391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41A8A-1447-7B25-2F8F-1AB228AC4E93}"/>
              </a:ext>
            </a:extLst>
          </p:cNvPr>
          <p:cNvSpPr>
            <a:spLocks noGrp="1"/>
          </p:cNvSpPr>
          <p:nvPr>
            <p:ph type="title"/>
          </p:nvPr>
        </p:nvSpPr>
        <p:spPr/>
        <p:txBody>
          <a:bodyPr>
            <a:normAutofit fontScale="90000"/>
          </a:bodyPr>
          <a:lstStyle/>
          <a:p>
            <a:pPr algn="ctr"/>
            <a:r>
              <a:rPr lang="es-PE" dirty="0">
                <a:latin typeface="Arial" panose="020B0604020202020204" pitchFamily="34" charset="0"/>
                <a:cs typeface="Arial" panose="020B0604020202020204" pitchFamily="34" charset="0"/>
              </a:rPr>
              <a:t>MARCO NORMATIVO NACIONAL</a:t>
            </a:r>
          </a:p>
        </p:txBody>
      </p:sp>
      <p:graphicFrame>
        <p:nvGraphicFramePr>
          <p:cNvPr id="4" name="Marcador de contenido 3">
            <a:extLst>
              <a:ext uri="{FF2B5EF4-FFF2-40B4-BE49-F238E27FC236}">
                <a16:creationId xmlns:a16="http://schemas.microsoft.com/office/drawing/2014/main" id="{BAAF9736-6129-FE34-1C5B-5BE964DFB25B}"/>
              </a:ext>
            </a:extLst>
          </p:cNvPr>
          <p:cNvGraphicFramePr>
            <a:graphicFrameLocks noGrp="1"/>
          </p:cNvGraphicFramePr>
          <p:nvPr>
            <p:ph sz="quarter" idx="13"/>
            <p:extLst>
              <p:ext uri="{D42A27DB-BD31-4B8C-83A1-F6EECF244321}">
                <p14:modId xmlns:p14="http://schemas.microsoft.com/office/powerpoint/2010/main" val="3888254449"/>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8785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BB34EB-338A-369D-DB0B-FB889EFF7030}"/>
              </a:ext>
            </a:extLst>
          </p:cNvPr>
          <p:cNvSpPr>
            <a:spLocks noGrp="1"/>
          </p:cNvSpPr>
          <p:nvPr>
            <p:ph sz="quarter" idx="13"/>
          </p:nvPr>
        </p:nvSpPr>
        <p:spPr>
          <a:xfrm>
            <a:off x="685800" y="548640"/>
            <a:ext cx="10394707" cy="4965895"/>
          </a:xfrm>
        </p:spPr>
        <p:txBody>
          <a:bodyPr>
            <a:normAutofit/>
          </a:bodyPr>
          <a:lstStyle/>
          <a:p>
            <a:pPr marL="0" indent="0">
              <a:buNone/>
            </a:pPr>
            <a:r>
              <a:rPr lang="es-ES" sz="1800" b="1" dirty="0">
                <a:latin typeface="Arial" panose="020B0604020202020204" pitchFamily="34" charset="0"/>
                <a:cs typeface="Arial" panose="020B0604020202020204" pitchFamily="34" charset="0"/>
              </a:rPr>
              <a:t>Artículo 108-B.- Feminicidio</a:t>
            </a:r>
          </a:p>
          <a:p>
            <a:pPr marL="0" indent="0">
              <a:buNone/>
            </a:pPr>
            <a:r>
              <a:rPr lang="es-ES" sz="1800" b="1" dirty="0">
                <a:latin typeface="Arial" panose="020B0604020202020204" pitchFamily="34" charset="0"/>
                <a:cs typeface="Arial" panose="020B0604020202020204" pitchFamily="34" charset="0"/>
              </a:rPr>
              <a:t>Será reprimido con pena privativa de libertad no menor de veinte años el que mata a una mujer por su condición de tal, en cualquiera de los siguientes contextos:</a:t>
            </a:r>
          </a:p>
          <a:p>
            <a:pPr marL="0" indent="0">
              <a:buNone/>
            </a:pPr>
            <a:r>
              <a:rPr lang="es-ES" sz="1800" b="1" dirty="0">
                <a:latin typeface="Arial" panose="020B0604020202020204" pitchFamily="34" charset="0"/>
                <a:cs typeface="Arial" panose="020B0604020202020204" pitchFamily="34" charset="0"/>
              </a:rPr>
              <a:t> 1. Violencia familiar.</a:t>
            </a:r>
          </a:p>
          <a:p>
            <a:pPr marL="0" indent="0">
              <a:buNone/>
            </a:pPr>
            <a:r>
              <a:rPr lang="es-ES" sz="1800" b="1" dirty="0">
                <a:latin typeface="Arial" panose="020B0604020202020204" pitchFamily="34" charset="0"/>
                <a:cs typeface="Arial" panose="020B0604020202020204" pitchFamily="34" charset="0"/>
              </a:rPr>
              <a:t> 2. Coacción, hostigamiento o acoso sexual.</a:t>
            </a:r>
          </a:p>
          <a:p>
            <a:pPr marL="0" indent="0">
              <a:buNone/>
            </a:pPr>
            <a:r>
              <a:rPr lang="es-ES" sz="1800" b="1" dirty="0">
                <a:latin typeface="Arial" panose="020B0604020202020204" pitchFamily="34" charset="0"/>
                <a:cs typeface="Arial" panose="020B0604020202020204" pitchFamily="34" charset="0"/>
              </a:rPr>
              <a:t> 3. Abuso de poder, confianza o de cualquier otra posición o relación que le confiera autoridad al agente.</a:t>
            </a:r>
          </a:p>
          <a:p>
            <a:pPr marL="0" indent="0">
              <a:buNone/>
            </a:pPr>
            <a:r>
              <a:rPr lang="es-ES" sz="1800" b="1" dirty="0">
                <a:latin typeface="Arial" panose="020B0604020202020204" pitchFamily="34" charset="0"/>
                <a:cs typeface="Arial" panose="020B0604020202020204" pitchFamily="34" charset="0"/>
              </a:rPr>
              <a:t> 4. Cualquier forma de discriminación contra la mujer, independientemente de que exista o haya existido una relación conyugal o de convivencia con el agente. </a:t>
            </a:r>
            <a:endParaRPr lang="es-PE"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956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A00D26-BCE4-A861-E254-3F21ED7FBF7C}"/>
              </a:ext>
            </a:extLst>
          </p:cNvPr>
          <p:cNvSpPr>
            <a:spLocks noGrp="1"/>
          </p:cNvSpPr>
          <p:nvPr>
            <p:ph type="title"/>
          </p:nvPr>
        </p:nvSpPr>
        <p:spPr/>
        <p:txBody>
          <a:bodyPr>
            <a:noAutofit/>
          </a:bodyPr>
          <a:lstStyle/>
          <a:p>
            <a:pPr algn="ctr"/>
            <a:r>
              <a:rPr lang="es-PE" sz="3200" dirty="0">
                <a:latin typeface="Arial" panose="020B0604020202020204" pitchFamily="34" charset="0"/>
                <a:cs typeface="Arial" panose="020B0604020202020204" pitchFamily="34" charset="0"/>
              </a:rPr>
              <a:t>TIPICIDAD SUBJETIVA: el dolo y el elemento subjetivo adicional en el delito de feminicidio</a:t>
            </a:r>
          </a:p>
        </p:txBody>
      </p:sp>
      <p:sp>
        <p:nvSpPr>
          <p:cNvPr id="3" name="Marcador de contenido 2">
            <a:extLst>
              <a:ext uri="{FF2B5EF4-FFF2-40B4-BE49-F238E27FC236}">
                <a16:creationId xmlns:a16="http://schemas.microsoft.com/office/drawing/2014/main" id="{4EEA8DFB-A97E-298D-50A8-6A4F709453DF}"/>
              </a:ext>
            </a:extLst>
          </p:cNvPr>
          <p:cNvSpPr>
            <a:spLocks noGrp="1"/>
          </p:cNvSpPr>
          <p:nvPr>
            <p:ph sz="quarter" idx="13"/>
          </p:nvPr>
        </p:nvSpPr>
        <p:spPr>
          <a:xfrm>
            <a:off x="683626" y="2011680"/>
            <a:ext cx="10396882" cy="3545058"/>
          </a:xfrm>
        </p:spPr>
        <p:txBody>
          <a:bodyPr>
            <a:normAutofit fontScale="85000" lnSpcReduction="20000"/>
          </a:bodyPr>
          <a:lstStyle/>
          <a:p>
            <a:pPr algn="just"/>
            <a:r>
              <a:rPr lang="es-ES" dirty="0">
                <a:latin typeface="Arial" panose="020B0604020202020204" pitchFamily="34" charset="0"/>
                <a:cs typeface="Arial" panose="020B0604020202020204" pitchFamily="34" charset="0"/>
              </a:rPr>
              <a:t>la Corte Suprema de Justicia de la República, lo interpreta de la siguiente manera:</a:t>
            </a:r>
          </a:p>
          <a:p>
            <a:pPr marL="0" indent="0" algn="just">
              <a:buNone/>
            </a:pPr>
            <a:r>
              <a:rPr lang="es-ES" b="1" dirty="0">
                <a:latin typeface="Arial" panose="020B0604020202020204" pitchFamily="34" charset="0"/>
                <a:cs typeface="Arial" panose="020B0604020202020204" pitchFamily="34" charset="0"/>
              </a:rPr>
              <a:t>(…) Este elemento subjetivo distinto del dolo debe entenderse como ciertas finalidades o estados subjetivos que debe poseer el autor al realizar determinadas conductas típicas. Hay un propósito referido a poner fin a la vida de una mujer por su condición de tal </a:t>
            </a:r>
            <a:r>
              <a:rPr lang="es-ES" b="1" u="sng" dirty="0">
                <a:latin typeface="Arial" panose="020B0604020202020204" pitchFamily="34" charset="0"/>
                <a:cs typeface="Arial" panose="020B0604020202020204" pitchFamily="34" charset="0"/>
              </a:rPr>
              <a:t>acreditado </a:t>
            </a:r>
            <a:r>
              <a:rPr lang="es-ES" b="1" u="sng" dirty="0" err="1">
                <a:latin typeface="Arial" panose="020B0604020202020204" pitchFamily="34" charset="0"/>
                <a:cs typeface="Arial" panose="020B0604020202020204" pitchFamily="34" charset="0"/>
              </a:rPr>
              <a:t>inferencialmente</a:t>
            </a:r>
            <a:r>
              <a:rPr lang="es-ES" b="1" u="sng" dirty="0">
                <a:latin typeface="Arial" panose="020B0604020202020204" pitchFamily="34" charset="0"/>
                <a:cs typeface="Arial" panose="020B0604020202020204" pitchFamily="34" charset="0"/>
              </a:rPr>
              <a:t> desde lo realmente sucedido, desde la conducta objetiva desarrollada</a:t>
            </a:r>
            <a:r>
              <a:rPr lang="es-ES" b="1" dirty="0">
                <a:latin typeface="Arial" panose="020B0604020202020204" pitchFamily="34" charset="0"/>
                <a:cs typeface="Arial" panose="020B0604020202020204" pitchFamily="34" charset="0"/>
              </a:rPr>
              <a:t>. Tal elemento subjetivo adicional también está confirmado, bajo la prueba disponible y apreciada por los órganos de instancia (Casación N.º 278-2020/Lima Norte, Fundamento Quinto).</a:t>
            </a:r>
          </a:p>
          <a:p>
            <a:pPr marL="0" indent="0" algn="just">
              <a:buNone/>
            </a:pPr>
            <a:r>
              <a:rPr lang="es-ES" b="1" dirty="0">
                <a:latin typeface="Arial" panose="020B0604020202020204" pitchFamily="34" charset="0"/>
                <a:cs typeface="Arial" panose="020B0604020202020204" pitchFamily="34" charset="0"/>
              </a:rPr>
              <a:t>(…) ha de recurrirse a indicios objetivos para dilucidar la verdadera intencionalidad del sujeto activo. (…) acuerdo plenario 001-2016, FUNDAMENTO 47. </a:t>
            </a:r>
            <a:endParaRPr lang="es-PE"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27442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FE6131-7052-345D-C2D0-E6DCA84724FF}"/>
              </a:ext>
            </a:extLst>
          </p:cNvPr>
          <p:cNvSpPr>
            <a:spLocks noGrp="1"/>
          </p:cNvSpPr>
          <p:nvPr>
            <p:ph type="title"/>
          </p:nvPr>
        </p:nvSpPr>
        <p:spPr/>
        <p:txBody>
          <a:bodyPr>
            <a:noAutofit/>
          </a:bodyPr>
          <a:lstStyle/>
          <a:p>
            <a:pPr algn="ctr"/>
            <a:r>
              <a:rPr lang="es-PE" sz="3200" dirty="0">
                <a:latin typeface="Arial" panose="020B0604020202020204" pitchFamily="34" charset="0"/>
                <a:cs typeface="Arial" panose="020B0604020202020204" pitchFamily="34" charset="0"/>
              </a:rPr>
              <a:t>NATURALeZA JURIDICA: Elemento subjetivo adicional: “por su condición de tal”</a:t>
            </a:r>
          </a:p>
        </p:txBody>
      </p:sp>
      <p:graphicFrame>
        <p:nvGraphicFramePr>
          <p:cNvPr id="4" name="Marcador de contenido 3">
            <a:extLst>
              <a:ext uri="{FF2B5EF4-FFF2-40B4-BE49-F238E27FC236}">
                <a16:creationId xmlns:a16="http://schemas.microsoft.com/office/drawing/2014/main" id="{9B6309B8-CD2B-BBFE-E0AA-A54E05857FE9}"/>
              </a:ext>
            </a:extLst>
          </p:cNvPr>
          <p:cNvGraphicFramePr>
            <a:graphicFrameLocks noGrp="1"/>
          </p:cNvGraphicFramePr>
          <p:nvPr>
            <p:ph sz="quarter" idx="13"/>
            <p:extLst>
              <p:ext uri="{D42A27DB-BD31-4B8C-83A1-F6EECF244321}">
                <p14:modId xmlns:p14="http://schemas.microsoft.com/office/powerpoint/2010/main" val="2337098867"/>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05614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99E28-EA2B-4638-3F2D-831FF9A70768}"/>
              </a:ext>
            </a:extLst>
          </p:cNvPr>
          <p:cNvSpPr>
            <a:spLocks noGrp="1"/>
          </p:cNvSpPr>
          <p:nvPr>
            <p:ph type="title"/>
          </p:nvPr>
        </p:nvSpPr>
        <p:spPr/>
        <p:txBody>
          <a:bodyPr>
            <a:noAutofit/>
          </a:bodyPr>
          <a:lstStyle/>
          <a:p>
            <a:pPr algn="ctr"/>
            <a:r>
              <a:rPr lang="es-PE" sz="4000" dirty="0">
                <a:latin typeface="Arial" panose="020B0604020202020204" pitchFamily="34" charset="0"/>
                <a:cs typeface="Arial" panose="020B0604020202020204" pitchFamily="34" charset="0"/>
              </a:rPr>
              <a:t>El termino jurídico “por su condición de tal” en el feminicidio</a:t>
            </a:r>
          </a:p>
        </p:txBody>
      </p:sp>
      <p:graphicFrame>
        <p:nvGraphicFramePr>
          <p:cNvPr id="4" name="Marcador de contenido 3">
            <a:extLst>
              <a:ext uri="{FF2B5EF4-FFF2-40B4-BE49-F238E27FC236}">
                <a16:creationId xmlns:a16="http://schemas.microsoft.com/office/drawing/2014/main" id="{73FFD6C8-7625-2E67-C583-D017B3046494}"/>
              </a:ext>
            </a:extLst>
          </p:cNvPr>
          <p:cNvGraphicFramePr>
            <a:graphicFrameLocks noGrp="1"/>
          </p:cNvGraphicFramePr>
          <p:nvPr>
            <p:ph sz="quarter" idx="13"/>
            <p:extLst>
              <p:ext uri="{D42A27DB-BD31-4B8C-83A1-F6EECF244321}">
                <p14:modId xmlns:p14="http://schemas.microsoft.com/office/powerpoint/2010/main" val="3748969059"/>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54590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CF9284-D5AF-62A8-C19C-8C420C374F5A}"/>
              </a:ext>
            </a:extLst>
          </p:cNvPr>
          <p:cNvSpPr>
            <a:spLocks noGrp="1"/>
          </p:cNvSpPr>
          <p:nvPr>
            <p:ph type="title"/>
          </p:nvPr>
        </p:nvSpPr>
        <p:spPr/>
        <p:txBody>
          <a:bodyPr>
            <a:noAutofit/>
          </a:bodyPr>
          <a:lstStyle/>
          <a:p>
            <a:pPr algn="ctr"/>
            <a:r>
              <a:rPr lang="es-PE" sz="4000" dirty="0">
                <a:latin typeface="Arial" panose="020B0604020202020204" pitchFamily="34" charset="0"/>
                <a:cs typeface="Arial" panose="020B0604020202020204" pitchFamily="34" charset="0"/>
              </a:rPr>
              <a:t>LA PERSPECTIVA DE GENERO APLICADA AL DELITO DE FEMINICIDIO</a:t>
            </a:r>
          </a:p>
        </p:txBody>
      </p:sp>
      <p:sp>
        <p:nvSpPr>
          <p:cNvPr id="3" name="Marcador de contenido 2">
            <a:extLst>
              <a:ext uri="{FF2B5EF4-FFF2-40B4-BE49-F238E27FC236}">
                <a16:creationId xmlns:a16="http://schemas.microsoft.com/office/drawing/2014/main" id="{B2EFD307-0434-7DAD-2818-96FBEA0FCB0F}"/>
              </a:ext>
            </a:extLst>
          </p:cNvPr>
          <p:cNvSpPr>
            <a:spLocks noGrp="1"/>
          </p:cNvSpPr>
          <p:nvPr>
            <p:ph sz="quarter" idx="13"/>
          </p:nvPr>
        </p:nvSpPr>
        <p:spPr/>
        <p:txBody>
          <a:bodyPr>
            <a:normAutofit fontScale="92500" lnSpcReduction="10000"/>
          </a:bodyPr>
          <a:lstStyle/>
          <a:p>
            <a:pPr algn="just"/>
            <a:r>
              <a:rPr lang="es-ES" dirty="0">
                <a:latin typeface="Arial" panose="020B0604020202020204" pitchFamily="34" charset="0"/>
                <a:cs typeface="Arial" panose="020B0604020202020204" pitchFamily="34" charset="0"/>
              </a:rPr>
              <a:t>la Corte Suprema de Justicia del Perú, ha señalado que:</a:t>
            </a:r>
          </a:p>
          <a:p>
            <a:pPr marL="0" indent="0" algn="just">
              <a:buNone/>
            </a:pPr>
            <a:r>
              <a:rPr lang="es-ES" dirty="0">
                <a:latin typeface="Arial" panose="020B0604020202020204" pitchFamily="34" charset="0"/>
                <a:cs typeface="Arial" panose="020B0604020202020204" pitchFamily="34" charset="0"/>
              </a:rPr>
              <a:t>La inclusión del </a:t>
            </a:r>
            <a:r>
              <a:rPr lang="es-ES" b="1" dirty="0">
                <a:latin typeface="Arial" panose="020B0604020202020204" pitchFamily="34" charset="0"/>
                <a:cs typeface="Arial" panose="020B0604020202020204" pitchFamily="34" charset="0"/>
              </a:rPr>
              <a:t>enfoque de género </a:t>
            </a:r>
            <a:r>
              <a:rPr lang="es-ES" dirty="0">
                <a:latin typeface="Arial" panose="020B0604020202020204" pitchFamily="34" charset="0"/>
                <a:cs typeface="Arial" panose="020B0604020202020204" pitchFamily="34" charset="0"/>
              </a:rPr>
              <a:t>contribuye a la capacidad de administrar justicia de </a:t>
            </a:r>
            <a:r>
              <a:rPr lang="es-ES" b="1" dirty="0">
                <a:latin typeface="Arial" panose="020B0604020202020204" pitchFamily="34" charset="0"/>
                <a:cs typeface="Arial" panose="020B0604020202020204" pitchFamily="34" charset="0"/>
              </a:rPr>
              <a:t>manera equitativa</a:t>
            </a:r>
            <a:r>
              <a:rPr lang="es-ES" dirty="0">
                <a:latin typeface="Arial" panose="020B0604020202020204" pitchFamily="34" charset="0"/>
                <a:cs typeface="Arial" panose="020B0604020202020204" pitchFamily="34" charset="0"/>
              </a:rPr>
              <a:t>, alineándose con el objetivo general de la política del Poder Judicial para asegurar la protección de los derechos fundamentales y la igualdad de oportunidades entre mujeres y hombres, sin discriminación, es por ello que la necesidad de incorporar este enfoque se evidencia al </a:t>
            </a:r>
            <a:r>
              <a:rPr lang="es-ES" b="1" dirty="0">
                <a:latin typeface="Arial" panose="020B0604020202020204" pitchFamily="34" charset="0"/>
                <a:cs typeface="Arial" panose="020B0604020202020204" pitchFamily="34" charset="0"/>
              </a:rPr>
              <a:t>reconocer como es que ciertos hechos o situaciones afectan de manera dispar a hombres y mujeres </a:t>
            </a:r>
            <a:r>
              <a:rPr lang="es-ES" dirty="0">
                <a:latin typeface="Arial" panose="020B0604020202020204" pitchFamily="34" charset="0"/>
                <a:cs typeface="Arial" panose="020B0604020202020204" pitchFamily="34" charset="0"/>
              </a:rPr>
              <a:t>(Acuerdo Plenario N.º 09-2019/CIJ-116, Fundamento 10).</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1833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2CE420-E5AD-FD1B-54A0-F4FE1A97D01A}"/>
              </a:ext>
            </a:extLst>
          </p:cNvPr>
          <p:cNvSpPr>
            <a:spLocks noGrp="1"/>
          </p:cNvSpPr>
          <p:nvPr>
            <p:ph type="title"/>
          </p:nvPr>
        </p:nvSpPr>
        <p:spPr>
          <a:xfrm>
            <a:off x="579706" y="154746"/>
            <a:ext cx="11032588" cy="914400"/>
          </a:xfrm>
        </p:spPr>
        <p:txBody>
          <a:bodyPr>
            <a:noAutofit/>
          </a:bodyPr>
          <a:lstStyle/>
          <a:p>
            <a:pPr algn="ctr"/>
            <a:r>
              <a:rPr lang="es-PE" sz="3600" dirty="0">
                <a:latin typeface="Arial" panose="020B0604020202020204" pitchFamily="34" charset="0"/>
                <a:cs typeface="Arial" panose="020B0604020202020204" pitchFamily="34" charset="0"/>
              </a:rPr>
              <a:t>RESULTADOS: ANALISIS DE SENTENCIAS </a:t>
            </a:r>
          </a:p>
        </p:txBody>
      </p:sp>
      <p:graphicFrame>
        <p:nvGraphicFramePr>
          <p:cNvPr id="4" name="Marcador de contenido 3">
            <a:extLst>
              <a:ext uri="{FF2B5EF4-FFF2-40B4-BE49-F238E27FC236}">
                <a16:creationId xmlns:a16="http://schemas.microsoft.com/office/drawing/2014/main" id="{599BEDF5-5B57-CEFB-CFD2-56D132284405}"/>
              </a:ext>
            </a:extLst>
          </p:cNvPr>
          <p:cNvGraphicFramePr>
            <a:graphicFrameLocks noGrp="1"/>
          </p:cNvGraphicFramePr>
          <p:nvPr>
            <p:ph sz="quarter" idx="13"/>
            <p:extLst>
              <p:ext uri="{D42A27DB-BD31-4B8C-83A1-F6EECF244321}">
                <p14:modId xmlns:p14="http://schemas.microsoft.com/office/powerpoint/2010/main" val="3826561154"/>
              </p:ext>
            </p:extLst>
          </p:nvPr>
        </p:nvGraphicFramePr>
        <p:xfrm>
          <a:off x="368690" y="1167620"/>
          <a:ext cx="11032588" cy="4736085"/>
        </p:xfrm>
        <a:graphic>
          <a:graphicData uri="http://schemas.openxmlformats.org/drawingml/2006/table">
            <a:tbl>
              <a:tblPr firstRow="1" bandRow="1">
                <a:tableStyleId>{5C22544A-7EE6-4342-B048-85BDC9FD1C3A}</a:tableStyleId>
              </a:tblPr>
              <a:tblGrid>
                <a:gridCol w="1588641">
                  <a:extLst>
                    <a:ext uri="{9D8B030D-6E8A-4147-A177-3AD203B41FA5}">
                      <a16:colId xmlns:a16="http://schemas.microsoft.com/office/drawing/2014/main" val="3450473767"/>
                    </a:ext>
                  </a:extLst>
                </a:gridCol>
                <a:gridCol w="1264170">
                  <a:extLst>
                    <a:ext uri="{9D8B030D-6E8A-4147-A177-3AD203B41FA5}">
                      <a16:colId xmlns:a16="http://schemas.microsoft.com/office/drawing/2014/main" val="3348479837"/>
                    </a:ext>
                  </a:extLst>
                </a:gridCol>
                <a:gridCol w="1885071">
                  <a:extLst>
                    <a:ext uri="{9D8B030D-6E8A-4147-A177-3AD203B41FA5}">
                      <a16:colId xmlns:a16="http://schemas.microsoft.com/office/drawing/2014/main" val="819365884"/>
                    </a:ext>
                  </a:extLst>
                </a:gridCol>
                <a:gridCol w="6294706">
                  <a:extLst>
                    <a:ext uri="{9D8B030D-6E8A-4147-A177-3AD203B41FA5}">
                      <a16:colId xmlns:a16="http://schemas.microsoft.com/office/drawing/2014/main" val="3349997607"/>
                    </a:ext>
                  </a:extLst>
                </a:gridCol>
              </a:tblGrid>
              <a:tr h="126609">
                <a:tc>
                  <a:txBody>
                    <a:bodyPr/>
                    <a:lstStyle/>
                    <a:p>
                      <a:pPr algn="ctr"/>
                      <a:r>
                        <a:rPr lang="es-PE" sz="1600" dirty="0">
                          <a:latin typeface="Arial" panose="020B0604020202020204" pitchFamily="34" charset="0"/>
                          <a:cs typeface="Arial" panose="020B0604020202020204" pitchFamily="34" charset="0"/>
                        </a:rPr>
                        <a:t>EXPEDIENTE </a:t>
                      </a:r>
                    </a:p>
                  </a:txBody>
                  <a:tcPr/>
                </a:tc>
                <a:tc>
                  <a:txBody>
                    <a:bodyPr/>
                    <a:lstStyle/>
                    <a:p>
                      <a:pPr algn="ctr"/>
                      <a:r>
                        <a:rPr lang="es-PE" sz="1600" dirty="0">
                          <a:latin typeface="Arial" panose="020B0604020202020204" pitchFamily="34" charset="0"/>
                          <a:cs typeface="Arial" panose="020B0604020202020204" pitchFamily="34" charset="0"/>
                        </a:rPr>
                        <a:t>CASO</a:t>
                      </a:r>
                    </a:p>
                  </a:txBody>
                  <a:tcPr/>
                </a:tc>
                <a:tc>
                  <a:txBody>
                    <a:bodyPr/>
                    <a:lstStyle/>
                    <a:p>
                      <a:pPr algn="ctr"/>
                      <a:r>
                        <a:rPr lang="es-PE" sz="1600" dirty="0">
                          <a:latin typeface="Arial" panose="020B0604020202020204" pitchFamily="34" charset="0"/>
                          <a:cs typeface="Arial" panose="020B0604020202020204" pitchFamily="34" charset="0"/>
                        </a:rPr>
                        <a:t>DECISION</a:t>
                      </a:r>
                    </a:p>
                  </a:txBody>
                  <a:tcPr/>
                </a:tc>
                <a:tc>
                  <a:txBody>
                    <a:bodyPr/>
                    <a:lstStyle/>
                    <a:p>
                      <a:pPr algn="ctr"/>
                      <a:r>
                        <a:rPr lang="es-PE" sz="1600" dirty="0">
                          <a:latin typeface="Arial" panose="020B0604020202020204" pitchFamily="34" charset="0"/>
                          <a:cs typeface="Arial" panose="020B0604020202020204" pitchFamily="34" charset="0"/>
                        </a:rPr>
                        <a:t>OBSERVACIONES</a:t>
                      </a:r>
                    </a:p>
                  </a:txBody>
                  <a:tcPr/>
                </a:tc>
                <a:extLst>
                  <a:ext uri="{0D108BD9-81ED-4DB2-BD59-A6C34878D82A}">
                    <a16:rowId xmlns:a16="http://schemas.microsoft.com/office/drawing/2014/main" val="890122374"/>
                  </a:ext>
                </a:extLst>
              </a:tr>
              <a:tr h="616595">
                <a:tc>
                  <a:txBody>
                    <a:bodyPr/>
                    <a:lstStyle/>
                    <a:p>
                      <a:pPr algn="ctr">
                        <a:lnSpc>
                          <a:spcPct val="107000"/>
                        </a:lnSpc>
                        <a:spcAft>
                          <a:spcPts val="800"/>
                        </a:spcAft>
                      </a:pPr>
                      <a:r>
                        <a:rPr lang="es-PE" sz="1600">
                          <a:effectLst/>
                          <a:latin typeface="Arial" panose="020B0604020202020204" pitchFamily="34" charset="0"/>
                          <a:ea typeface="Calibri" panose="020F0502020204030204" pitchFamily="34" charset="0"/>
                          <a:cs typeface="Arial" panose="020B0604020202020204" pitchFamily="34" charset="0"/>
                        </a:rPr>
                        <a:t>07216-2015-0-2001-JR-PE-01</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NAVIDAD EN SECHURA</a:t>
                      </a:r>
                    </a:p>
                  </a:txBody>
                  <a:tcPr/>
                </a:tc>
                <a:tc>
                  <a:txBody>
                    <a:bodyPr/>
                    <a:lstStyle/>
                    <a:p>
                      <a:pPr algn="ctr"/>
                      <a:r>
                        <a:rPr lang="es-PE" sz="1600" dirty="0">
                          <a:latin typeface="Arial" panose="020B0604020202020204" pitchFamily="34" charset="0"/>
                          <a:cs typeface="Arial" panose="020B0604020202020204" pitchFamily="34" charset="0"/>
                        </a:rPr>
                        <a:t>SENTENCIA CONDENATORIA</a:t>
                      </a:r>
                    </a:p>
                  </a:txBody>
                  <a:tcPr/>
                </a:tc>
                <a:tc>
                  <a:txBody>
                    <a:bodyPr/>
                    <a:lstStyle/>
                    <a:p>
                      <a:pPr algn="just">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No analiza el elemento subjetivo del delito de feminicidio “por su condición de tal”. Fundamentos enfocados en corroborar que entre la víctima y el acusado mediaba una relación convivencial y que el hecho se suscitó dentro de un contexto de violencia familiar. </a:t>
                      </a:r>
                    </a:p>
                  </a:txBody>
                  <a:tcPr marL="68580" marR="68580" marT="0" marB="0"/>
                </a:tc>
                <a:extLst>
                  <a:ext uri="{0D108BD9-81ED-4DB2-BD59-A6C34878D82A}">
                    <a16:rowId xmlns:a16="http://schemas.microsoft.com/office/drawing/2014/main" val="3253186662"/>
                  </a:ext>
                </a:extLst>
              </a:tr>
              <a:tr h="616595">
                <a:tc>
                  <a:txBody>
                    <a:bodyPr/>
                    <a:lstStyle/>
                    <a:p>
                      <a:pPr algn="ctr">
                        <a:lnSpc>
                          <a:spcPct val="107000"/>
                        </a:lnSpc>
                        <a:spcAft>
                          <a:spcPts val="800"/>
                        </a:spcAft>
                      </a:pPr>
                      <a:r>
                        <a:rPr lang="es-PE" sz="1600">
                          <a:effectLst/>
                          <a:latin typeface="Arial" panose="020B0604020202020204" pitchFamily="34" charset="0"/>
                          <a:ea typeface="Calibri" panose="020F0502020204030204" pitchFamily="34" charset="0"/>
                          <a:cs typeface="Arial" panose="020B0604020202020204" pitchFamily="34" charset="0"/>
                        </a:rPr>
                        <a:t>01111-2016-100-2001-JR-PE-02</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LA MOLINA- BRENILDA</a:t>
                      </a:r>
                    </a:p>
                  </a:txBody>
                  <a:tcPr/>
                </a:tc>
                <a:tc>
                  <a:txBody>
                    <a:bodyPr/>
                    <a:lstStyle/>
                    <a:p>
                      <a:pPr algn="ctr"/>
                      <a:r>
                        <a:rPr lang="es-PE" sz="1600" dirty="0">
                          <a:latin typeface="Arial" panose="020B0604020202020204" pitchFamily="34" charset="0"/>
                          <a:cs typeface="Arial" panose="020B0604020202020204" pitchFamily="34" charset="0"/>
                        </a:rPr>
                        <a:t>SENTENCIA CONDENATORIA</a:t>
                      </a:r>
                    </a:p>
                  </a:txBody>
                  <a:tcPr/>
                </a:tc>
                <a:tc>
                  <a:txBody>
                    <a:bodyPr/>
                    <a:lstStyle/>
                    <a:p>
                      <a:pPr algn="just">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Establece que el delito de feminicidio se diferencia del delito de homicidio simple o calificado, por el elemento de la </a:t>
                      </a:r>
                      <a:r>
                        <a:rPr lang="es-PE" sz="1600" b="1" dirty="0">
                          <a:effectLst/>
                          <a:latin typeface="Calibri" panose="020F0502020204030204" pitchFamily="34" charset="0"/>
                          <a:ea typeface="Calibri" panose="020F0502020204030204" pitchFamily="34" charset="0"/>
                          <a:cs typeface="Times New Roman" panose="02020603050405020304" pitchFamily="18" charset="0"/>
                        </a:rPr>
                        <a:t>violencia de género</a:t>
                      </a:r>
                      <a:r>
                        <a:rPr lang="es-PE" sz="1600" dirty="0">
                          <a:effectLst/>
                          <a:latin typeface="Calibri" panose="020F0502020204030204" pitchFamily="34" charset="0"/>
                          <a:ea typeface="Calibri" panose="020F0502020204030204" pitchFamily="34" charset="0"/>
                          <a:cs typeface="Times New Roman" panose="02020603050405020304" pitchFamily="18" charset="0"/>
                        </a:rPr>
                        <a:t>, tomando como referencia la definición que el Tribunal de la Corte Interamericana de Derechos Humanos brindó sobre el feminicidio, en el caso de los asesinatos en Ciudad Juárez</a:t>
                      </a:r>
                    </a:p>
                  </a:txBody>
                  <a:tcPr marL="68580" marR="68580" marT="0" marB="0"/>
                </a:tc>
                <a:extLst>
                  <a:ext uri="{0D108BD9-81ED-4DB2-BD59-A6C34878D82A}">
                    <a16:rowId xmlns:a16="http://schemas.microsoft.com/office/drawing/2014/main" val="2877591921"/>
                  </a:ext>
                </a:extLst>
              </a:tr>
              <a:tr h="1033796">
                <a:tc>
                  <a:txBody>
                    <a:bodyPr/>
                    <a:lstStyle/>
                    <a:p>
                      <a:pPr algn="ctr">
                        <a:lnSpc>
                          <a:spcPct val="107000"/>
                        </a:lnSpc>
                        <a:spcAft>
                          <a:spcPts val="800"/>
                        </a:spcAft>
                      </a:pPr>
                      <a:r>
                        <a:rPr lang="es-PE" sz="1600">
                          <a:effectLst/>
                          <a:latin typeface="Arial" panose="020B0604020202020204" pitchFamily="34" charset="0"/>
                          <a:ea typeface="Calibri" panose="020F0502020204030204" pitchFamily="34" charset="0"/>
                          <a:cs typeface="Arial" panose="020B0604020202020204" pitchFamily="34" charset="0"/>
                        </a:rPr>
                        <a:t>01111-2016-100-2001-JR-PE-02</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LA MOLINA - BRENILDA</a:t>
                      </a:r>
                    </a:p>
                  </a:txBody>
                  <a:tcPr/>
                </a:tc>
                <a:tc>
                  <a:txBody>
                    <a:bodyPr/>
                    <a:lstStyle/>
                    <a:p>
                      <a:pPr algn="ctr"/>
                      <a:r>
                        <a:rPr lang="es-PE" sz="1600" dirty="0">
                          <a:latin typeface="Arial" panose="020B0604020202020204" pitchFamily="34" charset="0"/>
                          <a:cs typeface="Arial" panose="020B0604020202020204" pitchFamily="34" charset="0"/>
                        </a:rPr>
                        <a:t>SENTENCIA CONFIRMA CONDENA</a:t>
                      </a:r>
                    </a:p>
                  </a:txBody>
                  <a:tcPr/>
                </a:tc>
                <a:tc>
                  <a:txBody>
                    <a:bodyPr/>
                    <a:lstStyle/>
                    <a:p>
                      <a:pPr algn="just">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La defensa postula que su patrocinado en realidad habría incurrido en un delito de </a:t>
                      </a:r>
                      <a:r>
                        <a:rPr lang="es-PE" sz="1600" b="1" dirty="0">
                          <a:effectLst/>
                          <a:latin typeface="Calibri" panose="020F0502020204030204" pitchFamily="34" charset="0"/>
                          <a:ea typeface="Calibri" panose="020F0502020204030204" pitchFamily="34" charset="0"/>
                          <a:cs typeface="Times New Roman" panose="02020603050405020304" pitchFamily="18" charset="0"/>
                        </a:rPr>
                        <a:t>homicidio por emoción violenta</a:t>
                      </a:r>
                      <a:r>
                        <a:rPr lang="es-PE" sz="1600" dirty="0">
                          <a:effectLst/>
                          <a:latin typeface="Calibri" panose="020F0502020204030204" pitchFamily="34" charset="0"/>
                          <a:ea typeface="Calibri" panose="020F0502020204030204" pitchFamily="34" charset="0"/>
                          <a:cs typeface="Times New Roman" panose="02020603050405020304" pitchFamily="18" charset="0"/>
                        </a:rPr>
                        <a:t>, y no en el delito de feminicidio.  Los magistrados de la Sala, abordaron la discusión del caso, a partir del análisis de la concurrencia o no de las </a:t>
                      </a:r>
                      <a:r>
                        <a:rPr lang="es-PE" sz="1600" b="1" dirty="0">
                          <a:effectLst/>
                          <a:latin typeface="Calibri" panose="020F0502020204030204" pitchFamily="34" charset="0"/>
                          <a:ea typeface="Calibri" panose="020F0502020204030204" pitchFamily="34" charset="0"/>
                          <a:cs typeface="Times New Roman" panose="02020603050405020304" pitchFamily="18" charset="0"/>
                        </a:rPr>
                        <a:t>agravantes de crueldad y alevosía</a:t>
                      </a:r>
                      <a:r>
                        <a:rPr lang="es-PE" sz="1600" dirty="0">
                          <a:effectLst/>
                          <a:latin typeface="Calibri" panose="020F0502020204030204" pitchFamily="34" charset="0"/>
                          <a:ea typeface="Calibri" panose="020F0502020204030204" pitchFamily="34" charset="0"/>
                          <a:cs typeface="Times New Roman" panose="02020603050405020304" pitchFamily="18" charset="0"/>
                        </a:rPr>
                        <a:t>, excluyendo por descarte la posible subsunción de la conducta del sentenciado en el delito de homicidio por emoción violenta, sin entrar en mayores detalles sobre los elementos constitutivos del delito de feminicidio.</a:t>
                      </a:r>
                    </a:p>
                  </a:txBody>
                  <a:tcPr marL="68580" marR="68580" marT="0" marB="0"/>
                </a:tc>
                <a:extLst>
                  <a:ext uri="{0D108BD9-81ED-4DB2-BD59-A6C34878D82A}">
                    <a16:rowId xmlns:a16="http://schemas.microsoft.com/office/drawing/2014/main" val="3047616700"/>
                  </a:ext>
                </a:extLst>
              </a:tr>
            </a:tbl>
          </a:graphicData>
        </a:graphic>
      </p:graphicFrame>
    </p:spTree>
    <p:extLst>
      <p:ext uri="{BB962C8B-B14F-4D97-AF65-F5344CB8AC3E}">
        <p14:creationId xmlns:p14="http://schemas.microsoft.com/office/powerpoint/2010/main" val="4808454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94BC1D75-F9A7-03B2-3CC1-706CE3FC5C39}"/>
              </a:ext>
            </a:extLst>
          </p:cNvPr>
          <p:cNvGraphicFramePr>
            <a:graphicFrameLocks noGrp="1"/>
          </p:cNvGraphicFramePr>
          <p:nvPr>
            <p:ph sz="quarter" idx="13"/>
            <p:extLst>
              <p:ext uri="{D42A27DB-BD31-4B8C-83A1-F6EECF244321}">
                <p14:modId xmlns:p14="http://schemas.microsoft.com/office/powerpoint/2010/main" val="3954494862"/>
              </p:ext>
            </p:extLst>
          </p:nvPr>
        </p:nvGraphicFramePr>
        <p:xfrm>
          <a:off x="432580" y="333424"/>
          <a:ext cx="10905980" cy="5181111"/>
        </p:xfrm>
        <a:graphic>
          <a:graphicData uri="http://schemas.openxmlformats.org/drawingml/2006/table">
            <a:tbl>
              <a:tblPr bandRow="1">
                <a:tableStyleId>{5C22544A-7EE6-4342-B048-85BDC9FD1C3A}</a:tableStyleId>
              </a:tblPr>
              <a:tblGrid>
                <a:gridCol w="1760045">
                  <a:extLst>
                    <a:ext uri="{9D8B030D-6E8A-4147-A177-3AD203B41FA5}">
                      <a16:colId xmlns:a16="http://schemas.microsoft.com/office/drawing/2014/main" val="3438515412"/>
                    </a:ext>
                  </a:extLst>
                </a:gridCol>
                <a:gridCol w="1844910">
                  <a:extLst>
                    <a:ext uri="{9D8B030D-6E8A-4147-A177-3AD203B41FA5}">
                      <a16:colId xmlns:a16="http://schemas.microsoft.com/office/drawing/2014/main" val="3282806792"/>
                    </a:ext>
                  </a:extLst>
                </a:gridCol>
                <a:gridCol w="1828693">
                  <a:extLst>
                    <a:ext uri="{9D8B030D-6E8A-4147-A177-3AD203B41FA5}">
                      <a16:colId xmlns:a16="http://schemas.microsoft.com/office/drawing/2014/main" val="3190590418"/>
                    </a:ext>
                  </a:extLst>
                </a:gridCol>
                <a:gridCol w="5472332">
                  <a:extLst>
                    <a:ext uri="{9D8B030D-6E8A-4147-A177-3AD203B41FA5}">
                      <a16:colId xmlns:a16="http://schemas.microsoft.com/office/drawing/2014/main" val="906465989"/>
                    </a:ext>
                  </a:extLst>
                </a:gridCol>
              </a:tblGrid>
              <a:tr h="2879826">
                <a:tc>
                  <a:txBody>
                    <a:bodyPr/>
                    <a:lstStyle/>
                    <a:p>
                      <a:pPr algn="ctr">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01050-2017-4-2001-JR-PE-02</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KALUA- AV.  CHULUCANAS</a:t>
                      </a:r>
                    </a:p>
                  </a:txBody>
                  <a:tcPr anchor="ctr"/>
                </a:tc>
                <a:tc>
                  <a:txBody>
                    <a:bodyPr/>
                    <a:lstStyle/>
                    <a:p>
                      <a:pPr algn="ctr"/>
                      <a:r>
                        <a:rPr lang="es-PE" sz="1600" dirty="0">
                          <a:latin typeface="Arial" panose="020B0604020202020204" pitchFamily="34" charset="0"/>
                          <a:cs typeface="Arial" panose="020B0604020202020204" pitchFamily="34" charset="0"/>
                        </a:rPr>
                        <a:t>SENTENCIA CONDENATORIA</a:t>
                      </a:r>
                    </a:p>
                  </a:txBody>
                  <a:tcPr anchor="ctr"/>
                </a:tc>
                <a:tc>
                  <a:txBody>
                    <a:bodyPr/>
                    <a:lstStyle/>
                    <a:p>
                      <a:pPr algn="just">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Considera las conductas previas al feminicidio, que el agresor ejercía control sobre sus parejas, las maltrataba física y verbalmente, a la agraviada incluso la amenazaba y manipulaba con hacer públicas imágenes fotográficas de ella desnuda, comportamientos que hacían evidente el elemento subjetivo que lo motivó a matar a su pareja cuando esta se habría negado a sostener relaciones sexuales, </a:t>
                      </a:r>
                      <a:r>
                        <a:rPr lang="es-PE" sz="1600" b="1" dirty="0">
                          <a:effectLst/>
                          <a:latin typeface="Calibri" panose="020F0502020204030204" pitchFamily="34" charset="0"/>
                          <a:ea typeface="Calibri" panose="020F0502020204030204" pitchFamily="34" charset="0"/>
                          <a:cs typeface="Times New Roman" panose="02020603050405020304" pitchFamily="18" charset="0"/>
                        </a:rPr>
                        <a:t>quebrantando un estereotipo de género</a:t>
                      </a:r>
                      <a:r>
                        <a:rPr lang="es-PE" sz="1600" dirty="0">
                          <a:effectLst/>
                          <a:latin typeface="Calibri" panose="020F0502020204030204" pitchFamily="34" charset="0"/>
                          <a:ea typeface="Calibri" panose="020F0502020204030204" pitchFamily="34" charset="0"/>
                          <a:cs typeface="Times New Roman" panose="02020603050405020304" pitchFamily="18" charset="0"/>
                        </a:rPr>
                        <a:t>, basado en la subordinación de la mujer para acceder a los deseos sexuales de varón.</a:t>
                      </a:r>
                    </a:p>
                  </a:txBody>
                  <a:tcPr marL="68580" marR="68580" marT="0" marB="0" anchor="ctr"/>
                </a:tc>
                <a:extLst>
                  <a:ext uri="{0D108BD9-81ED-4DB2-BD59-A6C34878D82A}">
                    <a16:rowId xmlns:a16="http://schemas.microsoft.com/office/drawing/2014/main" val="2403658568"/>
                  </a:ext>
                </a:extLst>
              </a:tr>
              <a:tr h="2301285">
                <a:tc>
                  <a:txBody>
                    <a:bodyPr/>
                    <a:lstStyle/>
                    <a:p>
                      <a:pPr algn="ctr">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01050-2017-4-2001-JR-PE-02</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KALUA- AV. CHULUCANAS</a:t>
                      </a:r>
                    </a:p>
                  </a:txBody>
                  <a:tcPr anchor="ctr"/>
                </a:tc>
                <a:tc>
                  <a:txBody>
                    <a:bodyPr/>
                    <a:lstStyle/>
                    <a:p>
                      <a:pPr algn="ctr"/>
                      <a:r>
                        <a:rPr lang="es-PE" sz="1600" dirty="0">
                          <a:latin typeface="Arial" panose="020B0604020202020204" pitchFamily="34" charset="0"/>
                          <a:cs typeface="Arial" panose="020B0604020202020204" pitchFamily="34" charset="0"/>
                        </a:rPr>
                        <a:t>SENTENCIA CONFIRMA CONDENA</a:t>
                      </a:r>
                    </a:p>
                  </a:txBody>
                  <a:tcPr anchor="ctr"/>
                </a:tc>
                <a:tc>
                  <a:txBody>
                    <a:bodyPr/>
                    <a:lstStyle/>
                    <a:p>
                      <a:pPr algn="just">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La sentencia de segunda instancia, respecto a la comisión del delito de Feminicidio, precisa que este tipo penal es esencialmente distinto al asesinato y al parricidio, no solo en la naturaleza femenina de la víctima, </a:t>
                      </a:r>
                      <a:r>
                        <a:rPr lang="es-PE" sz="1600" b="1" dirty="0">
                          <a:effectLst/>
                          <a:latin typeface="Calibri" panose="020F0502020204030204" pitchFamily="34" charset="0"/>
                          <a:ea typeface="Calibri" panose="020F0502020204030204" pitchFamily="34" charset="0"/>
                          <a:cs typeface="Times New Roman" panose="02020603050405020304" pitchFamily="18" charset="0"/>
                        </a:rPr>
                        <a:t>sino en la motivación subjetiva, el fin del autor, vinculado al aspecto sentimental real o ficticio, y al abuso de poder</a:t>
                      </a:r>
                      <a:r>
                        <a:rPr lang="es-PE" sz="1600" dirty="0">
                          <a:effectLst/>
                          <a:latin typeface="Calibri" panose="020F0502020204030204" pitchFamily="34" charset="0"/>
                          <a:ea typeface="Calibri" panose="020F0502020204030204" pitchFamily="34" charset="0"/>
                          <a:cs typeface="Times New Roman" panose="02020603050405020304" pitchFamily="18" charset="0"/>
                        </a:rPr>
                        <a:t> ejercido mayormente en un contexto de violencia sistemática y de discriminación</a:t>
                      </a:r>
                    </a:p>
                  </a:txBody>
                  <a:tcPr marL="68580" marR="68580" marT="0" marB="0" anchor="ctr"/>
                </a:tc>
                <a:extLst>
                  <a:ext uri="{0D108BD9-81ED-4DB2-BD59-A6C34878D82A}">
                    <a16:rowId xmlns:a16="http://schemas.microsoft.com/office/drawing/2014/main" val="2329682217"/>
                  </a:ext>
                </a:extLst>
              </a:tr>
            </a:tbl>
          </a:graphicData>
        </a:graphic>
      </p:graphicFrame>
    </p:spTree>
    <p:extLst>
      <p:ext uri="{BB962C8B-B14F-4D97-AF65-F5344CB8AC3E}">
        <p14:creationId xmlns:p14="http://schemas.microsoft.com/office/powerpoint/2010/main" val="3938765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7007A24-AB45-D42A-1F7F-0F8D8EAFC3FD}"/>
              </a:ext>
            </a:extLst>
          </p:cNvPr>
          <p:cNvGraphicFramePr>
            <a:graphicFrameLocks noGrp="1"/>
          </p:cNvGraphicFramePr>
          <p:nvPr>
            <p:ph sz="quarter" idx="13"/>
            <p:extLst>
              <p:ext uri="{D42A27DB-BD31-4B8C-83A1-F6EECF244321}">
                <p14:modId xmlns:p14="http://schemas.microsoft.com/office/powerpoint/2010/main" val="958154694"/>
              </p:ext>
            </p:extLst>
          </p:nvPr>
        </p:nvGraphicFramePr>
        <p:xfrm>
          <a:off x="604910" y="290730"/>
          <a:ext cx="11029072" cy="5286635"/>
        </p:xfrm>
        <a:graphic>
          <a:graphicData uri="http://schemas.openxmlformats.org/drawingml/2006/table">
            <a:tbl>
              <a:tblPr firstRow="1" bandRow="1">
                <a:tableStyleId>{5C22544A-7EE6-4342-B048-85BDC9FD1C3A}</a:tableStyleId>
              </a:tblPr>
              <a:tblGrid>
                <a:gridCol w="1817147">
                  <a:extLst>
                    <a:ext uri="{9D8B030D-6E8A-4147-A177-3AD203B41FA5}">
                      <a16:colId xmlns:a16="http://schemas.microsoft.com/office/drawing/2014/main" val="3514585627"/>
                    </a:ext>
                  </a:extLst>
                </a:gridCol>
                <a:gridCol w="1573168">
                  <a:extLst>
                    <a:ext uri="{9D8B030D-6E8A-4147-A177-3AD203B41FA5}">
                      <a16:colId xmlns:a16="http://schemas.microsoft.com/office/drawing/2014/main" val="2408440339"/>
                    </a:ext>
                  </a:extLst>
                </a:gridCol>
                <a:gridCol w="1856935">
                  <a:extLst>
                    <a:ext uri="{9D8B030D-6E8A-4147-A177-3AD203B41FA5}">
                      <a16:colId xmlns:a16="http://schemas.microsoft.com/office/drawing/2014/main" val="189444320"/>
                    </a:ext>
                  </a:extLst>
                </a:gridCol>
                <a:gridCol w="5781822">
                  <a:extLst>
                    <a:ext uri="{9D8B030D-6E8A-4147-A177-3AD203B41FA5}">
                      <a16:colId xmlns:a16="http://schemas.microsoft.com/office/drawing/2014/main" val="1781811161"/>
                    </a:ext>
                  </a:extLst>
                </a:gridCol>
              </a:tblGrid>
              <a:tr h="471339">
                <a:tc>
                  <a:txBody>
                    <a:bodyPr/>
                    <a:lstStyle/>
                    <a:p>
                      <a:pPr algn="ctr"/>
                      <a:r>
                        <a:rPr lang="es-PE" sz="1800" dirty="0">
                          <a:latin typeface="Arial" panose="020B0604020202020204" pitchFamily="34" charset="0"/>
                          <a:cs typeface="Arial" panose="020B0604020202020204" pitchFamily="34" charset="0"/>
                        </a:rPr>
                        <a:t>EXPEDIENTE</a:t>
                      </a:r>
                    </a:p>
                  </a:txBody>
                  <a:tcPr/>
                </a:tc>
                <a:tc>
                  <a:txBody>
                    <a:bodyPr/>
                    <a:lstStyle/>
                    <a:p>
                      <a:pPr algn="ctr"/>
                      <a:r>
                        <a:rPr lang="es-PE" sz="1800" dirty="0">
                          <a:latin typeface="Arial" panose="020B0604020202020204" pitchFamily="34" charset="0"/>
                          <a:cs typeface="Arial" panose="020B0604020202020204" pitchFamily="34" charset="0"/>
                        </a:rPr>
                        <a:t>CASO</a:t>
                      </a:r>
                    </a:p>
                  </a:txBody>
                  <a:tcPr/>
                </a:tc>
                <a:tc>
                  <a:txBody>
                    <a:bodyPr/>
                    <a:lstStyle/>
                    <a:p>
                      <a:pPr algn="ctr"/>
                      <a:r>
                        <a:rPr lang="es-PE" sz="1800" dirty="0">
                          <a:latin typeface="Arial" panose="020B0604020202020204" pitchFamily="34" charset="0"/>
                          <a:cs typeface="Arial" panose="020B0604020202020204" pitchFamily="34" charset="0"/>
                        </a:rPr>
                        <a:t>DECISION</a:t>
                      </a:r>
                    </a:p>
                  </a:txBody>
                  <a:tcPr/>
                </a:tc>
                <a:tc>
                  <a:txBody>
                    <a:bodyPr/>
                    <a:lstStyle/>
                    <a:p>
                      <a:pPr algn="ctr"/>
                      <a:r>
                        <a:rPr lang="es-PE" sz="1800" dirty="0">
                          <a:latin typeface="Arial" panose="020B0604020202020204" pitchFamily="34" charset="0"/>
                          <a:cs typeface="Arial" panose="020B0604020202020204" pitchFamily="34" charset="0"/>
                        </a:rPr>
                        <a:t>OBSERVACION </a:t>
                      </a:r>
                    </a:p>
                  </a:txBody>
                  <a:tcPr/>
                </a:tc>
                <a:extLst>
                  <a:ext uri="{0D108BD9-81ED-4DB2-BD59-A6C34878D82A}">
                    <a16:rowId xmlns:a16="http://schemas.microsoft.com/office/drawing/2014/main" val="2825620023"/>
                  </a:ext>
                </a:extLst>
              </a:tr>
              <a:tr h="2046682">
                <a:tc>
                  <a:txBody>
                    <a:bodyPr/>
                    <a:lstStyle/>
                    <a:p>
                      <a:pPr algn="just">
                        <a:lnSpc>
                          <a:spcPct val="107000"/>
                        </a:lnSpc>
                        <a:spcAft>
                          <a:spcPts val="800"/>
                        </a:spcAft>
                      </a:pPr>
                      <a:r>
                        <a:rPr lang="es-PE" sz="1600" dirty="0">
                          <a:effectLst/>
                          <a:latin typeface="Arial" panose="020B0604020202020204" pitchFamily="34" charset="0"/>
                          <a:ea typeface="Calibri" panose="020F0502020204030204" pitchFamily="34" charset="0"/>
                          <a:cs typeface="Arial" panose="020B0604020202020204" pitchFamily="34" charset="0"/>
                        </a:rPr>
                        <a:t>07768-2017-2-2001-JR-PE-04</a:t>
                      </a:r>
                    </a:p>
                  </a:txBody>
                  <a:tcPr marL="68580" marR="68580" marT="0" marB="0" anchor="ctr"/>
                </a:tc>
                <a:tc>
                  <a:txBody>
                    <a:bodyPr/>
                    <a:lstStyle/>
                    <a:p>
                      <a:pPr algn="just"/>
                      <a:r>
                        <a:rPr lang="es-PE" sz="1600" dirty="0">
                          <a:latin typeface="Arial" panose="020B0604020202020204" pitchFamily="34" charset="0"/>
                          <a:cs typeface="Arial" panose="020B0604020202020204" pitchFamily="34" charset="0"/>
                        </a:rPr>
                        <a:t>CASO UPIS LOS FAIQUES- COMISARIA ALGARROBOS</a:t>
                      </a:r>
                    </a:p>
                  </a:txBody>
                  <a:tcPr anchor="ctr"/>
                </a:tc>
                <a:tc>
                  <a:txBody>
                    <a:bodyPr/>
                    <a:lstStyle/>
                    <a:p>
                      <a:pPr algn="ctr"/>
                      <a:r>
                        <a:rPr lang="es-PE" sz="1600" dirty="0">
                          <a:latin typeface="Arial" panose="020B0604020202020204" pitchFamily="34" charset="0"/>
                          <a:cs typeface="Arial" panose="020B0604020202020204" pitchFamily="34" charset="0"/>
                        </a:rPr>
                        <a:t>SENTENCIA CONDENATORIA</a:t>
                      </a:r>
                    </a:p>
                  </a:txBody>
                  <a:tcPr anchor="ctr"/>
                </a:tc>
                <a:tc>
                  <a:txBody>
                    <a:bodyPr/>
                    <a:lstStyle/>
                    <a:p>
                      <a:pPr algn="just"/>
                      <a:r>
                        <a:rPr lang="es-ES" sz="1600" dirty="0">
                          <a:latin typeface="Arial" panose="020B0604020202020204" pitchFamily="34" charset="0"/>
                          <a:cs typeface="Arial" panose="020B0604020202020204" pitchFamily="34" charset="0"/>
                        </a:rPr>
                        <a:t>Elemento subjetivo del tipo, consistente en el dolo, se entiende como el conocimiento de desarrollar el tipo del injusto, lo cual se habría acreditado en el proceso, porque el procesado tenía conocimiento que no debía quitarle la vida a su pareja convivencial, y pese a ello, la mató </a:t>
                      </a:r>
                      <a:r>
                        <a:rPr lang="es-ES" sz="1600" b="1" dirty="0">
                          <a:latin typeface="Arial" panose="020B0604020202020204" pitchFamily="34" charset="0"/>
                          <a:cs typeface="Arial" panose="020B0604020202020204" pitchFamily="34" charset="0"/>
                        </a:rPr>
                        <a:t>(ROL SOCIAL</a:t>
                      </a:r>
                      <a:r>
                        <a:rPr lang="es-ES" sz="1600" dirty="0">
                          <a:latin typeface="Arial" panose="020B0604020202020204" pitchFamily="34" charset="0"/>
                          <a:cs typeface="Arial" panose="020B0604020202020204" pitchFamily="34" charset="0"/>
                        </a:rPr>
                        <a:t>). </a:t>
                      </a:r>
                      <a:r>
                        <a:rPr lang="es-PE" sz="1600" dirty="0">
                          <a:latin typeface="Arial" panose="020B0604020202020204" pitchFamily="34" charset="0"/>
                          <a:cs typeface="Arial" panose="020B0604020202020204" pitchFamily="34" charset="0"/>
                        </a:rPr>
                        <a:t>Se hace referencia a los contextos en que el delito fue cometido, a fin de dar por acreditada la conducta típica. </a:t>
                      </a:r>
                      <a:endParaRPr lang="es-E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83844222"/>
                  </a:ext>
                </a:extLst>
              </a:tr>
              <a:tr h="1214134">
                <a:tc>
                  <a:txBody>
                    <a:bodyPr/>
                    <a:lstStyle/>
                    <a:p>
                      <a:pPr algn="ctr">
                        <a:lnSpc>
                          <a:spcPct val="107000"/>
                        </a:lnSpc>
                        <a:spcAft>
                          <a:spcPts val="800"/>
                        </a:spcAft>
                      </a:pPr>
                      <a:r>
                        <a:rPr lang="es-PE" sz="1600">
                          <a:effectLst/>
                          <a:latin typeface="Arial" panose="020B0604020202020204" pitchFamily="34" charset="0"/>
                          <a:ea typeface="Calibri" panose="020F0502020204030204" pitchFamily="34" charset="0"/>
                          <a:cs typeface="Arial" panose="020B0604020202020204" pitchFamily="34" charset="0"/>
                        </a:rPr>
                        <a:t>00933-2018-7-2001-JR-PE-01</a:t>
                      </a: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VEGETATIVA POR DISPARO</a:t>
                      </a:r>
                    </a:p>
                  </a:txBody>
                  <a:tcPr/>
                </a:tc>
                <a:tc>
                  <a:txBody>
                    <a:bodyPr/>
                    <a:lstStyle/>
                    <a:p>
                      <a:pPr algn="ctr"/>
                      <a:r>
                        <a:rPr lang="es-PE" sz="1600" dirty="0">
                          <a:latin typeface="Arial" panose="020B0604020202020204" pitchFamily="34" charset="0"/>
                          <a:cs typeface="Arial" panose="020B0604020202020204" pitchFamily="34" charset="0"/>
                        </a:rPr>
                        <a:t>SENTENCIA CONDENATORIA </a:t>
                      </a:r>
                    </a:p>
                  </a:txBody>
                  <a:tcPr/>
                </a:tc>
                <a:tc>
                  <a:txBody>
                    <a:bodyPr/>
                    <a:lstStyle/>
                    <a:p>
                      <a:pPr algn="just"/>
                      <a:r>
                        <a:rPr lang="es-ES" sz="1600" dirty="0">
                          <a:latin typeface="Arial" panose="020B0604020202020204" pitchFamily="34" charset="0"/>
                          <a:cs typeface="Arial" panose="020B0604020202020204" pitchFamily="34" charset="0"/>
                        </a:rPr>
                        <a:t>No se desarrolla fundamentación sobre el elemento subjetivo del tipo penal de feminicidio y su corroboración en juicio, hace una referencia importante, a que </a:t>
                      </a:r>
                      <a:r>
                        <a:rPr lang="es-ES" sz="1600" b="1" dirty="0">
                          <a:latin typeface="Arial" panose="020B0604020202020204" pitchFamily="34" charset="0"/>
                          <a:cs typeface="Arial" panose="020B0604020202020204" pitchFamily="34" charset="0"/>
                        </a:rPr>
                        <a:t>la conducta del acusado estuvo motivada por cuestiones de género</a:t>
                      </a:r>
                      <a:r>
                        <a:rPr lang="es-ES" sz="1600" dirty="0">
                          <a:latin typeface="Arial" panose="020B0604020202020204" pitchFamily="34" charset="0"/>
                          <a:cs typeface="Arial" panose="020B0604020202020204" pitchFamily="34" charset="0"/>
                        </a:rPr>
                        <a:t>.</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46623672"/>
                  </a:ext>
                </a:extLst>
              </a:tr>
              <a:tr h="1491650">
                <a:tc>
                  <a:txBody>
                    <a:bodyPr/>
                    <a:lstStyle/>
                    <a:p>
                      <a:pPr algn="ctr">
                        <a:lnSpc>
                          <a:spcPct val="107000"/>
                        </a:lnSpc>
                        <a:spcAft>
                          <a:spcPts val="800"/>
                        </a:spcAft>
                      </a:pPr>
                      <a:r>
                        <a:rPr lang="en-US" sz="1600">
                          <a:effectLst/>
                          <a:latin typeface="Arial" panose="020B0604020202020204" pitchFamily="34" charset="0"/>
                          <a:ea typeface="Calibri" panose="020F0502020204030204" pitchFamily="34" charset="0"/>
                          <a:cs typeface="Arial" panose="020B0604020202020204" pitchFamily="34" charset="0"/>
                        </a:rPr>
                        <a:t>00933-2018-7-2001-JR-PE-01</a:t>
                      </a:r>
                      <a:endParaRPr lang="es-PE"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s-PE" sz="1600" dirty="0">
                          <a:latin typeface="Arial" panose="020B0604020202020204" pitchFamily="34" charset="0"/>
                          <a:cs typeface="Arial" panose="020B0604020202020204" pitchFamily="34" charset="0"/>
                        </a:rPr>
                        <a:t>CASO VEGETATIVA POR DISPARO</a:t>
                      </a:r>
                    </a:p>
                  </a:txBody>
                  <a:tcPr/>
                </a:tc>
                <a:tc>
                  <a:txBody>
                    <a:bodyPr/>
                    <a:lstStyle/>
                    <a:p>
                      <a:pPr algn="ctr"/>
                      <a:r>
                        <a:rPr lang="es-PE" sz="1600" dirty="0">
                          <a:latin typeface="Arial" panose="020B0604020202020204" pitchFamily="34" charset="0"/>
                          <a:cs typeface="Arial" panose="020B0604020202020204" pitchFamily="34" charset="0"/>
                        </a:rPr>
                        <a:t>SENTENCIA CONFIRMA CONDENA</a:t>
                      </a:r>
                    </a:p>
                  </a:txBody>
                  <a:tcPr/>
                </a:tc>
                <a:tc>
                  <a:txBody>
                    <a:bodyPr/>
                    <a:lstStyle/>
                    <a:p>
                      <a:pPr algn="just"/>
                      <a:r>
                        <a:rPr lang="es-ES" sz="1600" dirty="0">
                          <a:latin typeface="Arial" panose="020B0604020202020204" pitchFamily="34" charset="0"/>
                          <a:cs typeface="Arial" panose="020B0604020202020204" pitchFamily="34" charset="0"/>
                        </a:rPr>
                        <a:t>No analiza la tipicidad del delito imputado, por tanto</a:t>
                      </a:r>
                      <a:r>
                        <a:rPr lang="es-ES" sz="1600" b="1" dirty="0">
                          <a:latin typeface="Arial" panose="020B0604020202020204" pitchFamily="34" charset="0"/>
                          <a:cs typeface="Arial" panose="020B0604020202020204" pitchFamily="34" charset="0"/>
                        </a:rPr>
                        <a:t>, no se hace referencia al elementos subjetivo “por su condición de tal”;</a:t>
                      </a:r>
                      <a:r>
                        <a:rPr lang="es-ES" sz="1600" dirty="0">
                          <a:latin typeface="Arial" panose="020B0604020202020204" pitchFamily="34" charset="0"/>
                          <a:cs typeface="Arial" panose="020B0604020202020204" pitchFamily="34" charset="0"/>
                        </a:rPr>
                        <a:t> sino que se desarrollan argumentos sobre la determinación judicial de la pena, referidos al grado de ejecución del delito, y aplicación de bonificación procesal por conclusión anticipada</a:t>
                      </a:r>
                      <a:endParaRPr lang="es-PE"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33241238"/>
                  </a:ext>
                </a:extLst>
              </a:tr>
            </a:tbl>
          </a:graphicData>
        </a:graphic>
      </p:graphicFrame>
    </p:spTree>
    <p:extLst>
      <p:ext uri="{BB962C8B-B14F-4D97-AF65-F5344CB8AC3E}">
        <p14:creationId xmlns:p14="http://schemas.microsoft.com/office/powerpoint/2010/main" val="166342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A0AF7D5A-249A-18A8-C461-E4E76EC4A5C4}"/>
              </a:ext>
            </a:extLst>
          </p:cNvPr>
          <p:cNvGraphicFramePr>
            <a:graphicFrameLocks noGrp="1"/>
          </p:cNvGraphicFramePr>
          <p:nvPr>
            <p:ph sz="quarter" idx="13"/>
            <p:extLst>
              <p:ext uri="{D42A27DB-BD31-4B8C-83A1-F6EECF244321}">
                <p14:modId xmlns:p14="http://schemas.microsoft.com/office/powerpoint/2010/main" val="2616330503"/>
              </p:ext>
            </p:extLst>
          </p:nvPr>
        </p:nvGraphicFramePr>
        <p:xfrm>
          <a:off x="362242" y="436098"/>
          <a:ext cx="11229534" cy="5130321"/>
        </p:xfrm>
        <a:graphic>
          <a:graphicData uri="http://schemas.openxmlformats.org/drawingml/2006/table">
            <a:tbl>
              <a:tblPr bandRow="1">
                <a:tableStyleId>{5C22544A-7EE6-4342-B048-85BDC9FD1C3A}</a:tableStyleId>
              </a:tblPr>
              <a:tblGrid>
                <a:gridCol w="1850596">
                  <a:extLst>
                    <a:ext uri="{9D8B030D-6E8A-4147-A177-3AD203B41FA5}">
                      <a16:colId xmlns:a16="http://schemas.microsoft.com/office/drawing/2014/main" val="3131635065"/>
                    </a:ext>
                  </a:extLst>
                </a:gridCol>
                <a:gridCol w="1472320">
                  <a:extLst>
                    <a:ext uri="{9D8B030D-6E8A-4147-A177-3AD203B41FA5}">
                      <a16:colId xmlns:a16="http://schemas.microsoft.com/office/drawing/2014/main" val="2588095366"/>
                    </a:ext>
                  </a:extLst>
                </a:gridCol>
                <a:gridCol w="1624062">
                  <a:extLst>
                    <a:ext uri="{9D8B030D-6E8A-4147-A177-3AD203B41FA5}">
                      <a16:colId xmlns:a16="http://schemas.microsoft.com/office/drawing/2014/main" val="1725447859"/>
                    </a:ext>
                  </a:extLst>
                </a:gridCol>
                <a:gridCol w="6282556">
                  <a:extLst>
                    <a:ext uri="{9D8B030D-6E8A-4147-A177-3AD203B41FA5}">
                      <a16:colId xmlns:a16="http://schemas.microsoft.com/office/drawing/2014/main" val="3863016036"/>
                    </a:ext>
                  </a:extLst>
                </a:gridCol>
              </a:tblGrid>
              <a:tr h="1786597">
                <a:tc>
                  <a:txBody>
                    <a:bodyPr/>
                    <a:lstStyle/>
                    <a:p>
                      <a:pPr algn="just" fontAlgn="ctr">
                        <a:lnSpc>
                          <a:spcPct val="107000"/>
                        </a:lnSpc>
                        <a:spcBef>
                          <a:spcPts val="0"/>
                        </a:spcBef>
                        <a:spcAft>
                          <a:spcPts val="800"/>
                        </a:spcAft>
                      </a:pPr>
                      <a:r>
                        <a:rPr lang="es-PE" sz="1800" b="0" u="none" strike="noStrike">
                          <a:effectLst/>
                          <a:latin typeface="Arial" panose="020B0604020202020204" pitchFamily="34" charset="0"/>
                          <a:cs typeface="Arial" panose="020B0604020202020204" pitchFamily="34" charset="0"/>
                        </a:rPr>
                        <a:t>07755-2017-7-2001-JR-PE-04</a:t>
                      </a:r>
                      <a:endParaRPr lang="es-PE" sz="2800" b="0" i="0" u="none" strike="noStrike">
                        <a:effectLst/>
                        <a:latin typeface="Arial" panose="020B0604020202020204" pitchFamily="34" charset="0"/>
                        <a:cs typeface="Arial" panose="020B0604020202020204" pitchFamily="34" charset="0"/>
                      </a:endParaRPr>
                    </a:p>
                  </a:txBody>
                  <a:tcPr marL="64679" marR="64679" marT="8983" marB="0" anchor="ctr"/>
                </a:tc>
                <a:tc>
                  <a:txBody>
                    <a:bodyPr/>
                    <a:lstStyle/>
                    <a:p>
                      <a:pPr algn="just" fontAlgn="t">
                        <a:spcBef>
                          <a:spcPts val="0"/>
                        </a:spcBef>
                        <a:spcAft>
                          <a:spcPts val="0"/>
                        </a:spcAft>
                      </a:pPr>
                      <a:r>
                        <a:rPr lang="es-PE" sz="1800" b="0" u="none" strike="noStrike" dirty="0">
                          <a:effectLst/>
                          <a:latin typeface="Arial" panose="020B0604020202020204" pitchFamily="34" charset="0"/>
                          <a:cs typeface="Arial" panose="020B0604020202020204" pitchFamily="34" charset="0"/>
                        </a:rPr>
                        <a:t>CASO POLICIA EN ACTIVIDAD </a:t>
                      </a:r>
                      <a:endParaRPr lang="es-PE" sz="2800" b="0" i="0" u="none" strike="noStrike" dirty="0">
                        <a:effectLst/>
                        <a:latin typeface="Arial" panose="020B0604020202020204" pitchFamily="34" charset="0"/>
                        <a:cs typeface="Arial" panose="020B0604020202020204" pitchFamily="34" charset="0"/>
                      </a:endParaRPr>
                    </a:p>
                  </a:txBody>
                  <a:tcPr marL="86239" marR="86239" marT="43119" marB="43119" anchor="ctr"/>
                </a:tc>
                <a:tc>
                  <a:txBody>
                    <a:bodyPr/>
                    <a:lstStyle/>
                    <a:p>
                      <a:pPr algn="just" fontAlgn="t">
                        <a:spcBef>
                          <a:spcPts val="0"/>
                        </a:spcBef>
                        <a:spcAft>
                          <a:spcPts val="0"/>
                        </a:spcAft>
                      </a:pPr>
                      <a:r>
                        <a:rPr lang="pt-BR" sz="1800" b="0" u="none" strike="noStrike" dirty="0">
                          <a:effectLst/>
                          <a:latin typeface="Arial" panose="020B0604020202020204" pitchFamily="34" charset="0"/>
                          <a:cs typeface="Arial" panose="020B0604020202020204" pitchFamily="34" charset="0"/>
                        </a:rPr>
                        <a:t>SENTENCIA CONDENATORIA POR FEMINICIDIO AGRAVADO- TENTATIVA</a:t>
                      </a:r>
                      <a:endParaRPr lang="pt-BR" sz="2800" b="0" i="0" u="none" strike="noStrike" dirty="0">
                        <a:effectLst/>
                        <a:latin typeface="Arial" panose="020B0604020202020204" pitchFamily="34" charset="0"/>
                        <a:cs typeface="Arial" panose="020B0604020202020204" pitchFamily="34" charset="0"/>
                      </a:endParaRPr>
                    </a:p>
                  </a:txBody>
                  <a:tcPr marL="86239" marR="86239" marT="43119" marB="43119" anchor="ctr"/>
                </a:tc>
                <a:tc>
                  <a:txBody>
                    <a:bodyPr/>
                    <a:lstStyle/>
                    <a:p>
                      <a:pPr algn="just" fontAlgn="t">
                        <a:spcBef>
                          <a:spcPts val="0"/>
                        </a:spcBef>
                        <a:spcAft>
                          <a:spcPts val="0"/>
                        </a:spcAft>
                      </a:pPr>
                      <a:r>
                        <a:rPr lang="es-ES" sz="1800" b="0" u="none" strike="noStrike" dirty="0">
                          <a:effectLst/>
                          <a:latin typeface="Arial" panose="020B0604020202020204" pitchFamily="34" charset="0"/>
                          <a:cs typeface="Arial" panose="020B0604020202020204" pitchFamily="34" charset="0"/>
                        </a:rPr>
                        <a:t>Esta sentencia si bien no analiza la tipicidad subjetiva del delito de feminicidio, pero lo concibe como un delito de tendencia interna transcendente, y analiza los hechos precedentes de violencia, la dinámica conflictual de la pareja. Precisa que el móvil del delito de feminicidio es dar muerte a la víctima como una </a:t>
                      </a:r>
                      <a:r>
                        <a:rPr lang="es-ES" sz="1800" b="1" u="none" strike="noStrike" dirty="0">
                          <a:effectLst/>
                          <a:latin typeface="Arial" panose="020B0604020202020204" pitchFamily="34" charset="0"/>
                          <a:cs typeface="Arial" panose="020B0604020202020204" pitchFamily="34" charset="0"/>
                        </a:rPr>
                        <a:t>forma extrema de la violencia de género: poder, dominación y control.</a:t>
                      </a:r>
                      <a:endParaRPr lang="es-ES" sz="2800" b="1" i="0" u="none" strike="noStrike" dirty="0">
                        <a:effectLst/>
                        <a:latin typeface="Arial" panose="020B0604020202020204" pitchFamily="34" charset="0"/>
                        <a:cs typeface="Arial" panose="020B0604020202020204" pitchFamily="34" charset="0"/>
                      </a:endParaRPr>
                    </a:p>
                  </a:txBody>
                  <a:tcPr marL="86239" marR="86239" marT="43119" marB="43119" anchor="ctr"/>
                </a:tc>
                <a:extLst>
                  <a:ext uri="{0D108BD9-81ED-4DB2-BD59-A6C34878D82A}">
                    <a16:rowId xmlns:a16="http://schemas.microsoft.com/office/drawing/2014/main" val="3727826023"/>
                  </a:ext>
                </a:extLst>
              </a:tr>
              <a:tr h="3123843">
                <a:tc>
                  <a:txBody>
                    <a:bodyPr/>
                    <a:lstStyle/>
                    <a:p>
                      <a:pPr algn="just" fontAlgn="ctr">
                        <a:lnSpc>
                          <a:spcPct val="107000"/>
                        </a:lnSpc>
                        <a:spcBef>
                          <a:spcPts val="0"/>
                        </a:spcBef>
                        <a:spcAft>
                          <a:spcPts val="800"/>
                        </a:spcAft>
                      </a:pPr>
                      <a:r>
                        <a:rPr lang="es-PE" sz="1800" b="0" u="none" strike="noStrike">
                          <a:effectLst/>
                          <a:latin typeface="Arial" panose="020B0604020202020204" pitchFamily="34" charset="0"/>
                          <a:cs typeface="Arial" panose="020B0604020202020204" pitchFamily="34" charset="0"/>
                        </a:rPr>
                        <a:t>07755-2017-7-2001-JR-PE-04</a:t>
                      </a:r>
                      <a:endParaRPr lang="es-PE" sz="2800" b="0" i="0" u="none" strike="noStrike">
                        <a:effectLst/>
                        <a:latin typeface="Arial" panose="020B0604020202020204" pitchFamily="34" charset="0"/>
                        <a:cs typeface="Arial" panose="020B0604020202020204" pitchFamily="34" charset="0"/>
                      </a:endParaRPr>
                    </a:p>
                  </a:txBody>
                  <a:tcPr marL="64679" marR="64679" marT="8983" marB="0" anchor="ctr"/>
                </a:tc>
                <a:tc>
                  <a:txBody>
                    <a:bodyPr/>
                    <a:lstStyle/>
                    <a:p>
                      <a:pPr algn="just" fontAlgn="t">
                        <a:spcBef>
                          <a:spcPts val="0"/>
                        </a:spcBef>
                        <a:spcAft>
                          <a:spcPts val="0"/>
                        </a:spcAft>
                      </a:pPr>
                      <a:r>
                        <a:rPr lang="es-PE" sz="1800" b="0" u="none" strike="noStrike" dirty="0">
                          <a:effectLst/>
                          <a:latin typeface="Arial" panose="020B0604020202020204" pitchFamily="34" charset="0"/>
                          <a:cs typeface="Arial" panose="020B0604020202020204" pitchFamily="34" charset="0"/>
                        </a:rPr>
                        <a:t>CASO POLICIA EN ACTIVIDAD</a:t>
                      </a:r>
                      <a:endParaRPr lang="es-PE" sz="2800" b="0" i="0" u="none" strike="noStrike" dirty="0">
                        <a:effectLst/>
                        <a:latin typeface="Arial" panose="020B0604020202020204" pitchFamily="34" charset="0"/>
                        <a:cs typeface="Arial" panose="020B0604020202020204" pitchFamily="34" charset="0"/>
                      </a:endParaRPr>
                    </a:p>
                  </a:txBody>
                  <a:tcPr marL="86239" marR="86239" marT="43119" marB="43119" anchor="ctr"/>
                </a:tc>
                <a:tc>
                  <a:txBody>
                    <a:bodyPr/>
                    <a:lstStyle/>
                    <a:p>
                      <a:pPr algn="just" fontAlgn="t">
                        <a:spcBef>
                          <a:spcPts val="0"/>
                        </a:spcBef>
                        <a:spcAft>
                          <a:spcPts val="0"/>
                        </a:spcAft>
                      </a:pPr>
                      <a:r>
                        <a:rPr lang="es-PE" sz="1800" b="0" u="none" strike="noStrike">
                          <a:effectLst/>
                          <a:latin typeface="Arial" panose="020B0604020202020204" pitchFamily="34" charset="0"/>
                          <a:cs typeface="Arial" panose="020B0604020202020204" pitchFamily="34" charset="0"/>
                        </a:rPr>
                        <a:t>SE REFORMA, CONDENANDO POR FEMINICIDIO SIMPLE Y TENENCIA ILEGAL </a:t>
                      </a:r>
                      <a:endParaRPr lang="es-PE" sz="2800" b="0" i="0" u="none" strike="noStrike">
                        <a:effectLst/>
                        <a:latin typeface="Arial" panose="020B0604020202020204" pitchFamily="34" charset="0"/>
                        <a:cs typeface="Arial" panose="020B0604020202020204" pitchFamily="34" charset="0"/>
                      </a:endParaRPr>
                    </a:p>
                  </a:txBody>
                  <a:tcPr marL="86239" marR="86239" marT="43119" marB="43119" anchor="ctr"/>
                </a:tc>
                <a:tc>
                  <a:txBody>
                    <a:bodyPr/>
                    <a:lstStyle/>
                    <a:p>
                      <a:pPr algn="just" fontAlgn="t">
                        <a:spcBef>
                          <a:spcPts val="0"/>
                        </a:spcBef>
                        <a:spcAft>
                          <a:spcPts val="0"/>
                        </a:spcAft>
                      </a:pPr>
                      <a:r>
                        <a:rPr lang="es-ES" sz="1800" b="0" u="none" strike="noStrike" dirty="0">
                          <a:effectLst/>
                          <a:latin typeface="Arial" panose="020B0604020202020204" pitchFamily="34" charset="0"/>
                          <a:cs typeface="Arial" panose="020B0604020202020204" pitchFamily="34" charset="0"/>
                        </a:rPr>
                        <a:t>En la presente resolución se puede apreciar que los magistrados desarrollaron un análisis concatenado entre el comportamiento del acusado y los elementos que caracterizan al tipo penal del feminicidio, concluyendo que </a:t>
                      </a:r>
                      <a:r>
                        <a:rPr lang="es-ES" sz="1800" b="1" u="none" strike="noStrike" dirty="0">
                          <a:effectLst/>
                          <a:latin typeface="Arial" panose="020B0604020202020204" pitchFamily="34" charset="0"/>
                          <a:cs typeface="Arial" panose="020B0604020202020204" pitchFamily="34" charset="0"/>
                        </a:rPr>
                        <a:t>la violencia ejercida por el sentenciado puso en evidencia la subordinación de la agraviada respecto a él</a:t>
                      </a:r>
                      <a:r>
                        <a:rPr lang="es-ES" sz="1800" b="0" u="none" strike="noStrike" dirty="0">
                          <a:effectLst/>
                          <a:latin typeface="Arial" panose="020B0604020202020204" pitchFamily="34" charset="0"/>
                          <a:cs typeface="Arial" panose="020B0604020202020204" pitchFamily="34" charset="0"/>
                        </a:rPr>
                        <a:t>, violencia feminicida que se materializó como parte de un proceso continuo y previo de agresiones, abusos, vejaciones y amenazas, ejercidas contra la agraviada “por su condición de tal”.</a:t>
                      </a:r>
                      <a:endParaRPr lang="es-ES" sz="2800" b="0" i="0" u="none" strike="noStrike" dirty="0">
                        <a:effectLst/>
                        <a:latin typeface="Arial" panose="020B0604020202020204" pitchFamily="34" charset="0"/>
                        <a:cs typeface="Arial" panose="020B0604020202020204" pitchFamily="34" charset="0"/>
                      </a:endParaRPr>
                    </a:p>
                  </a:txBody>
                  <a:tcPr marL="86239" marR="86239" marT="43119" marB="43119" anchor="ctr"/>
                </a:tc>
                <a:extLst>
                  <a:ext uri="{0D108BD9-81ED-4DB2-BD59-A6C34878D82A}">
                    <a16:rowId xmlns:a16="http://schemas.microsoft.com/office/drawing/2014/main" val="3302332929"/>
                  </a:ext>
                </a:extLst>
              </a:tr>
            </a:tbl>
          </a:graphicData>
        </a:graphic>
      </p:graphicFrame>
    </p:spTree>
    <p:extLst>
      <p:ext uri="{BB962C8B-B14F-4D97-AF65-F5344CB8AC3E}">
        <p14:creationId xmlns:p14="http://schemas.microsoft.com/office/powerpoint/2010/main" val="38456402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D159C-F190-E92A-51FB-DD53D171B0F5}"/>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RESUMEN</a:t>
            </a:r>
          </a:p>
        </p:txBody>
      </p:sp>
      <p:sp>
        <p:nvSpPr>
          <p:cNvPr id="3" name="Marcador de contenido 2">
            <a:extLst>
              <a:ext uri="{FF2B5EF4-FFF2-40B4-BE49-F238E27FC236}">
                <a16:creationId xmlns:a16="http://schemas.microsoft.com/office/drawing/2014/main" id="{083249E4-2603-5885-5610-E6632483B916}"/>
              </a:ext>
            </a:extLst>
          </p:cNvPr>
          <p:cNvSpPr>
            <a:spLocks noGrp="1"/>
          </p:cNvSpPr>
          <p:nvPr>
            <p:ph sz="quarter" idx="13"/>
          </p:nvPr>
        </p:nvSpPr>
        <p:spPr>
          <a:xfrm>
            <a:off x="685800" y="2077464"/>
            <a:ext cx="10394707" cy="3479274"/>
          </a:xfrm>
        </p:spPr>
        <p:txBody>
          <a:bodyPr>
            <a:normAutofit fontScale="92500" lnSpcReduction="10000"/>
          </a:bodyPr>
          <a:lstStyle/>
          <a:p>
            <a:pPr algn="just"/>
            <a:r>
              <a:rPr lang="es-PE" dirty="0">
                <a:latin typeface="Arial" panose="020B0604020202020204" pitchFamily="34" charset="0"/>
                <a:cs typeface="Arial" panose="020B0604020202020204" pitchFamily="34" charset="0"/>
              </a:rPr>
              <a:t>Estudio de investigación con el objetivo general de examinar el significado del termino jurídico “por su condición de tal”, estipulado en el delito de feminicidio, a partir del análisis de sentencias judiciales emitidas por magistrados de la corte superior de justicia de piura. </a:t>
            </a:r>
          </a:p>
          <a:p>
            <a:pPr algn="just"/>
            <a:r>
              <a:rPr lang="es-PE" dirty="0">
                <a:latin typeface="Arial" panose="020B0604020202020204" pitchFamily="34" charset="0"/>
                <a:cs typeface="Arial" panose="020B0604020202020204" pitchFamily="34" charset="0"/>
              </a:rPr>
              <a:t>Investigación descriptiva, básica, no experimental y cualitativa, que ha procurado analizar la expresión “por su condición de tal”, en procesos penales tramitados por el delito de feminicidio, con la finalidad de establecer que problemas de tipificación presenta este elemento y que dificultades se suscitan al momento de su interpretación. </a:t>
            </a:r>
          </a:p>
        </p:txBody>
      </p:sp>
    </p:spTree>
    <p:extLst>
      <p:ext uri="{BB962C8B-B14F-4D97-AF65-F5344CB8AC3E}">
        <p14:creationId xmlns:p14="http://schemas.microsoft.com/office/powerpoint/2010/main" val="7605184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55291F0-2803-C6A1-ECEA-7F432779A4A0}"/>
              </a:ext>
            </a:extLst>
          </p:cNvPr>
          <p:cNvGraphicFramePr>
            <a:graphicFrameLocks noGrp="1"/>
          </p:cNvGraphicFramePr>
          <p:nvPr>
            <p:ph sz="quarter" idx="13"/>
            <p:extLst>
              <p:ext uri="{D42A27DB-BD31-4B8C-83A1-F6EECF244321}">
                <p14:modId xmlns:p14="http://schemas.microsoft.com/office/powerpoint/2010/main" val="2315657903"/>
              </p:ext>
            </p:extLst>
          </p:nvPr>
        </p:nvGraphicFramePr>
        <p:xfrm>
          <a:off x="461889" y="675248"/>
          <a:ext cx="11268222" cy="4591348"/>
        </p:xfrm>
        <a:graphic>
          <a:graphicData uri="http://schemas.openxmlformats.org/drawingml/2006/table">
            <a:tbl>
              <a:tblPr firstRow="1" bandRow="1">
                <a:tableStyleId>{5C22544A-7EE6-4342-B048-85BDC9FD1C3A}</a:tableStyleId>
              </a:tblPr>
              <a:tblGrid>
                <a:gridCol w="1473443">
                  <a:extLst>
                    <a:ext uri="{9D8B030D-6E8A-4147-A177-3AD203B41FA5}">
                      <a16:colId xmlns:a16="http://schemas.microsoft.com/office/drawing/2014/main" val="2202310722"/>
                    </a:ext>
                  </a:extLst>
                </a:gridCol>
                <a:gridCol w="1594218">
                  <a:extLst>
                    <a:ext uri="{9D8B030D-6E8A-4147-A177-3AD203B41FA5}">
                      <a16:colId xmlns:a16="http://schemas.microsoft.com/office/drawing/2014/main" val="2338490062"/>
                    </a:ext>
                  </a:extLst>
                </a:gridCol>
                <a:gridCol w="1594218">
                  <a:extLst>
                    <a:ext uri="{9D8B030D-6E8A-4147-A177-3AD203B41FA5}">
                      <a16:colId xmlns:a16="http://schemas.microsoft.com/office/drawing/2014/main" val="3180152625"/>
                    </a:ext>
                  </a:extLst>
                </a:gridCol>
                <a:gridCol w="6606343">
                  <a:extLst>
                    <a:ext uri="{9D8B030D-6E8A-4147-A177-3AD203B41FA5}">
                      <a16:colId xmlns:a16="http://schemas.microsoft.com/office/drawing/2014/main" val="1734459975"/>
                    </a:ext>
                  </a:extLst>
                </a:gridCol>
              </a:tblGrid>
              <a:tr h="524934">
                <a:tc>
                  <a:txBody>
                    <a:bodyPr/>
                    <a:lstStyle/>
                    <a:p>
                      <a:pPr algn="ctr"/>
                      <a:r>
                        <a:rPr lang="es-PE" sz="1600" dirty="0">
                          <a:latin typeface="Arial" panose="020B0604020202020204" pitchFamily="34" charset="0"/>
                          <a:cs typeface="Arial" panose="020B0604020202020204" pitchFamily="34" charset="0"/>
                        </a:rPr>
                        <a:t>EXPEDIENTE</a:t>
                      </a:r>
                    </a:p>
                  </a:txBody>
                  <a:tcPr/>
                </a:tc>
                <a:tc>
                  <a:txBody>
                    <a:bodyPr/>
                    <a:lstStyle/>
                    <a:p>
                      <a:pPr algn="ctr"/>
                      <a:r>
                        <a:rPr lang="es-PE" sz="1600" dirty="0">
                          <a:latin typeface="Arial" panose="020B0604020202020204" pitchFamily="34" charset="0"/>
                          <a:cs typeface="Arial" panose="020B0604020202020204" pitchFamily="34" charset="0"/>
                        </a:rPr>
                        <a:t>CASO</a:t>
                      </a:r>
                    </a:p>
                  </a:txBody>
                  <a:tcPr/>
                </a:tc>
                <a:tc>
                  <a:txBody>
                    <a:bodyPr/>
                    <a:lstStyle/>
                    <a:p>
                      <a:pPr algn="ctr"/>
                      <a:r>
                        <a:rPr lang="es-PE" sz="1600" dirty="0">
                          <a:latin typeface="Arial" panose="020B0604020202020204" pitchFamily="34" charset="0"/>
                          <a:cs typeface="Arial" panose="020B0604020202020204" pitchFamily="34" charset="0"/>
                        </a:rPr>
                        <a:t>DECISION</a:t>
                      </a:r>
                    </a:p>
                  </a:txBody>
                  <a:tcPr/>
                </a:tc>
                <a:tc>
                  <a:txBody>
                    <a:bodyPr/>
                    <a:lstStyle/>
                    <a:p>
                      <a:pPr algn="ctr"/>
                      <a:r>
                        <a:rPr lang="es-PE" sz="1600" dirty="0">
                          <a:latin typeface="Arial" panose="020B0604020202020204" pitchFamily="34" charset="0"/>
                          <a:cs typeface="Arial" panose="020B0604020202020204" pitchFamily="34" charset="0"/>
                        </a:rPr>
                        <a:t>OBSERVACION</a:t>
                      </a:r>
                    </a:p>
                  </a:txBody>
                  <a:tcPr/>
                </a:tc>
                <a:extLst>
                  <a:ext uri="{0D108BD9-81ED-4DB2-BD59-A6C34878D82A}">
                    <a16:rowId xmlns:a16="http://schemas.microsoft.com/office/drawing/2014/main" val="841439941"/>
                  </a:ext>
                </a:extLst>
              </a:tr>
              <a:tr h="900650">
                <a:tc>
                  <a:txBody>
                    <a:bodyPr/>
                    <a:lstStyle/>
                    <a:p>
                      <a:pPr algn="ctr">
                        <a:lnSpc>
                          <a:spcPct val="107000"/>
                        </a:lnSpc>
                        <a:spcAft>
                          <a:spcPts val="800"/>
                        </a:spcAft>
                      </a:pPr>
                      <a:r>
                        <a:rPr lang="es-PE" sz="1800">
                          <a:effectLst/>
                          <a:latin typeface="Arial" panose="020B0604020202020204" pitchFamily="34" charset="0"/>
                          <a:ea typeface="Calibri" panose="020F0502020204030204" pitchFamily="34" charset="0"/>
                          <a:cs typeface="Arial" panose="020B0604020202020204" pitchFamily="34" charset="0"/>
                        </a:rPr>
                        <a:t>01070-2018-7-2005-JR-PE-01</a:t>
                      </a: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CASO FOTO EN EL FACEBOOK</a:t>
                      </a:r>
                    </a:p>
                  </a:txBody>
                  <a:tcPr marL="68580" marR="68580" marT="0" marB="0" anchor="ctr"/>
                </a:tc>
                <a:tc>
                  <a:txBody>
                    <a:bodyPr/>
                    <a:lstStyle/>
                    <a:p>
                      <a:pPr algn="ctr">
                        <a:lnSpc>
                          <a:spcPct val="107000"/>
                        </a:lnSpc>
                        <a:spcAft>
                          <a:spcPts val="800"/>
                        </a:spcAft>
                      </a:pPr>
                      <a:r>
                        <a:rPr lang="es-PE" sz="1800">
                          <a:effectLst/>
                          <a:latin typeface="Arial" panose="020B0604020202020204" pitchFamily="34" charset="0"/>
                          <a:ea typeface="Calibri" panose="020F0502020204030204" pitchFamily="34" charset="0"/>
                          <a:cs typeface="Arial" panose="020B0604020202020204" pitchFamily="34" charset="0"/>
                        </a:rPr>
                        <a:t>Por Conclusión Anticipada, sentencia condenatoria por Feminicidio en Grado de Tentativa</a:t>
                      </a:r>
                    </a:p>
                  </a:txBody>
                  <a:tcPr marL="68580" marR="68580" marT="0" marB="0" anchor="ctr"/>
                </a:tc>
                <a:tc>
                  <a:txBody>
                    <a:bodyPr/>
                    <a:lstStyle/>
                    <a:p>
                      <a:pPr algn="just">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Solo realizaron un breve resumen de los fundamentos postulados por el Ministerio Público, sin desarrollar la subsunción entre el supuesto fáctico y los elementos del tipo penal imputado. En consecuencia, esta sentencia tampoco analiza el elemento subjetivo “por su condición de tal”.</a:t>
                      </a:r>
                    </a:p>
                  </a:txBody>
                  <a:tcPr marL="68580" marR="68580" marT="0" marB="0"/>
                </a:tc>
                <a:extLst>
                  <a:ext uri="{0D108BD9-81ED-4DB2-BD59-A6C34878D82A}">
                    <a16:rowId xmlns:a16="http://schemas.microsoft.com/office/drawing/2014/main" val="1453740085"/>
                  </a:ext>
                </a:extLst>
              </a:tr>
              <a:tr h="993108">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01070-2018-7-2005-JR-PE-01</a:t>
                      </a: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CASO FOTO EN EL FACEBOOK</a:t>
                      </a: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Confirman sentencia condenatoria</a:t>
                      </a:r>
                    </a:p>
                  </a:txBody>
                  <a:tcPr marL="68580" marR="68580" marT="0" marB="0" anchor="ctr"/>
                </a:tc>
                <a:tc>
                  <a:txBody>
                    <a:bodyPr/>
                    <a:lstStyle/>
                    <a:p>
                      <a:pPr algn="just">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Esta sentencia no hace mención a la tipicidad subjetiva del delito de feminicidio, ni mucho menos la “condición de tal” de la víctima, limitándose a establecer que el hecho de atacar con un cuchillo y procurar tener a la víctima a solas, son circunstancias más que suficientes para colegir que se trata de un feminicidio.</a:t>
                      </a:r>
                    </a:p>
                  </a:txBody>
                  <a:tcPr marL="68580" marR="68580" marT="0" marB="0"/>
                </a:tc>
                <a:extLst>
                  <a:ext uri="{0D108BD9-81ED-4DB2-BD59-A6C34878D82A}">
                    <a16:rowId xmlns:a16="http://schemas.microsoft.com/office/drawing/2014/main" val="66358292"/>
                  </a:ext>
                </a:extLst>
              </a:tr>
            </a:tbl>
          </a:graphicData>
        </a:graphic>
      </p:graphicFrame>
    </p:spTree>
    <p:extLst>
      <p:ext uri="{BB962C8B-B14F-4D97-AF65-F5344CB8AC3E}">
        <p14:creationId xmlns:p14="http://schemas.microsoft.com/office/powerpoint/2010/main" val="27369138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E35DED6C-C58D-6739-272B-23466853CEC4}"/>
              </a:ext>
            </a:extLst>
          </p:cNvPr>
          <p:cNvGraphicFramePr>
            <a:graphicFrameLocks noGrp="1"/>
          </p:cNvGraphicFramePr>
          <p:nvPr>
            <p:extLst>
              <p:ext uri="{D42A27DB-BD31-4B8C-83A1-F6EECF244321}">
                <p14:modId xmlns:p14="http://schemas.microsoft.com/office/powerpoint/2010/main" val="2378740632"/>
              </p:ext>
            </p:extLst>
          </p:nvPr>
        </p:nvGraphicFramePr>
        <p:xfrm>
          <a:off x="211015" y="618979"/>
          <a:ext cx="11264707" cy="4938659"/>
        </p:xfrm>
        <a:graphic>
          <a:graphicData uri="http://schemas.openxmlformats.org/drawingml/2006/table">
            <a:tbl>
              <a:tblPr bandRow="1">
                <a:tableStyleId>{5C22544A-7EE6-4342-B048-85BDC9FD1C3A}</a:tableStyleId>
              </a:tblPr>
              <a:tblGrid>
                <a:gridCol w="1472983">
                  <a:extLst>
                    <a:ext uri="{9D8B030D-6E8A-4147-A177-3AD203B41FA5}">
                      <a16:colId xmlns:a16="http://schemas.microsoft.com/office/drawing/2014/main" val="3874345124"/>
                    </a:ext>
                  </a:extLst>
                </a:gridCol>
                <a:gridCol w="1593721">
                  <a:extLst>
                    <a:ext uri="{9D8B030D-6E8A-4147-A177-3AD203B41FA5}">
                      <a16:colId xmlns:a16="http://schemas.microsoft.com/office/drawing/2014/main" val="2278501254"/>
                    </a:ext>
                  </a:extLst>
                </a:gridCol>
                <a:gridCol w="1593721">
                  <a:extLst>
                    <a:ext uri="{9D8B030D-6E8A-4147-A177-3AD203B41FA5}">
                      <a16:colId xmlns:a16="http://schemas.microsoft.com/office/drawing/2014/main" val="2289091872"/>
                    </a:ext>
                  </a:extLst>
                </a:gridCol>
                <a:gridCol w="6604282">
                  <a:extLst>
                    <a:ext uri="{9D8B030D-6E8A-4147-A177-3AD203B41FA5}">
                      <a16:colId xmlns:a16="http://schemas.microsoft.com/office/drawing/2014/main" val="4087937266"/>
                    </a:ext>
                  </a:extLst>
                </a:gridCol>
              </a:tblGrid>
              <a:tr h="1381859">
                <a:tc>
                  <a:txBody>
                    <a:bodyPr/>
                    <a:lstStyle/>
                    <a:p>
                      <a:pPr algn="ctr">
                        <a:lnSpc>
                          <a:spcPct val="107000"/>
                        </a:lnSpc>
                        <a:spcAft>
                          <a:spcPts val="800"/>
                        </a:spcAft>
                      </a:pPr>
                      <a:r>
                        <a:rPr lang="es-PE"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04665-2018-4-2005-JR-PE-01</a:t>
                      </a:r>
                      <a:endParaRPr lang="es-P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CASO CUCHILLO 32 CM</a:t>
                      </a:r>
                    </a:p>
                  </a:txBody>
                  <a:tcPr marL="68580" marR="68580" marT="0" marB="0" anchor="ctr"/>
                </a:tc>
                <a:tc>
                  <a:txBody>
                    <a:bodyPr/>
                    <a:lstStyle/>
                    <a:p>
                      <a:pPr algn="ctr">
                        <a:lnSpc>
                          <a:spcPct val="107000"/>
                        </a:lnSpc>
                        <a:spcAft>
                          <a:spcPts val="800"/>
                        </a:spcAft>
                      </a:pPr>
                      <a:r>
                        <a:rPr lang="es-ES" sz="1400" dirty="0">
                          <a:effectLst/>
                          <a:latin typeface="Arial" panose="020B0604020202020204" pitchFamily="34" charset="0"/>
                          <a:ea typeface="Calibri" panose="020F0502020204030204" pitchFamily="34" charset="0"/>
                          <a:cs typeface="Arial" panose="020B0604020202020204" pitchFamily="34" charset="0"/>
                        </a:rPr>
                        <a:t>Se condenó por el delito de LESIONES GRAVES por Violencia contra la Mujer</a:t>
                      </a:r>
                      <a:r>
                        <a:rPr lang="es-PE" sz="1400" dirty="0">
                          <a:effectLst/>
                          <a:highlight>
                            <a:srgbClr val="FFE599"/>
                          </a:highlight>
                          <a:latin typeface="Arial" panose="020B0604020202020204" pitchFamily="34" charset="0"/>
                          <a:ea typeface="Calibri" panose="020F0502020204030204" pitchFamily="34" charset="0"/>
                          <a:cs typeface="Arial" panose="020B0604020202020204" pitchFamily="34" charset="0"/>
                        </a:rPr>
                        <a:t> </a:t>
                      </a:r>
                    </a:p>
                  </a:txBody>
                  <a:tcPr marL="68580" marR="68580" marT="0" marB="0" anchor="ctr"/>
                </a:tc>
                <a:tc>
                  <a:txBody>
                    <a:bodyPr/>
                    <a:lstStyle/>
                    <a:p>
                      <a:pPr algn="just">
                        <a:lnSpc>
                          <a:spcPct val="107000"/>
                        </a:lnSpc>
                        <a:spcAft>
                          <a:spcPts val="800"/>
                        </a:spcAft>
                      </a:pPr>
                      <a:r>
                        <a:rPr lang="es-PE"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No se observa un examen de los elementos constitutivos de delito que aborden la definición o interpretación del término "condición de tal”. Simplemente se acogen los argumentos del Ministerio Publico, respecto a la recalificación de los hechos. </a:t>
                      </a:r>
                      <a:endParaRPr lang="es-P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77403713"/>
                  </a:ext>
                </a:extLst>
              </a:tr>
              <a:tr h="1290548">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07194-2017-12-2005-JR-PE-01</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CASO PAITA </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Sentencia Condenatoria por feminicidio agravado</a:t>
                      </a:r>
                    </a:p>
                  </a:txBody>
                  <a:tcPr marL="68580" marR="68580" marT="0" marB="0" anchor="ctr"/>
                </a:tc>
                <a:tc>
                  <a:txBody>
                    <a:bodyPr/>
                    <a:lstStyle/>
                    <a:p>
                      <a:pPr algn="just">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Concluyen que el delito de feminicidio quedo acreditado a través de la conducta celotípica del acusado, y la violencia previa ejercida, tanto durante la relación conyugal, como posterior a la ruptura de la relación se acreditaba que el hecho delictivo procesado constituía en efecto, </a:t>
                      </a:r>
                      <a:r>
                        <a:rPr lang="es-PE" sz="1400" b="1" dirty="0">
                          <a:effectLst/>
                          <a:latin typeface="Arial" panose="020B0604020202020204" pitchFamily="34" charset="0"/>
                          <a:ea typeface="Calibri" panose="020F0502020204030204" pitchFamily="34" charset="0"/>
                          <a:cs typeface="Arial" panose="020B0604020202020204" pitchFamily="34" charset="0"/>
                        </a:rPr>
                        <a:t>una manifestación extrema de violencia de género.</a:t>
                      </a:r>
                    </a:p>
                  </a:txBody>
                  <a:tcPr marL="68580" marR="68580" marT="0" marB="0"/>
                </a:tc>
                <a:extLst>
                  <a:ext uri="{0D108BD9-81ED-4DB2-BD59-A6C34878D82A}">
                    <a16:rowId xmlns:a16="http://schemas.microsoft.com/office/drawing/2014/main" val="3096958164"/>
                  </a:ext>
                </a:extLst>
              </a:tr>
              <a:tr h="2223149">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08830-2018-4-2004-JR-PE-01</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CASO APUÑALADA POR TORAX</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Sentencia condenatoria por Conclusión Anticipada (Acuerdo Parcial)</a:t>
                      </a:r>
                    </a:p>
                  </a:txBody>
                  <a:tcPr marL="68580" marR="68580" marT="0" marB="0" anchor="ctr"/>
                </a:tc>
                <a:tc>
                  <a:txBody>
                    <a:bodyPr/>
                    <a:lstStyle/>
                    <a:p>
                      <a:pPr algn="just">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Respecto a la </a:t>
                      </a:r>
                      <a:r>
                        <a:rPr lang="es-PE" sz="1400" b="1" dirty="0">
                          <a:effectLst/>
                          <a:latin typeface="Arial" panose="020B0604020202020204" pitchFamily="34" charset="0"/>
                          <a:ea typeface="Calibri" panose="020F0502020204030204" pitchFamily="34" charset="0"/>
                          <a:cs typeface="Arial" panose="020B0604020202020204" pitchFamily="34" charset="0"/>
                        </a:rPr>
                        <a:t>tipicidad objetiva</a:t>
                      </a:r>
                      <a:r>
                        <a:rPr lang="es-PE" sz="1400" dirty="0">
                          <a:effectLst/>
                          <a:latin typeface="Arial" panose="020B0604020202020204" pitchFamily="34" charset="0"/>
                          <a:ea typeface="Calibri" panose="020F0502020204030204" pitchFamily="34" charset="0"/>
                          <a:cs typeface="Arial" panose="020B0604020202020204" pitchFamily="34" charset="0"/>
                        </a:rPr>
                        <a:t>, los magistrados establecieron que el cumplimiento de los elementos de la conducta delictiva calificada como feminicidio, se verifica cuando una mujer es asesinada por su condición de tal, condicionando la corroboración de las circunstancias típicas, a que el hecho se consume en cualquiera de los contextos establecidos en la figura delictiva. Por tanto, concluyen que sí se cumpliría con dicho elemento del tipo objetivo, dado que el asesinato de la fémina fue el resultado de la violencia de la que vino siendo víctima de manera previa y constante. En consecuencia, se aprecia que el elemento típico “condición de tal”, </a:t>
                      </a:r>
                      <a:r>
                        <a:rPr lang="es-PE" sz="1400" b="1" dirty="0">
                          <a:effectLst/>
                          <a:latin typeface="Arial" panose="020B0604020202020204" pitchFamily="34" charset="0"/>
                          <a:ea typeface="Calibri" panose="020F0502020204030204" pitchFamily="34" charset="0"/>
                          <a:cs typeface="Arial" panose="020B0604020202020204" pitchFamily="34" charset="0"/>
                        </a:rPr>
                        <a:t>es considerado como un componente del tipo objetivo</a:t>
                      </a:r>
                    </a:p>
                  </a:txBody>
                  <a:tcPr marL="68580" marR="68580" marT="0" marB="0"/>
                </a:tc>
                <a:extLst>
                  <a:ext uri="{0D108BD9-81ED-4DB2-BD59-A6C34878D82A}">
                    <a16:rowId xmlns:a16="http://schemas.microsoft.com/office/drawing/2014/main" val="2624564288"/>
                  </a:ext>
                </a:extLst>
              </a:tr>
            </a:tbl>
          </a:graphicData>
        </a:graphic>
      </p:graphicFrame>
    </p:spTree>
    <p:extLst>
      <p:ext uri="{BB962C8B-B14F-4D97-AF65-F5344CB8AC3E}">
        <p14:creationId xmlns:p14="http://schemas.microsoft.com/office/powerpoint/2010/main" val="1744634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9EFE8C4D-673C-CB47-70CB-BA5FCFF52B8D}"/>
              </a:ext>
            </a:extLst>
          </p:cNvPr>
          <p:cNvGraphicFramePr>
            <a:graphicFrameLocks noGrp="1"/>
          </p:cNvGraphicFramePr>
          <p:nvPr>
            <p:ph sz="quarter" idx="13"/>
            <p:extLst>
              <p:ext uri="{D42A27DB-BD31-4B8C-83A1-F6EECF244321}">
                <p14:modId xmlns:p14="http://schemas.microsoft.com/office/powerpoint/2010/main" val="3238016228"/>
              </p:ext>
            </p:extLst>
          </p:nvPr>
        </p:nvGraphicFramePr>
        <p:xfrm>
          <a:off x="450165" y="351692"/>
          <a:ext cx="11029071" cy="5460028"/>
        </p:xfrm>
        <a:graphic>
          <a:graphicData uri="http://schemas.openxmlformats.org/drawingml/2006/table">
            <a:tbl>
              <a:tblPr firstRow="1" bandRow="1">
                <a:tableStyleId>{5C22544A-7EE6-4342-B048-85BDC9FD1C3A}</a:tableStyleId>
              </a:tblPr>
              <a:tblGrid>
                <a:gridCol w="1688124">
                  <a:extLst>
                    <a:ext uri="{9D8B030D-6E8A-4147-A177-3AD203B41FA5}">
                      <a16:colId xmlns:a16="http://schemas.microsoft.com/office/drawing/2014/main" val="1336461663"/>
                    </a:ext>
                  </a:extLst>
                </a:gridCol>
                <a:gridCol w="1237957">
                  <a:extLst>
                    <a:ext uri="{9D8B030D-6E8A-4147-A177-3AD203B41FA5}">
                      <a16:colId xmlns:a16="http://schemas.microsoft.com/office/drawing/2014/main" val="702411009"/>
                    </a:ext>
                  </a:extLst>
                </a:gridCol>
                <a:gridCol w="1617785">
                  <a:extLst>
                    <a:ext uri="{9D8B030D-6E8A-4147-A177-3AD203B41FA5}">
                      <a16:colId xmlns:a16="http://schemas.microsoft.com/office/drawing/2014/main" val="1221248581"/>
                    </a:ext>
                  </a:extLst>
                </a:gridCol>
                <a:gridCol w="6485205">
                  <a:extLst>
                    <a:ext uri="{9D8B030D-6E8A-4147-A177-3AD203B41FA5}">
                      <a16:colId xmlns:a16="http://schemas.microsoft.com/office/drawing/2014/main" val="1362871064"/>
                    </a:ext>
                  </a:extLst>
                </a:gridCol>
              </a:tblGrid>
              <a:tr h="747286">
                <a:tc>
                  <a:txBody>
                    <a:bodyPr/>
                    <a:lstStyle/>
                    <a:p>
                      <a:pPr algn="ctr"/>
                      <a:r>
                        <a:rPr lang="es-PE" sz="1800" dirty="0">
                          <a:latin typeface="Arial" panose="020B0604020202020204" pitchFamily="34" charset="0"/>
                          <a:cs typeface="Arial" panose="020B0604020202020204" pitchFamily="34" charset="0"/>
                        </a:rPr>
                        <a:t>EXPEDIENTE</a:t>
                      </a:r>
                    </a:p>
                  </a:txBody>
                  <a:tcPr/>
                </a:tc>
                <a:tc>
                  <a:txBody>
                    <a:bodyPr/>
                    <a:lstStyle/>
                    <a:p>
                      <a:pPr algn="ctr"/>
                      <a:r>
                        <a:rPr lang="es-PE" sz="1800" dirty="0">
                          <a:latin typeface="Arial" panose="020B0604020202020204" pitchFamily="34" charset="0"/>
                          <a:cs typeface="Arial" panose="020B0604020202020204" pitchFamily="34" charset="0"/>
                        </a:rPr>
                        <a:t>CASO</a:t>
                      </a:r>
                    </a:p>
                  </a:txBody>
                  <a:tcPr/>
                </a:tc>
                <a:tc>
                  <a:txBody>
                    <a:bodyPr/>
                    <a:lstStyle/>
                    <a:p>
                      <a:pPr algn="ctr"/>
                      <a:r>
                        <a:rPr lang="es-PE" sz="1800" dirty="0">
                          <a:latin typeface="Arial" panose="020B0604020202020204" pitchFamily="34" charset="0"/>
                          <a:cs typeface="Arial" panose="020B0604020202020204" pitchFamily="34" charset="0"/>
                        </a:rPr>
                        <a:t>DECISION </a:t>
                      </a:r>
                    </a:p>
                  </a:txBody>
                  <a:tcPr/>
                </a:tc>
                <a:tc>
                  <a:txBody>
                    <a:bodyPr/>
                    <a:lstStyle/>
                    <a:p>
                      <a:pPr algn="ctr"/>
                      <a:r>
                        <a:rPr lang="es-PE" sz="1800" dirty="0">
                          <a:latin typeface="Arial" panose="020B0604020202020204" pitchFamily="34" charset="0"/>
                          <a:cs typeface="Arial" panose="020B0604020202020204" pitchFamily="34" charset="0"/>
                        </a:rPr>
                        <a:t>OBSERVACIONES</a:t>
                      </a:r>
                    </a:p>
                  </a:txBody>
                  <a:tcPr/>
                </a:tc>
                <a:extLst>
                  <a:ext uri="{0D108BD9-81ED-4DB2-BD59-A6C34878D82A}">
                    <a16:rowId xmlns:a16="http://schemas.microsoft.com/office/drawing/2014/main" val="151844272"/>
                  </a:ext>
                </a:extLst>
              </a:tr>
              <a:tr h="1329462">
                <a:tc>
                  <a:txBody>
                    <a:bodyPr/>
                    <a:lstStyle/>
                    <a:p>
                      <a:pPr algn="ctr">
                        <a:lnSpc>
                          <a:spcPct val="107000"/>
                        </a:lnSpc>
                        <a:spcAft>
                          <a:spcPts val="800"/>
                        </a:spcAft>
                      </a:pPr>
                      <a:r>
                        <a:rPr lang="es-PE"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02131-2018-3-2004-JR-PE-01</a:t>
                      </a:r>
                      <a:endParaRPr lang="es-PE"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r>
                        <a:rPr lang="es-PE" sz="1400" dirty="0">
                          <a:latin typeface="Arial" panose="020B0604020202020204" pitchFamily="34" charset="0"/>
                          <a:cs typeface="Arial" panose="020B0604020202020204" pitchFamily="34" charset="0"/>
                        </a:rPr>
                        <a:t>CASO VICTIMA DE 15 AÑOS</a:t>
                      </a:r>
                    </a:p>
                  </a:txBody>
                  <a:tcPr/>
                </a:tc>
                <a:tc>
                  <a:txBody>
                    <a:bodyPr/>
                    <a:lstStyle/>
                    <a:p>
                      <a:pPr algn="ctr"/>
                      <a:r>
                        <a:rPr lang="es-PE" sz="1400" dirty="0">
                          <a:latin typeface="Arial" panose="020B0604020202020204" pitchFamily="34" charset="0"/>
                          <a:cs typeface="Arial" panose="020B0604020202020204" pitchFamily="34" charset="0"/>
                        </a:rPr>
                        <a:t>Sentencia condenatoria por delito de Parricidio- Uxoricidio</a:t>
                      </a:r>
                    </a:p>
                  </a:txBody>
                  <a:tcPr/>
                </a:tc>
                <a:tc>
                  <a:txBody>
                    <a:bodyPr/>
                    <a:lstStyle/>
                    <a:p>
                      <a:pPr algn="just"/>
                      <a:r>
                        <a:rPr lang="es-ES" sz="1400" dirty="0">
                          <a:latin typeface="Arial" panose="020B0604020202020204" pitchFamily="34" charset="0"/>
                          <a:cs typeface="Arial" panose="020B0604020202020204" pitchFamily="34" charset="0"/>
                        </a:rPr>
                        <a:t>La sentencia en cuestión analiza de manera comparativa los elementos del feminicidio, respecto de los elementos constitutivos del parricidio- uxoricidio, llegándose a comprobar que la agraviada y el acusado eran convivientes, pero si bien se habría suscitado una discusión entre ellos, la violencia homicida no se perpetró “por la condición de mujer. </a:t>
                      </a:r>
                      <a:endParaRPr lang="es-PE"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45557466"/>
                  </a:ext>
                </a:extLst>
              </a:tr>
              <a:tr h="1571183">
                <a:tc>
                  <a:txBody>
                    <a:bodyPr/>
                    <a:lstStyle/>
                    <a:p>
                      <a:pPr algn="ctr">
                        <a:lnSpc>
                          <a:spcPct val="107000"/>
                        </a:lnSpc>
                        <a:spcAft>
                          <a:spcPts val="800"/>
                        </a:spcAft>
                      </a:pPr>
                      <a:r>
                        <a:rPr lang="es-PE" sz="1400">
                          <a:effectLst/>
                          <a:latin typeface="Arial" panose="020B0604020202020204" pitchFamily="34" charset="0"/>
                          <a:ea typeface="Calibri" panose="020F0502020204030204" pitchFamily="34" charset="0"/>
                          <a:cs typeface="Arial" panose="020B0604020202020204" pitchFamily="34" charset="0"/>
                        </a:rPr>
                        <a:t>01554-2019-4-2001-JR-PE-02</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CASO CUCHILLO EN LA CABECERA</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Sentencia condenatoria en grado de tentativa</a:t>
                      </a:r>
                    </a:p>
                  </a:txBody>
                  <a:tcPr marL="68580" marR="68580" marT="0" marB="0" anchor="ctr"/>
                </a:tc>
                <a:tc>
                  <a:txBody>
                    <a:bodyPr/>
                    <a:lstStyle/>
                    <a:p>
                      <a:pPr algn="just"/>
                      <a:r>
                        <a:rPr lang="es-ES" sz="1400" dirty="0">
                          <a:latin typeface="Arial" panose="020B0604020202020204" pitchFamily="34" charset="0"/>
                          <a:cs typeface="Arial" panose="020B0604020202020204" pitchFamily="34" charset="0"/>
                        </a:rPr>
                        <a:t>Se utiliza los medios probatorios incorporados en juicio, tales como la primera declaración de la agraviada, así como los antecedentes de la violencia que ejercía el procesado contra la víctima, para determinar que se cumpliría con los presupuestos necesarios para calificar la conducta atribuida al acusado, como delito de feminicidio. En ese sentido, si bien se hace mención a los argumentos del acuerdo plenario, </a:t>
                      </a:r>
                      <a:r>
                        <a:rPr lang="es-ES" sz="1400" b="1" dirty="0">
                          <a:latin typeface="Arial" panose="020B0604020202020204" pitchFamily="34" charset="0"/>
                          <a:cs typeface="Arial" panose="020B0604020202020204" pitchFamily="34" charset="0"/>
                        </a:rPr>
                        <a:t>no se analiza el elemento “condición de tal”, como parte de la tipicidad subjetiva del feminicidio</a:t>
                      </a:r>
                      <a:endParaRPr lang="es-PE"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293481839"/>
                  </a:ext>
                </a:extLst>
              </a:tr>
              <a:tr h="1571183">
                <a:tc>
                  <a:txBody>
                    <a:bodyPr/>
                    <a:lstStyle/>
                    <a:p>
                      <a:pPr algn="ctr">
                        <a:lnSpc>
                          <a:spcPct val="107000"/>
                        </a:lnSpc>
                        <a:spcAft>
                          <a:spcPts val="800"/>
                        </a:spcAft>
                      </a:pPr>
                      <a:r>
                        <a:rPr lang="es-PE" sz="1400">
                          <a:effectLst/>
                          <a:latin typeface="Arial" panose="020B0604020202020204" pitchFamily="34" charset="0"/>
                          <a:ea typeface="Calibri" panose="020F0502020204030204" pitchFamily="34" charset="0"/>
                          <a:cs typeface="Arial" panose="020B0604020202020204" pitchFamily="34" charset="0"/>
                        </a:rPr>
                        <a:t>01554-2019-4-2001-JR-PE-02</a:t>
                      </a:r>
                    </a:p>
                  </a:txBody>
                  <a:tcPr marL="68580" marR="68580" marT="0" marB="0" anchor="ctr"/>
                </a:tc>
                <a:tc>
                  <a:txBody>
                    <a:bodyPr/>
                    <a:lstStyle/>
                    <a:p>
                      <a:pPr algn="ctr">
                        <a:lnSpc>
                          <a:spcPct val="107000"/>
                        </a:lnSpc>
                        <a:spcAft>
                          <a:spcPts val="800"/>
                        </a:spcAft>
                      </a:pPr>
                      <a:r>
                        <a:rPr lang="es-PE" sz="1400" dirty="0">
                          <a:effectLst/>
                          <a:latin typeface="Arial" panose="020B0604020202020204" pitchFamily="34" charset="0"/>
                          <a:ea typeface="Calibri" panose="020F0502020204030204" pitchFamily="34" charset="0"/>
                          <a:cs typeface="Arial" panose="020B0604020202020204" pitchFamily="34" charset="0"/>
                        </a:rPr>
                        <a:t>CASO CUCHILLO EN LA CABECERA</a:t>
                      </a:r>
                    </a:p>
                  </a:txBody>
                  <a:tcPr marL="68580" marR="68580" marT="0" marB="0" anchor="ctr"/>
                </a:tc>
                <a:tc>
                  <a:txBody>
                    <a:bodyPr/>
                    <a:lstStyle/>
                    <a:p>
                      <a:pPr algn="ctr">
                        <a:lnSpc>
                          <a:spcPct val="107000"/>
                        </a:lnSpc>
                        <a:spcAft>
                          <a:spcPts val="800"/>
                        </a:spcAft>
                      </a:pPr>
                      <a:r>
                        <a:rPr lang="es-PE" sz="1400">
                          <a:effectLst/>
                          <a:latin typeface="Arial" panose="020B0604020202020204" pitchFamily="34" charset="0"/>
                          <a:ea typeface="Calibri" panose="020F0502020204030204" pitchFamily="34" charset="0"/>
                          <a:cs typeface="Arial" panose="020B0604020202020204" pitchFamily="34" charset="0"/>
                        </a:rPr>
                        <a:t>Se confirma sentencia condenatoria</a:t>
                      </a:r>
                    </a:p>
                  </a:txBody>
                  <a:tcPr marL="68580" marR="68580" marT="0" marB="0" anchor="ctr"/>
                </a:tc>
                <a:tc>
                  <a:txBody>
                    <a:bodyPr/>
                    <a:lstStyle/>
                    <a:p>
                      <a:pPr algn="just"/>
                      <a:r>
                        <a:rPr lang="es-ES" sz="1400" dirty="0">
                          <a:latin typeface="Arial" panose="020B0604020202020204" pitchFamily="34" charset="0"/>
                          <a:cs typeface="Arial" panose="020B0604020202020204" pitchFamily="34" charset="0"/>
                        </a:rPr>
                        <a:t>La Sala Penal no realiza un desarrollo argumentativo respecto a la determinación del elemento subjetivo “por su condición de tal”, limitándose a hacer referencia a los fundamentos del Acuerdo Plenario N.º 001-2016/CJ- 116, y en base a ellos, establece que en el caso concreto, el comportamiento violento que demostró el sentenciado en hechos precedentes, ponen en evidencia la </a:t>
                      </a:r>
                      <a:r>
                        <a:rPr lang="es-ES" sz="1400" b="1" dirty="0">
                          <a:latin typeface="Arial" panose="020B0604020202020204" pitchFamily="34" charset="0"/>
                          <a:cs typeface="Arial" panose="020B0604020202020204" pitchFamily="34" charset="0"/>
                        </a:rPr>
                        <a:t>presencia de poder, control y dominio </a:t>
                      </a:r>
                      <a:r>
                        <a:rPr lang="es-ES" sz="1400" dirty="0">
                          <a:latin typeface="Arial" panose="020B0604020202020204" pitchFamily="34" charset="0"/>
                          <a:cs typeface="Arial" panose="020B0604020202020204" pitchFamily="34" charset="0"/>
                        </a:rPr>
                        <a:t>que quería mantener sobre la agraviada, lo que a su vez refleja la naturaleza del delito, como un </a:t>
                      </a:r>
                      <a:r>
                        <a:rPr lang="es-ES" sz="1400" b="1" dirty="0">
                          <a:latin typeface="Arial" panose="020B0604020202020204" pitchFamily="34" charset="0"/>
                          <a:cs typeface="Arial" panose="020B0604020202020204" pitchFamily="34" charset="0"/>
                        </a:rPr>
                        <a:t>delito de tendencia interna trascendente</a:t>
                      </a:r>
                      <a:endParaRPr lang="es-PE" sz="1400"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90572175"/>
                  </a:ext>
                </a:extLst>
              </a:tr>
            </a:tbl>
          </a:graphicData>
        </a:graphic>
      </p:graphicFrame>
    </p:spTree>
    <p:extLst>
      <p:ext uri="{BB962C8B-B14F-4D97-AF65-F5344CB8AC3E}">
        <p14:creationId xmlns:p14="http://schemas.microsoft.com/office/powerpoint/2010/main" val="516629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B15D8886-2013-D526-FEB4-5CF47156AECD}"/>
              </a:ext>
            </a:extLst>
          </p:cNvPr>
          <p:cNvGraphicFramePr>
            <a:graphicFrameLocks noGrp="1"/>
          </p:cNvGraphicFramePr>
          <p:nvPr>
            <p:extLst>
              <p:ext uri="{D42A27DB-BD31-4B8C-83A1-F6EECF244321}">
                <p14:modId xmlns:p14="http://schemas.microsoft.com/office/powerpoint/2010/main" val="3834976832"/>
              </p:ext>
            </p:extLst>
          </p:nvPr>
        </p:nvGraphicFramePr>
        <p:xfrm>
          <a:off x="309490" y="520505"/>
          <a:ext cx="11099408" cy="4976204"/>
        </p:xfrm>
        <a:graphic>
          <a:graphicData uri="http://schemas.openxmlformats.org/drawingml/2006/table">
            <a:tbl>
              <a:tblPr bandRow="1">
                <a:tableStyleId>{5C22544A-7EE6-4342-B048-85BDC9FD1C3A}</a:tableStyleId>
              </a:tblPr>
              <a:tblGrid>
                <a:gridCol w="1509265">
                  <a:extLst>
                    <a:ext uri="{9D8B030D-6E8A-4147-A177-3AD203B41FA5}">
                      <a16:colId xmlns:a16="http://schemas.microsoft.com/office/drawing/2014/main" val="838393904"/>
                    </a:ext>
                  </a:extLst>
                </a:gridCol>
                <a:gridCol w="1951387">
                  <a:extLst>
                    <a:ext uri="{9D8B030D-6E8A-4147-A177-3AD203B41FA5}">
                      <a16:colId xmlns:a16="http://schemas.microsoft.com/office/drawing/2014/main" val="1631387332"/>
                    </a:ext>
                  </a:extLst>
                </a:gridCol>
                <a:gridCol w="1477107">
                  <a:extLst>
                    <a:ext uri="{9D8B030D-6E8A-4147-A177-3AD203B41FA5}">
                      <a16:colId xmlns:a16="http://schemas.microsoft.com/office/drawing/2014/main" val="3216567450"/>
                    </a:ext>
                  </a:extLst>
                </a:gridCol>
                <a:gridCol w="6161649">
                  <a:extLst>
                    <a:ext uri="{9D8B030D-6E8A-4147-A177-3AD203B41FA5}">
                      <a16:colId xmlns:a16="http://schemas.microsoft.com/office/drawing/2014/main" val="3224706184"/>
                    </a:ext>
                  </a:extLst>
                </a:gridCol>
              </a:tblGrid>
              <a:tr h="1916965">
                <a:tc>
                  <a:txBody>
                    <a:bodyPr/>
                    <a:lstStyle/>
                    <a:p>
                      <a:pPr algn="ctr">
                        <a:lnSpc>
                          <a:spcPct val="107000"/>
                        </a:lnSpc>
                        <a:spcAft>
                          <a:spcPts val="800"/>
                        </a:spcAft>
                      </a:pPr>
                      <a:r>
                        <a:rPr lang="es-PE" sz="1800">
                          <a:effectLst/>
                          <a:latin typeface="Arial" panose="020B0604020202020204" pitchFamily="34" charset="0"/>
                          <a:ea typeface="Calibri" panose="020F0502020204030204" pitchFamily="34" charset="0"/>
                          <a:cs typeface="Arial" panose="020B0604020202020204" pitchFamily="34" charset="0"/>
                        </a:rPr>
                        <a:t>02505-2019-3-2001-JR-PE-03</a:t>
                      </a: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CASO DESPUES DE SU CUMPLEAÑOS</a:t>
                      </a: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Sentencia condenatoria por feminicidio agravado</a:t>
                      </a:r>
                    </a:p>
                  </a:txBody>
                  <a:tcPr marL="68580" marR="68580" marT="0" marB="0" anchor="ctr"/>
                </a:tc>
                <a:tc>
                  <a:txBody>
                    <a:bodyPr/>
                    <a:lstStyle/>
                    <a:p>
                      <a:pPr algn="just"/>
                      <a:r>
                        <a:rPr lang="es-ES" sz="1800" dirty="0">
                          <a:latin typeface="Arial" panose="020B0604020202020204" pitchFamily="34" charset="0"/>
                          <a:cs typeface="Arial" panose="020B0604020202020204" pitchFamily="34" charset="0"/>
                        </a:rPr>
                        <a:t>El juzgado considero que el componente subjetivo del delito es el dolo, consistente en la CONCIENCIA Y VOLUNTAD deliberada de perpetrar el delito. No se realiza un control de tipicidad (subjetiva), se mite analizar el elemento “por su condición de tal”; a pasar que menciona que el individuo estaba motiva por la condición de mujer de la victima. </a:t>
                      </a:r>
                      <a:endParaRPr lang="es-PE"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51764985"/>
                  </a:ext>
                </a:extLst>
              </a:tr>
              <a:tr h="2964524">
                <a:tc>
                  <a:txBody>
                    <a:bodyPr/>
                    <a:lstStyle/>
                    <a:p>
                      <a:pPr algn="ctr">
                        <a:lnSpc>
                          <a:spcPct val="107000"/>
                        </a:lnSpc>
                        <a:spcAft>
                          <a:spcPts val="800"/>
                        </a:spcAft>
                      </a:pPr>
                      <a:r>
                        <a:rPr lang="es-P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02505-2019-3-2001-JR-PE-03</a:t>
                      </a:r>
                      <a:endParaRPr lang="es-PE"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800"/>
                        </a:spcAft>
                      </a:pPr>
                      <a:r>
                        <a:rPr lang="es-PE" sz="1800" dirty="0">
                          <a:effectLst/>
                          <a:latin typeface="Arial" panose="020B0604020202020204" pitchFamily="34" charset="0"/>
                          <a:ea typeface="Calibri" panose="020F0502020204030204" pitchFamily="34" charset="0"/>
                          <a:cs typeface="Arial" panose="020B0604020202020204" pitchFamily="34" charset="0"/>
                        </a:rPr>
                        <a:t>CASO DESPUES DE SU CUMPLEAÑOS</a:t>
                      </a:r>
                    </a:p>
                  </a:txBody>
                  <a:tcPr marL="68580" marR="68580" marT="0" marB="0" anchor="ctr"/>
                </a:tc>
                <a:tc>
                  <a:txBody>
                    <a:bodyPr/>
                    <a:lstStyle/>
                    <a:p>
                      <a:pPr algn="ctr">
                        <a:lnSpc>
                          <a:spcPct val="107000"/>
                        </a:lnSpc>
                        <a:spcAft>
                          <a:spcPts val="800"/>
                        </a:spcAft>
                      </a:pPr>
                      <a:r>
                        <a:rPr lang="es-PE"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Se confirma en todos sus extremos</a:t>
                      </a:r>
                      <a:endParaRPr lang="es-PE"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just"/>
                      <a:r>
                        <a:rPr lang="es-ES" sz="1800" dirty="0">
                          <a:latin typeface="Arial" panose="020B0604020202020204" pitchFamily="34" charset="0"/>
                          <a:cs typeface="Arial" panose="020B0604020202020204" pitchFamily="34" charset="0"/>
                        </a:rPr>
                        <a:t>Resalta la importancia de </a:t>
                      </a:r>
                      <a:r>
                        <a:rPr lang="es-ES" sz="1800" b="1" dirty="0">
                          <a:latin typeface="Arial" panose="020B0604020202020204" pitchFamily="34" charset="0"/>
                          <a:cs typeface="Arial" panose="020B0604020202020204" pitchFamily="34" charset="0"/>
                        </a:rPr>
                        <a:t>probar la intención criminal (como presupuesto subjetivo), a partir de elementos de carácter objetivos</a:t>
                      </a:r>
                      <a:r>
                        <a:rPr lang="es-ES" sz="1800" dirty="0">
                          <a:latin typeface="Arial" panose="020B0604020202020204" pitchFamily="34" charset="0"/>
                          <a:cs typeface="Arial" panose="020B0604020202020204" pitchFamily="34" charset="0"/>
                        </a:rPr>
                        <a:t>, acogiendo incluso hechos anteriores, o expresiones utilizadas en el momento mismo de la comisión del hecho, así como acciones posteriores a la ejecución del evento delictivo, por cuanto será a través de esos elementos que se podrá poner en evidencia la violencia basada en el género de la víctima. Por estos fundamentos, se confirmó la sentencia de primera instancia</a:t>
                      </a:r>
                      <a:endParaRPr lang="es-PE"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88902780"/>
                  </a:ext>
                </a:extLst>
              </a:tr>
            </a:tbl>
          </a:graphicData>
        </a:graphic>
      </p:graphicFrame>
    </p:spTree>
    <p:extLst>
      <p:ext uri="{BB962C8B-B14F-4D97-AF65-F5344CB8AC3E}">
        <p14:creationId xmlns:p14="http://schemas.microsoft.com/office/powerpoint/2010/main" val="2075374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DB6376F7-7FCC-8466-F011-75DA1205D173}"/>
              </a:ext>
            </a:extLst>
          </p:cNvPr>
          <p:cNvGraphicFramePr>
            <a:graphicFrameLocks noGrp="1"/>
          </p:cNvGraphicFramePr>
          <p:nvPr>
            <p:ph sz="quarter" idx="13"/>
            <p:extLst>
              <p:ext uri="{D42A27DB-BD31-4B8C-83A1-F6EECF244321}">
                <p14:modId xmlns:p14="http://schemas.microsoft.com/office/powerpoint/2010/main" val="2976778450"/>
              </p:ext>
            </p:extLst>
          </p:nvPr>
        </p:nvGraphicFramePr>
        <p:xfrm>
          <a:off x="506438" y="407962"/>
          <a:ext cx="10832121" cy="5240396"/>
        </p:xfrm>
        <a:graphic>
          <a:graphicData uri="http://schemas.openxmlformats.org/drawingml/2006/table">
            <a:tbl>
              <a:tblPr firstRow="1" bandRow="1">
                <a:tableStyleId>{5C22544A-7EE6-4342-B048-85BDC9FD1C3A}</a:tableStyleId>
              </a:tblPr>
              <a:tblGrid>
                <a:gridCol w="1674054">
                  <a:extLst>
                    <a:ext uri="{9D8B030D-6E8A-4147-A177-3AD203B41FA5}">
                      <a16:colId xmlns:a16="http://schemas.microsoft.com/office/drawing/2014/main" val="4095545925"/>
                    </a:ext>
                  </a:extLst>
                </a:gridCol>
                <a:gridCol w="1252025">
                  <a:extLst>
                    <a:ext uri="{9D8B030D-6E8A-4147-A177-3AD203B41FA5}">
                      <a16:colId xmlns:a16="http://schemas.microsoft.com/office/drawing/2014/main" val="2659637884"/>
                    </a:ext>
                  </a:extLst>
                </a:gridCol>
                <a:gridCol w="1696716">
                  <a:extLst>
                    <a:ext uri="{9D8B030D-6E8A-4147-A177-3AD203B41FA5}">
                      <a16:colId xmlns:a16="http://schemas.microsoft.com/office/drawing/2014/main" val="2193182194"/>
                    </a:ext>
                  </a:extLst>
                </a:gridCol>
                <a:gridCol w="6209326">
                  <a:extLst>
                    <a:ext uri="{9D8B030D-6E8A-4147-A177-3AD203B41FA5}">
                      <a16:colId xmlns:a16="http://schemas.microsoft.com/office/drawing/2014/main" val="3447071739"/>
                    </a:ext>
                  </a:extLst>
                </a:gridCol>
              </a:tblGrid>
              <a:tr h="394076">
                <a:tc>
                  <a:txBody>
                    <a:bodyPr/>
                    <a:lstStyle/>
                    <a:p>
                      <a:pPr algn="ctr"/>
                      <a:r>
                        <a:rPr lang="es-PE" sz="1800" dirty="0">
                          <a:latin typeface="Arial" panose="020B0604020202020204" pitchFamily="34" charset="0"/>
                          <a:cs typeface="Arial" panose="020B0604020202020204" pitchFamily="34" charset="0"/>
                        </a:rPr>
                        <a:t>EXPEDIENTE</a:t>
                      </a:r>
                    </a:p>
                  </a:txBody>
                  <a:tcPr anchor="ctr"/>
                </a:tc>
                <a:tc>
                  <a:txBody>
                    <a:bodyPr/>
                    <a:lstStyle/>
                    <a:p>
                      <a:pPr algn="ctr"/>
                      <a:r>
                        <a:rPr lang="es-PE" sz="1800" dirty="0">
                          <a:latin typeface="Arial" panose="020B0604020202020204" pitchFamily="34" charset="0"/>
                          <a:cs typeface="Arial" panose="020B0604020202020204" pitchFamily="34" charset="0"/>
                        </a:rPr>
                        <a:t>CASO</a:t>
                      </a:r>
                    </a:p>
                  </a:txBody>
                  <a:tcPr anchor="ctr"/>
                </a:tc>
                <a:tc>
                  <a:txBody>
                    <a:bodyPr/>
                    <a:lstStyle/>
                    <a:p>
                      <a:pPr algn="ctr"/>
                      <a:r>
                        <a:rPr lang="es-PE" sz="1800" dirty="0">
                          <a:latin typeface="Arial" panose="020B0604020202020204" pitchFamily="34" charset="0"/>
                          <a:cs typeface="Arial" panose="020B0604020202020204" pitchFamily="34" charset="0"/>
                        </a:rPr>
                        <a:t>DECISION</a:t>
                      </a:r>
                    </a:p>
                  </a:txBody>
                  <a:tcPr anchor="ctr"/>
                </a:tc>
                <a:tc>
                  <a:txBody>
                    <a:bodyPr/>
                    <a:lstStyle/>
                    <a:p>
                      <a:pPr algn="ctr"/>
                      <a:r>
                        <a:rPr lang="es-PE" sz="1800" dirty="0">
                          <a:latin typeface="Arial" panose="020B0604020202020204" pitchFamily="34" charset="0"/>
                          <a:cs typeface="Arial" panose="020B0604020202020204" pitchFamily="34" charset="0"/>
                        </a:rPr>
                        <a:t>OBSERVACION</a:t>
                      </a:r>
                    </a:p>
                  </a:txBody>
                  <a:tcPr anchor="ctr"/>
                </a:tc>
                <a:extLst>
                  <a:ext uri="{0D108BD9-81ED-4DB2-BD59-A6C34878D82A}">
                    <a16:rowId xmlns:a16="http://schemas.microsoft.com/office/drawing/2014/main" val="2983441443"/>
                  </a:ext>
                </a:extLst>
              </a:tr>
              <a:tr h="934667">
                <a:tc>
                  <a:txBody>
                    <a:bodyPr/>
                    <a:lstStyle/>
                    <a:p>
                      <a:pPr algn="ctr">
                        <a:lnSpc>
                          <a:spcPct val="107000"/>
                        </a:lnSpc>
                        <a:spcAft>
                          <a:spcPts val="800"/>
                        </a:spcAft>
                      </a:pPr>
                      <a:r>
                        <a:rPr lang="es-PE" sz="1800">
                          <a:effectLst/>
                          <a:latin typeface="Calibri" panose="020F0502020204030204" pitchFamily="34" charset="0"/>
                          <a:ea typeface="Calibri" panose="020F0502020204030204" pitchFamily="34" charset="0"/>
                          <a:cs typeface="Times New Roman" panose="02020603050405020304" pitchFamily="18" charset="0"/>
                        </a:rPr>
                        <a:t>00481-2020-4-2001-JR-PE-03</a:t>
                      </a:r>
                    </a:p>
                  </a:txBody>
                  <a:tcPr marL="68580" marR="68580" marT="0" marB="0" anchor="ctr"/>
                </a:tc>
                <a:tc>
                  <a:txBody>
                    <a:bodyPr/>
                    <a:lstStyle/>
                    <a:p>
                      <a:r>
                        <a:rPr lang="es-PE" sz="1600" dirty="0">
                          <a:latin typeface="Arial" panose="020B0604020202020204" pitchFamily="34" charset="0"/>
                          <a:cs typeface="Arial" panose="020B0604020202020204" pitchFamily="34" charset="0"/>
                        </a:rPr>
                        <a:t>CASO DROGADO</a:t>
                      </a:r>
                    </a:p>
                  </a:txBody>
                  <a:tcPr anchor="ctr"/>
                </a:tc>
                <a:tc>
                  <a:txBody>
                    <a:bodyPr/>
                    <a:lstStyle/>
                    <a:p>
                      <a:r>
                        <a:rPr lang="es-PE" sz="1800" dirty="0">
                          <a:latin typeface="Arial" panose="020B0604020202020204" pitchFamily="34" charset="0"/>
                          <a:cs typeface="Arial" panose="020B0604020202020204" pitchFamily="34" charset="0"/>
                        </a:rPr>
                        <a:t>Sentencia condenatoria </a:t>
                      </a:r>
                    </a:p>
                  </a:txBody>
                  <a:tcPr anchor="ctr"/>
                </a:tc>
                <a:tc>
                  <a:txBody>
                    <a:bodyPr/>
                    <a:lstStyle/>
                    <a:p>
                      <a:pPr algn="just"/>
                      <a:r>
                        <a:rPr lang="es-ES" sz="1800" dirty="0">
                          <a:latin typeface="Arial" panose="020B0604020202020204" pitchFamily="34" charset="0"/>
                          <a:cs typeface="Arial" panose="020B0604020202020204" pitchFamily="34" charset="0"/>
                        </a:rPr>
                        <a:t>Se prescinde analizar de manera expresa este elemento, en su reemplazo, se hace referencia a los argumentos desarrollados por el acuerdo plenario pertinente y Casación N.º 851-2018-PUNO, abordando la valoración de pruebas en relación a existencia de “estereotipos de género” utilizados por el acusado para ejercer violencia contra su conviviente, arribándose a la conclusión que el hecho constituye un feminicidio.</a:t>
                      </a:r>
                      <a:endParaRPr lang="es-PE" sz="1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617121532"/>
                  </a:ext>
                </a:extLst>
              </a:tr>
              <a:tr h="1083708">
                <a:tc>
                  <a:txBody>
                    <a:bodyPr/>
                    <a:lstStyle/>
                    <a:p>
                      <a:pPr algn="ctr">
                        <a:lnSpc>
                          <a:spcPct val="107000"/>
                        </a:lnSpc>
                        <a:spcAft>
                          <a:spcPts val="800"/>
                        </a:spcAft>
                      </a:pPr>
                      <a:r>
                        <a:rPr lang="es-PE" sz="1800">
                          <a:effectLst/>
                          <a:latin typeface="Calibri" panose="020F0502020204030204" pitchFamily="34" charset="0"/>
                          <a:ea typeface="Calibri" panose="020F0502020204030204" pitchFamily="34" charset="0"/>
                          <a:cs typeface="Times New Roman" panose="02020603050405020304" pitchFamily="18" charset="0"/>
                        </a:rPr>
                        <a:t>00481-2020-4-2001-JR-PE-03</a:t>
                      </a:r>
                    </a:p>
                  </a:txBody>
                  <a:tcPr marL="68580" marR="68580" marT="0" marB="0" anchor="ctr"/>
                </a:tc>
                <a:tc>
                  <a:txBody>
                    <a:bodyPr/>
                    <a:lstStyle/>
                    <a:p>
                      <a:r>
                        <a:rPr lang="es-PE" sz="1600" dirty="0">
                          <a:latin typeface="Arial" panose="020B0604020202020204" pitchFamily="34" charset="0"/>
                          <a:cs typeface="Arial" panose="020B0604020202020204" pitchFamily="34" charset="0"/>
                        </a:rPr>
                        <a:t>CASO DROGADO</a:t>
                      </a:r>
                    </a:p>
                  </a:txBody>
                  <a:tcPr anchor="ctr"/>
                </a:tc>
                <a:tc>
                  <a:txBody>
                    <a:bodyPr/>
                    <a:lstStyle/>
                    <a:p>
                      <a:r>
                        <a:rPr lang="es-PE" sz="1800" dirty="0">
                          <a:latin typeface="Arial" panose="020B0604020202020204" pitchFamily="34" charset="0"/>
                          <a:cs typeface="Arial" panose="020B0604020202020204" pitchFamily="34" charset="0"/>
                        </a:rPr>
                        <a:t>Revoca sentencia, se modifica el tipo penal a Delito de Agresiones contra la mujer</a:t>
                      </a:r>
                    </a:p>
                  </a:txBody>
                  <a:tcPr anchor="ctr"/>
                </a:tc>
                <a:tc>
                  <a:txBody>
                    <a:bodyPr/>
                    <a:lstStyle/>
                    <a:p>
                      <a:pPr algn="just"/>
                      <a:r>
                        <a:rPr lang="es-ES" sz="1800" dirty="0">
                          <a:latin typeface="Arial" panose="020B0604020202020204" pitchFamily="34" charset="0"/>
                          <a:cs typeface="Arial" panose="020B0604020202020204" pitchFamily="34" charset="0"/>
                        </a:rPr>
                        <a:t>Establece que el feminicidio se clasifica como un delito de </a:t>
                      </a:r>
                      <a:r>
                        <a:rPr lang="es-ES" sz="1800" b="1" dirty="0">
                          <a:latin typeface="Arial" panose="020B0604020202020204" pitchFamily="34" charset="0"/>
                          <a:cs typeface="Arial" panose="020B0604020202020204" pitchFamily="34" charset="0"/>
                        </a:rPr>
                        <a:t>infracción al deber</a:t>
                      </a:r>
                      <a:r>
                        <a:rPr lang="es-ES" sz="1800" dirty="0">
                          <a:latin typeface="Arial" panose="020B0604020202020204" pitchFamily="34" charset="0"/>
                          <a:cs typeface="Arial" panose="020B0604020202020204" pitchFamily="34" charset="0"/>
                        </a:rPr>
                        <a:t>; sin embargo, no se desarrolla explícitamente el elemento subjetivo "por su condición de tal", mencionando escuetamente que esta expresión generalmente está asociada con la discriminación social hacia la mujer, motivada por conductas misóginas y sexistas. </a:t>
                      </a:r>
                      <a:r>
                        <a:rPr lang="es-ES" sz="1800" b="1" dirty="0">
                          <a:latin typeface="Arial" panose="020B0604020202020204" pitchFamily="34" charset="0"/>
                          <a:cs typeface="Arial" panose="020B0604020202020204" pitchFamily="34" charset="0"/>
                        </a:rPr>
                        <a:t>No desarrolla fundamentos relacionados a este elemento subjetivo, desestimando incluso concurrencia de episodios de violencia previa. </a:t>
                      </a:r>
                      <a:endParaRPr lang="es-PE" sz="1800" b="1"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71958876"/>
                  </a:ext>
                </a:extLst>
              </a:tr>
            </a:tbl>
          </a:graphicData>
        </a:graphic>
      </p:graphicFrame>
    </p:spTree>
    <p:extLst>
      <p:ext uri="{BB962C8B-B14F-4D97-AF65-F5344CB8AC3E}">
        <p14:creationId xmlns:p14="http://schemas.microsoft.com/office/powerpoint/2010/main" val="154917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a 3">
            <a:extLst>
              <a:ext uri="{FF2B5EF4-FFF2-40B4-BE49-F238E27FC236}">
                <a16:creationId xmlns:a16="http://schemas.microsoft.com/office/drawing/2014/main" id="{668F4B83-76C0-F8D5-82F6-E826EE457F4C}"/>
              </a:ext>
            </a:extLst>
          </p:cNvPr>
          <p:cNvGraphicFramePr>
            <a:graphicFrameLocks noGrp="1"/>
          </p:cNvGraphicFramePr>
          <p:nvPr>
            <p:extLst>
              <p:ext uri="{D42A27DB-BD31-4B8C-83A1-F6EECF244321}">
                <p14:modId xmlns:p14="http://schemas.microsoft.com/office/powerpoint/2010/main" val="507977017"/>
              </p:ext>
            </p:extLst>
          </p:nvPr>
        </p:nvGraphicFramePr>
        <p:xfrm>
          <a:off x="590845" y="211016"/>
          <a:ext cx="10803986" cy="5551012"/>
        </p:xfrm>
        <a:graphic>
          <a:graphicData uri="http://schemas.openxmlformats.org/drawingml/2006/table">
            <a:tbl>
              <a:tblPr bandRow="1">
                <a:tableStyleId>{5C22544A-7EE6-4342-B048-85BDC9FD1C3A}</a:tableStyleId>
              </a:tblPr>
              <a:tblGrid>
                <a:gridCol w="1504694">
                  <a:extLst>
                    <a:ext uri="{9D8B030D-6E8A-4147-A177-3AD203B41FA5}">
                      <a16:colId xmlns:a16="http://schemas.microsoft.com/office/drawing/2014/main" val="1037860572"/>
                    </a:ext>
                  </a:extLst>
                </a:gridCol>
                <a:gridCol w="1679636">
                  <a:extLst>
                    <a:ext uri="{9D8B030D-6E8A-4147-A177-3AD203B41FA5}">
                      <a16:colId xmlns:a16="http://schemas.microsoft.com/office/drawing/2014/main" val="1286290083"/>
                    </a:ext>
                  </a:extLst>
                </a:gridCol>
                <a:gridCol w="1364715">
                  <a:extLst>
                    <a:ext uri="{9D8B030D-6E8A-4147-A177-3AD203B41FA5}">
                      <a16:colId xmlns:a16="http://schemas.microsoft.com/office/drawing/2014/main" val="2213096681"/>
                    </a:ext>
                  </a:extLst>
                </a:gridCol>
                <a:gridCol w="6254941">
                  <a:extLst>
                    <a:ext uri="{9D8B030D-6E8A-4147-A177-3AD203B41FA5}">
                      <a16:colId xmlns:a16="http://schemas.microsoft.com/office/drawing/2014/main" val="2829295296"/>
                    </a:ext>
                  </a:extLst>
                </a:gridCol>
              </a:tblGrid>
              <a:tr h="1854839">
                <a:tc>
                  <a:txBody>
                    <a:bodyPr/>
                    <a:lstStyle/>
                    <a:p>
                      <a:pPr algn="ctr">
                        <a:lnSpc>
                          <a:spcPct val="107000"/>
                        </a:lnSpc>
                        <a:spcAft>
                          <a:spcPts val="800"/>
                        </a:spcAft>
                      </a:pPr>
                      <a:r>
                        <a:rPr lang="es-PE"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11731-2019-5-2001-JR-PE-03</a:t>
                      </a:r>
                      <a:endParaRPr lang="es-PE"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r>
                        <a:rPr lang="es-PE" sz="1600" dirty="0">
                          <a:latin typeface="Arial" panose="020B0604020202020204" pitchFamily="34" charset="0"/>
                          <a:cs typeface="Arial" panose="020B0604020202020204" pitchFamily="34" charset="0"/>
                        </a:rPr>
                        <a:t>CASO HOTEL FANTASIA</a:t>
                      </a:r>
                    </a:p>
                  </a:txBody>
                  <a:tcPr anchor="ctr"/>
                </a:tc>
                <a:tc>
                  <a:txBody>
                    <a:bodyPr/>
                    <a:lstStyle/>
                    <a:p>
                      <a:r>
                        <a:rPr lang="es-PE" sz="1600" dirty="0">
                          <a:latin typeface="Arial" panose="020B0604020202020204" pitchFamily="34" charset="0"/>
                          <a:cs typeface="Arial" panose="020B0604020202020204" pitchFamily="34" charset="0"/>
                        </a:rPr>
                        <a:t>Sentencia condenatoria</a:t>
                      </a:r>
                    </a:p>
                  </a:txBody>
                  <a:tcPr anchor="ctr"/>
                </a:tc>
                <a:tc>
                  <a:txBody>
                    <a:bodyPr/>
                    <a:lstStyle/>
                    <a:p>
                      <a:pPr algn="just"/>
                      <a:r>
                        <a:rPr lang="es-ES" sz="1600" dirty="0">
                          <a:latin typeface="Arial" panose="020B0604020202020204" pitchFamily="34" charset="0"/>
                          <a:cs typeface="Arial" panose="020B0604020202020204" pitchFamily="34" charset="0"/>
                        </a:rPr>
                        <a:t>Se examina la expresión “por su condición de tal” de la víctima, desde la perspectiva de los estereotipos de género, y relacionando el término con la actitud mostrada por el acusado, de minusvaloración, desprecio y discriminación hacia la agraviada, resaltando que a través de sus expresiones la cosificaba y consideraba como algo de su propiedad, exigiéndole que debía comportarse de una determinada manera, es decir, que debía calzar en un patrón “por su condición de mujer</a:t>
                      </a:r>
                      <a:endParaRPr lang="es-PE"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80854517"/>
                  </a:ext>
                </a:extLst>
              </a:tr>
              <a:tr h="1222852">
                <a:tc>
                  <a:txBody>
                    <a:bodyPr/>
                    <a:lstStyle/>
                    <a:p>
                      <a:pPr algn="ctr">
                        <a:lnSpc>
                          <a:spcPct val="107000"/>
                        </a:lnSpc>
                        <a:spcAft>
                          <a:spcPts val="800"/>
                        </a:spcAft>
                      </a:pPr>
                      <a:r>
                        <a:rPr lang="es-PE" sz="1600">
                          <a:effectLst/>
                          <a:latin typeface="Calibri" panose="020F0502020204030204" pitchFamily="34" charset="0"/>
                          <a:ea typeface="Calibri" panose="020F0502020204030204" pitchFamily="34" charset="0"/>
                          <a:cs typeface="Times New Roman" panose="02020603050405020304" pitchFamily="18" charset="0"/>
                        </a:rPr>
                        <a:t>00223-2021-7-2004-JR-PE-01</a:t>
                      </a:r>
                    </a:p>
                  </a:txBody>
                  <a:tcPr marL="68580" marR="68580" marT="0" marB="0" anchor="ctr"/>
                </a:tc>
                <a:tc>
                  <a:txBody>
                    <a:bodyPr/>
                    <a:lstStyle/>
                    <a:p>
                      <a:r>
                        <a:rPr lang="es-PE" sz="1600" dirty="0">
                          <a:latin typeface="Arial" panose="020B0604020202020204" pitchFamily="34" charset="0"/>
                          <a:cs typeface="Arial" panose="020B0604020202020204" pitchFamily="34" charset="0"/>
                        </a:rPr>
                        <a:t>CASO HOTEL CHULUCANAS</a:t>
                      </a:r>
                    </a:p>
                  </a:txBody>
                  <a:tcPr anchor="ctr"/>
                </a:tc>
                <a:tc>
                  <a:txBody>
                    <a:bodyPr/>
                    <a:lstStyle/>
                    <a:p>
                      <a:r>
                        <a:rPr lang="es-PE" sz="1600" dirty="0">
                          <a:latin typeface="Arial" panose="020B0604020202020204" pitchFamily="34" charset="0"/>
                          <a:cs typeface="Arial" panose="020B0604020202020204" pitchFamily="34" charset="0"/>
                        </a:rPr>
                        <a:t>Sentencia condenatoria- Conclusión Anticipada.  </a:t>
                      </a:r>
                    </a:p>
                  </a:txBody>
                  <a:tcPr anchor="ctr"/>
                </a:tc>
                <a:tc>
                  <a:txBody>
                    <a:bodyPr/>
                    <a:lstStyle/>
                    <a:p>
                      <a:pPr algn="just"/>
                      <a:r>
                        <a:rPr lang="es-ES" sz="1600" dirty="0">
                          <a:latin typeface="Arial" panose="020B0604020202020204" pitchFamily="34" charset="0"/>
                          <a:cs typeface="Arial" panose="020B0604020202020204" pitchFamily="34" charset="0"/>
                        </a:rPr>
                        <a:t>Se desarrollan argumentos relacionados al Juicio de Tipicidad, pese a ello, el elemento subjetivo "por su condición de tal", no se analiza. </a:t>
                      </a:r>
                      <a:endParaRPr lang="es-PE"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7084653"/>
                  </a:ext>
                </a:extLst>
              </a:tr>
              <a:tr h="2076313">
                <a:tc>
                  <a:txBody>
                    <a:bodyPr/>
                    <a:lstStyle/>
                    <a:p>
                      <a:pPr algn="ctr">
                        <a:lnSpc>
                          <a:spcPct val="107000"/>
                        </a:lnSpc>
                        <a:spcAft>
                          <a:spcPts val="800"/>
                        </a:spcAft>
                      </a:pPr>
                      <a:r>
                        <a:rPr lang="es-PE" sz="1600" dirty="0">
                          <a:effectLst/>
                          <a:latin typeface="Calibri" panose="020F0502020204030204" pitchFamily="34" charset="0"/>
                          <a:ea typeface="Calibri" panose="020F0502020204030204" pitchFamily="34" charset="0"/>
                          <a:cs typeface="Times New Roman" panose="02020603050405020304" pitchFamily="18" charset="0"/>
                        </a:rPr>
                        <a:t>7451-2021-7-2004-JR-PE-01</a:t>
                      </a:r>
                    </a:p>
                  </a:txBody>
                  <a:tcPr marL="68580" marR="68580" marT="0" marB="0" anchor="ctr"/>
                </a:tc>
                <a:tc>
                  <a:txBody>
                    <a:bodyPr/>
                    <a:lstStyle/>
                    <a:p>
                      <a:r>
                        <a:rPr lang="es-PE" sz="1600" dirty="0">
                          <a:latin typeface="Arial" panose="020B0604020202020204" pitchFamily="34" charset="0"/>
                          <a:cs typeface="Arial" panose="020B0604020202020204" pitchFamily="34" charset="0"/>
                        </a:rPr>
                        <a:t>CASO MADRE SOLTERA- MACHETE</a:t>
                      </a:r>
                    </a:p>
                  </a:txBody>
                  <a:tcPr anchor="ctr"/>
                </a:tc>
                <a:tc>
                  <a:txBody>
                    <a:bodyPr/>
                    <a:lstStyle/>
                    <a:p>
                      <a:r>
                        <a:rPr lang="es-PE" sz="1600" dirty="0">
                          <a:latin typeface="Arial" panose="020B0604020202020204" pitchFamily="34" charset="0"/>
                          <a:cs typeface="Arial" panose="020B0604020202020204" pitchFamily="34" charset="0"/>
                        </a:rPr>
                        <a:t>Sentencia condenatoria</a:t>
                      </a:r>
                    </a:p>
                  </a:txBody>
                  <a:tcPr anchor="ctr"/>
                </a:tc>
                <a:tc>
                  <a:txBody>
                    <a:bodyPr/>
                    <a:lstStyle/>
                    <a:p>
                      <a:pPr algn="just"/>
                      <a:r>
                        <a:rPr lang="es-ES" sz="1600" dirty="0">
                          <a:latin typeface="Arial" panose="020B0604020202020204" pitchFamily="34" charset="0"/>
                          <a:cs typeface="Arial" panose="020B0604020202020204" pitchFamily="34" charset="0"/>
                        </a:rPr>
                        <a:t>Se considera que </a:t>
                      </a:r>
                      <a:r>
                        <a:rPr lang="es-ES" sz="1600" b="1" dirty="0">
                          <a:latin typeface="Arial" panose="020B0604020202020204" pitchFamily="34" charset="0"/>
                          <a:cs typeface="Arial" panose="020B0604020202020204" pitchFamily="34" charset="0"/>
                        </a:rPr>
                        <a:t>la “condición de tal” es un componente del tipo objetivo, diferente a la expresión “por su condición de tal”, </a:t>
                      </a:r>
                      <a:r>
                        <a:rPr lang="es-ES" sz="1600" dirty="0">
                          <a:latin typeface="Arial" panose="020B0604020202020204" pitchFamily="34" charset="0"/>
                          <a:cs typeface="Arial" panose="020B0604020202020204" pitchFamily="34" charset="0"/>
                        </a:rPr>
                        <a:t>al que le considera como “un móvil” de la comisión del delito, y como tal, el feminicidio surge como un </a:t>
                      </a:r>
                      <a:r>
                        <a:rPr lang="es-ES" sz="1600" b="1" dirty="0">
                          <a:latin typeface="Arial" panose="020B0604020202020204" pitchFamily="34" charset="0"/>
                          <a:cs typeface="Arial" panose="020B0604020202020204" pitchFamily="34" charset="0"/>
                        </a:rPr>
                        <a:t>delito de “tendencia interna trascendente”.</a:t>
                      </a:r>
                      <a:r>
                        <a:rPr lang="es-ES" sz="1600" dirty="0">
                          <a:latin typeface="Arial" panose="020B0604020202020204" pitchFamily="34" charset="0"/>
                          <a:cs typeface="Arial" panose="020B0604020202020204" pitchFamily="34" charset="0"/>
                        </a:rPr>
                        <a:t> Se aprecia que los hechos fueron analizados desde una perspectiva de género, comprendiente que este delito se ejecuta bajo condiciones estructurales que reflejan diferencias de poder entre hombres y mujeres, causando un perjuicio específico hacia la mujer.</a:t>
                      </a:r>
                      <a:endParaRPr lang="es-PE"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53669880"/>
                  </a:ext>
                </a:extLst>
              </a:tr>
            </a:tbl>
          </a:graphicData>
        </a:graphic>
      </p:graphicFrame>
    </p:spTree>
    <p:extLst>
      <p:ext uri="{BB962C8B-B14F-4D97-AF65-F5344CB8AC3E}">
        <p14:creationId xmlns:p14="http://schemas.microsoft.com/office/powerpoint/2010/main" val="3411518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24D104-4F97-AE3D-2D71-AB7EF5084476}"/>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DISCUSION</a:t>
            </a:r>
          </a:p>
        </p:txBody>
      </p:sp>
      <p:sp>
        <p:nvSpPr>
          <p:cNvPr id="3" name="Marcador de contenido 2">
            <a:extLst>
              <a:ext uri="{FF2B5EF4-FFF2-40B4-BE49-F238E27FC236}">
                <a16:creationId xmlns:a16="http://schemas.microsoft.com/office/drawing/2014/main" id="{18845B86-CA47-52F9-E3F2-1C1258D5DCCC}"/>
              </a:ext>
            </a:extLst>
          </p:cNvPr>
          <p:cNvSpPr>
            <a:spLocks noGrp="1"/>
          </p:cNvSpPr>
          <p:nvPr>
            <p:ph sz="quarter" idx="13"/>
          </p:nvPr>
        </p:nvSpPr>
        <p:spPr/>
        <p:txBody>
          <a:bodyPr>
            <a:normAutofit fontScale="92500" lnSpcReduction="20000"/>
          </a:bodyPr>
          <a:lstStyle/>
          <a:p>
            <a:pPr algn="just"/>
            <a:r>
              <a:rPr lang="es-ES" dirty="0">
                <a:latin typeface="Arial" panose="020B0604020202020204" pitchFamily="34" charset="0"/>
                <a:cs typeface="Arial" panose="020B0604020202020204" pitchFamily="34" charset="0"/>
              </a:rPr>
              <a:t>El análisis jurídico de la presente investigación aborda el </a:t>
            </a:r>
            <a:r>
              <a:rPr lang="es-ES" b="1" dirty="0">
                <a:latin typeface="Arial" panose="020B0604020202020204" pitchFamily="34" charset="0"/>
                <a:cs typeface="Arial" panose="020B0604020202020204" pitchFamily="34" charset="0"/>
              </a:rPr>
              <a:t>significado</a:t>
            </a:r>
            <a:r>
              <a:rPr lang="es-ES" dirty="0">
                <a:latin typeface="Arial" panose="020B0604020202020204" pitchFamily="34" charset="0"/>
                <a:cs typeface="Arial" panose="020B0604020202020204" pitchFamily="34" charset="0"/>
              </a:rPr>
              <a:t> que se le atribuye a la expresión “POR SU CONDICION DE TAL", dentro del marco de la legislación peruana que rige el delito de feminicidio, de la mano con la adecuada imputación que se realiza sobre esta figura jurídica.</a:t>
            </a:r>
          </a:p>
          <a:p>
            <a:pPr algn="just"/>
            <a:r>
              <a:rPr lang="es-ES" dirty="0">
                <a:latin typeface="Arial" panose="020B0604020202020204" pitchFamily="34" charset="0"/>
                <a:cs typeface="Arial" panose="020B0604020202020204" pitchFamily="34" charset="0"/>
              </a:rPr>
              <a:t> El objetivo es lograr analizar el significado que se le otorga al término “POR SU condición de tal”, y a partir de allí, establecer los </a:t>
            </a:r>
            <a:r>
              <a:rPr lang="es-ES" b="1" dirty="0">
                <a:latin typeface="Arial" panose="020B0604020202020204" pitchFamily="34" charset="0"/>
                <a:cs typeface="Arial" panose="020B0604020202020204" pitchFamily="34" charset="0"/>
              </a:rPr>
              <a:t>problemas de tipificación</a:t>
            </a:r>
            <a:r>
              <a:rPr lang="es-ES" dirty="0">
                <a:latin typeface="Arial" panose="020B0604020202020204" pitchFamily="34" charset="0"/>
                <a:cs typeface="Arial" panose="020B0604020202020204" pitchFamily="34" charset="0"/>
              </a:rPr>
              <a:t> que presenta este elemento, descubriendo además las </a:t>
            </a:r>
            <a:r>
              <a:rPr lang="es-ES" b="1" dirty="0">
                <a:latin typeface="Arial" panose="020B0604020202020204" pitchFamily="34" charset="0"/>
                <a:cs typeface="Arial" panose="020B0604020202020204" pitchFamily="34" charset="0"/>
              </a:rPr>
              <a:t>dificultades para su interpretación</a:t>
            </a:r>
            <a:r>
              <a:rPr lang="es-ES" dirty="0">
                <a:latin typeface="Arial" panose="020B0604020202020204" pitchFamily="34" charset="0"/>
                <a:cs typeface="Arial" panose="020B0604020202020204" pitchFamily="34" charset="0"/>
              </a:rPr>
              <a:t>, con el afán de evitar que se generen ambigüedades de índole jurídica.</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0917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latin typeface="Arial" panose="020B0604020202020204" pitchFamily="34" charset="0"/>
                <a:cs typeface="Arial" panose="020B0604020202020204" pitchFamily="34" charset="0"/>
              </a:rPr>
              <a:t>RESULTADOS </a:t>
            </a:r>
            <a:endParaRPr lang="en-US" dirty="0">
              <a:latin typeface="Arial" panose="020B0604020202020204" pitchFamily="34" charset="0"/>
              <a:cs typeface="Arial" panose="020B0604020202020204" pitchFamily="34" charset="0"/>
            </a:endParaRPr>
          </a:p>
        </p:txBody>
      </p:sp>
      <p:sp>
        <p:nvSpPr>
          <p:cNvPr id="3" name="Marcador de contenido 2"/>
          <p:cNvSpPr>
            <a:spLocks noGrp="1"/>
          </p:cNvSpPr>
          <p:nvPr>
            <p:ph sz="quarter" idx="13"/>
          </p:nvPr>
        </p:nvSpPr>
        <p:spPr>
          <a:xfrm>
            <a:off x="685800" y="1837766"/>
            <a:ext cx="10394707" cy="3761176"/>
          </a:xfrm>
        </p:spPr>
        <p:txBody>
          <a:bodyPr>
            <a:normAutofit fontScale="92500"/>
          </a:bodyPr>
          <a:lstStyle/>
          <a:p>
            <a:pPr algn="just"/>
            <a:r>
              <a:rPr lang="es-ES" sz="1800" b="1" u="sng" dirty="0">
                <a:latin typeface="Arial" panose="020B0604020202020204" pitchFamily="34" charset="0"/>
                <a:cs typeface="Arial" panose="020B0604020202020204" pitchFamily="34" charset="0"/>
              </a:rPr>
              <a:t>VULNERACION DE LA DEBIDA MOTIVACION</a:t>
            </a:r>
            <a:r>
              <a:rPr lang="es-ES" sz="1800" dirty="0">
                <a:latin typeface="Arial" panose="020B0604020202020204" pitchFamily="34" charset="0"/>
                <a:cs typeface="Arial" panose="020B0604020202020204" pitchFamily="34" charset="0"/>
              </a:rPr>
              <a:t>: Al referirse a la expresión “por su condición de tal” como parte de la descripción de la figura penal de Feminicidio, simplemente SE hace reseña A fundamentos desarrollados por la Corte Suprema de Justicia del Perú, tanto en el </a:t>
            </a:r>
            <a:r>
              <a:rPr lang="es-ES" sz="1800" b="1" dirty="0">
                <a:latin typeface="Arial" panose="020B0604020202020204" pitchFamily="34" charset="0"/>
                <a:cs typeface="Arial" panose="020B0604020202020204" pitchFamily="34" charset="0"/>
              </a:rPr>
              <a:t>Acuerdo Plenario N.º 001-2016/CJ-116, como en la Casación N.º 851-2018-Puno,</a:t>
            </a:r>
            <a:r>
              <a:rPr lang="es-ES" sz="1800" dirty="0">
                <a:latin typeface="Arial" panose="020B0604020202020204" pitchFamily="34" charset="0"/>
                <a:cs typeface="Arial" panose="020B0604020202020204" pitchFamily="34" charset="0"/>
              </a:rPr>
              <a:t> limitándose a citarlos como mero comentario jurisprudencial. SE EVIDENCIA UNA CARENCIA DE ARGUMENTACION LOGICA QUE CONCATENE LAS PREMISAS FACTICAS CON LA CORROBORACION DE LOS ELEMENTOS TIPICOS, OPTANDO POR RESALTAR LOS CONTEXTOS. </a:t>
            </a:r>
          </a:p>
          <a:p>
            <a:pPr algn="just"/>
            <a:r>
              <a:rPr lang="es-ES" sz="1800" b="1" u="sng" dirty="0">
                <a:latin typeface="Arial" panose="020B0604020202020204" pitchFamily="34" charset="0"/>
                <a:cs typeface="Arial" panose="020B0604020202020204" pitchFamily="34" charset="0"/>
              </a:rPr>
              <a:t>TIPICIDAD SUBEJTIVA: UNICAMENTE DOLO: </a:t>
            </a:r>
            <a:r>
              <a:rPr lang="es-ES" sz="1800" dirty="0">
                <a:latin typeface="Arial" panose="020B0604020202020204" pitchFamily="34" charset="0"/>
                <a:cs typeface="Arial" panose="020B0604020202020204" pitchFamily="34" charset="0"/>
              </a:rPr>
              <a:t>en el desarrollo del juicio de tipicidad, sólo considera al dolo como único presupuesto para la validación del móvil feminicida.</a:t>
            </a:r>
          </a:p>
          <a:p>
            <a:pPr marL="0" indent="0" algn="just">
              <a:buNone/>
            </a:pPr>
            <a:endParaRPr lang="es-E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4820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89318"/>
            <a:ext cx="10394707" cy="4685268"/>
          </a:xfrm>
        </p:spPr>
        <p:txBody>
          <a:bodyPr>
            <a:normAutofit fontScale="92500" lnSpcReduction="10000"/>
          </a:bodyPr>
          <a:lstStyle/>
          <a:p>
            <a:pPr algn="just"/>
            <a:r>
              <a:rPr lang="es-ES" b="1" u="sng" dirty="0">
                <a:latin typeface="Arial" panose="020B0604020202020204" pitchFamily="34" charset="0"/>
                <a:cs typeface="Arial" panose="020B0604020202020204" pitchFamily="34" charset="0"/>
              </a:rPr>
              <a:t>CONTROL DE TIPICIDAD Y LEGALIDAD</a:t>
            </a:r>
            <a:r>
              <a:rPr lang="es-ES" dirty="0">
                <a:latin typeface="Arial" panose="020B0604020202020204" pitchFamily="34" charset="0"/>
                <a:cs typeface="Arial" panose="020B0604020202020204" pitchFamily="34" charset="0"/>
              </a:rPr>
              <a:t>: Las sentencias analizadas reflejan la dificultad de análisis del elemento “por su condición de tal” en el ejercicio de tipificación de los hechos, y como consecuencia, se opta por omitir su desarrollo de la subsunción, o se menciona a través de referencias jurisprudenciales que disfrazan la falta de razonamiento sobre la concurrencia de dicho elemento.</a:t>
            </a:r>
          </a:p>
          <a:p>
            <a:pPr algn="just"/>
            <a:r>
              <a:rPr lang="es-ES" b="1" u="sng" dirty="0">
                <a:latin typeface="Arial" panose="020B0604020202020204" pitchFamily="34" charset="0"/>
                <a:cs typeface="Arial" panose="020B0604020202020204" pitchFamily="34" charset="0"/>
              </a:rPr>
              <a:t>ELEMENTO OBJETIVO O SUBJETIVO: </a:t>
            </a:r>
            <a:r>
              <a:rPr lang="es-ES" dirty="0">
                <a:latin typeface="Arial" panose="020B0604020202020204" pitchFamily="34" charset="0"/>
                <a:cs typeface="Arial" panose="020B0604020202020204" pitchFamily="34" charset="0"/>
              </a:rPr>
              <a:t>Se percibe que no existe uniformidad de criterio respecto a la naturaleza jurídica del elemento “por su condición de tal”, debido a que no se tiene claro cuáles son los presupuestos que deben valorarse para considerar su concurrencia, siendo estimado por unos magistrados como un móvil para la comisión del feminicidio, mientras que, para otros, como un componente del tipo objetivo del delito.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8178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61182"/>
            <a:ext cx="10394707" cy="4713403"/>
          </a:xfrm>
        </p:spPr>
        <p:txBody>
          <a:bodyPr>
            <a:normAutofit fontScale="92500" lnSpcReduction="10000"/>
          </a:bodyPr>
          <a:lstStyle/>
          <a:p>
            <a:pPr algn="just"/>
            <a:r>
              <a:rPr lang="es-ES" b="1" u="sng" dirty="0">
                <a:latin typeface="Arial" panose="020B0604020202020204" pitchFamily="34" charset="0"/>
                <a:cs typeface="Arial" panose="020B0604020202020204" pitchFamily="34" charset="0"/>
              </a:rPr>
              <a:t>PERSPECTIVA DE GENERO: </a:t>
            </a:r>
            <a:r>
              <a:rPr lang="es-ES" dirty="0">
                <a:latin typeface="Arial" panose="020B0604020202020204" pitchFamily="34" charset="0"/>
                <a:cs typeface="Arial" panose="020B0604020202020204" pitchFamily="34" charset="0"/>
              </a:rPr>
              <a:t>se ha podido distinguir que un número considerable de sentencias, la mayoría, INTERPRETAN la naturaleza jurídica del elemento subjetivo “POR SU condición de tal”, partiendo de la Teoría de la Perspectiva de los Estereotipos de Género, y vinculándola objetivamente con la actitud que exteriorizó el acusado frente a la agraviada, TANTO PREVIAMENTE COMO EN EL MOMENTO DE LOS HECHOS, FACILITANDO LA PROBANZA DEL HECHO.</a:t>
            </a:r>
          </a:p>
          <a:p>
            <a:pPr algn="just"/>
            <a:r>
              <a:rPr lang="es-ES" b="1" u="sng" dirty="0">
                <a:latin typeface="Arial" panose="020B0604020202020204" pitchFamily="34" charset="0"/>
                <a:cs typeface="Arial" panose="020B0604020202020204" pitchFamily="34" charset="0"/>
              </a:rPr>
              <a:t>SENTENCIAS APELADAS – VARIACION DE TIPO PENAL: </a:t>
            </a:r>
            <a:r>
              <a:rPr lang="es-ES" dirty="0">
                <a:latin typeface="Arial" panose="020B0604020202020204" pitchFamily="34" charset="0"/>
                <a:cs typeface="Arial" panose="020B0604020202020204" pitchFamily="34" charset="0"/>
              </a:rPr>
              <a:t>En relación a las sentencias emitidas por los órganos revisores, específicamente en las que se ha cuestionado la tipificación del hecho delictivo, se ha podido apreciar carencia en la labor argumentativa por parte de las Salas Penales de la Corte Superior de Justicia de Piura relacionada al elemento subjetivo adicional al dolo consistente en “la condición de tal” de la víctima.</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4696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2E9099-4FF6-9878-53EA-64C06D655006}"/>
              </a:ext>
            </a:extLst>
          </p:cNvPr>
          <p:cNvSpPr>
            <a:spLocks noGrp="1"/>
          </p:cNvSpPr>
          <p:nvPr>
            <p:ph type="title"/>
          </p:nvPr>
        </p:nvSpPr>
        <p:spPr>
          <a:xfrm>
            <a:off x="897559" y="471268"/>
            <a:ext cx="10396882" cy="1151965"/>
          </a:xfrm>
        </p:spPr>
        <p:txBody>
          <a:bodyPr>
            <a:normAutofit fontScale="90000"/>
          </a:bodyPr>
          <a:lstStyle/>
          <a:p>
            <a:pPr algn="ctr"/>
            <a:r>
              <a:rPr lang="es-PE" dirty="0">
                <a:latin typeface="Arial" panose="020B0604020202020204" pitchFamily="34" charset="0"/>
                <a:cs typeface="Arial" panose="020B0604020202020204" pitchFamily="34" charset="0"/>
              </a:rPr>
              <a:t>PROBLEMA DE INVESTIGACION </a:t>
            </a:r>
          </a:p>
        </p:txBody>
      </p:sp>
      <p:graphicFrame>
        <p:nvGraphicFramePr>
          <p:cNvPr id="4" name="Marcador de contenido 3">
            <a:extLst>
              <a:ext uri="{FF2B5EF4-FFF2-40B4-BE49-F238E27FC236}">
                <a16:creationId xmlns:a16="http://schemas.microsoft.com/office/drawing/2014/main" id="{2C2A7144-4FE8-D102-4483-9AF7211D9CF1}"/>
              </a:ext>
            </a:extLst>
          </p:cNvPr>
          <p:cNvGraphicFramePr>
            <a:graphicFrameLocks noGrp="1"/>
          </p:cNvGraphicFramePr>
          <p:nvPr>
            <p:ph idx="1"/>
            <p:extLst>
              <p:ext uri="{D42A27DB-BD31-4B8C-83A1-F6EECF244321}">
                <p14:modId xmlns:p14="http://schemas.microsoft.com/office/powerpoint/2010/main" val="1635155254"/>
              </p:ext>
            </p:extLst>
          </p:nvPr>
        </p:nvGraphicFramePr>
        <p:xfrm>
          <a:off x="685800" y="1837766"/>
          <a:ext cx="10934114" cy="45489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75178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75250"/>
            <a:ext cx="10394707" cy="4699336"/>
          </a:xfrm>
        </p:spPr>
        <p:txBody>
          <a:bodyPr>
            <a:normAutofit fontScale="92500" lnSpcReduction="10000"/>
          </a:bodyPr>
          <a:lstStyle/>
          <a:p>
            <a:pPr algn="just"/>
            <a:r>
              <a:rPr lang="es-ES" b="1" u="sng" dirty="0">
                <a:latin typeface="Arial" panose="020B0604020202020204" pitchFamily="34" charset="0"/>
                <a:cs typeface="Arial" panose="020B0604020202020204" pitchFamily="34" charset="0"/>
              </a:rPr>
              <a:t>ENFOQUE NORMATIVO DEL DOLO: </a:t>
            </a:r>
            <a:r>
              <a:rPr lang="es-ES" dirty="0">
                <a:latin typeface="Arial" panose="020B0604020202020204" pitchFamily="34" charset="0"/>
                <a:cs typeface="Arial" panose="020B0604020202020204" pitchFamily="34" charset="0"/>
              </a:rPr>
              <a:t>se ha podido verificar que un número considerable de sentencias analizadas, si bien no examinan detalladamente el elemento subjetivo “por su condición de tal”, sostienen su acreditación a través de </a:t>
            </a:r>
            <a:r>
              <a:rPr lang="es-ES" b="1" dirty="0">
                <a:latin typeface="Arial" panose="020B0604020202020204" pitchFamily="34" charset="0"/>
                <a:cs typeface="Arial" panose="020B0604020202020204" pitchFamily="34" charset="0"/>
              </a:rPr>
              <a:t>aspectos objetivos del comportamiento exteriorizado por el sentenciado</a:t>
            </a:r>
            <a:r>
              <a:rPr lang="es-ES" dirty="0">
                <a:latin typeface="Arial" panose="020B0604020202020204" pitchFamily="34" charset="0"/>
                <a:cs typeface="Arial" panose="020B0604020202020204" pitchFamily="34" charset="0"/>
              </a:rPr>
              <a:t>, entendiendo que su conducta homicida fue motivada por el rechazo de la agraviada y su decisión de separarse, quebrantando los roles estereotipados atribuidos a la mujer. </a:t>
            </a:r>
          </a:p>
          <a:p>
            <a:pPr algn="just"/>
            <a:r>
              <a:rPr lang="es-ES" dirty="0">
                <a:latin typeface="Arial" panose="020B0604020202020204" pitchFamily="34" charset="0"/>
                <a:cs typeface="Arial" panose="020B0604020202020204" pitchFamily="34" charset="0"/>
              </a:rPr>
              <a:t>se ha podido percibir que en las sentencias que incorporaron el estudio de los elementos esenciales y presupuestos de la EXPRESION “por su condición de tal”, en la tipicidad subjetiva del delito de feminicidio, LES fue posible imputar el hecho y acreditarlo de manera apropiada, </a:t>
            </a:r>
            <a:r>
              <a:rPr lang="es-ES" b="1" dirty="0">
                <a:latin typeface="Arial" panose="020B0604020202020204" pitchFamily="34" charset="0"/>
                <a:cs typeface="Arial" panose="020B0604020202020204" pitchFamily="34" charset="0"/>
              </a:rPr>
              <a:t>RESPETANDO EL DERECHO A LA DEBIDA MOTIVACION</a:t>
            </a:r>
            <a:r>
              <a:rPr lang="es-ES" dirty="0">
                <a:latin typeface="Arial" panose="020B0604020202020204" pitchFamily="34" charset="0"/>
                <a:cs typeface="Arial" panose="020B0604020202020204" pitchFamily="34" charset="0"/>
              </a:rPr>
              <a:t>. </a:t>
            </a:r>
          </a:p>
          <a:p>
            <a:pPr algn="just"/>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0962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7A4F7-D7DE-61BF-F7F7-FD333430BCA9}"/>
              </a:ext>
            </a:extLst>
          </p:cNvPr>
          <p:cNvSpPr>
            <a:spLocks noGrp="1"/>
          </p:cNvSpPr>
          <p:nvPr>
            <p:ph type="title"/>
          </p:nvPr>
        </p:nvSpPr>
        <p:spPr/>
        <p:txBody>
          <a:bodyPr>
            <a:normAutofit fontScale="90000"/>
          </a:bodyPr>
          <a:lstStyle/>
          <a:p>
            <a:pPr algn="ctr"/>
            <a:r>
              <a:rPr lang="es-PE" dirty="0">
                <a:latin typeface="Arial" panose="020B0604020202020204" pitchFamily="34" charset="0"/>
                <a:cs typeface="Arial" panose="020B0604020202020204" pitchFamily="34" charset="0"/>
              </a:rPr>
              <a:t>COINCIDENCIAS CON TESIS ANTECEDENTES</a:t>
            </a:r>
          </a:p>
        </p:txBody>
      </p:sp>
      <p:sp>
        <p:nvSpPr>
          <p:cNvPr id="3" name="Marcador de contenido 2">
            <a:extLst>
              <a:ext uri="{FF2B5EF4-FFF2-40B4-BE49-F238E27FC236}">
                <a16:creationId xmlns:a16="http://schemas.microsoft.com/office/drawing/2014/main" id="{57B0C35F-A459-7024-5995-664BB3557192}"/>
              </a:ext>
            </a:extLst>
          </p:cNvPr>
          <p:cNvSpPr>
            <a:spLocks noGrp="1"/>
          </p:cNvSpPr>
          <p:nvPr>
            <p:ph sz="quarter" idx="13"/>
          </p:nvPr>
        </p:nvSpPr>
        <p:spPr/>
        <p:txBody>
          <a:bodyPr>
            <a:normAutofit fontScale="92500" lnSpcReduction="20000"/>
          </a:bodyPr>
          <a:lstStyle/>
          <a:p>
            <a:pPr algn="just"/>
            <a:r>
              <a:rPr lang="es-PE" dirty="0">
                <a:latin typeface="Arial" panose="020B0604020202020204" pitchFamily="34" charset="0"/>
                <a:cs typeface="Arial" panose="020B0604020202020204" pitchFamily="34" charset="0"/>
              </a:rPr>
              <a:t>Los hallazgos guardan correlación con la investigación realizada por el magister </a:t>
            </a:r>
            <a:r>
              <a:rPr lang="es-PE" b="1" dirty="0">
                <a:latin typeface="Arial" panose="020B0604020202020204" pitchFamily="34" charset="0"/>
                <a:cs typeface="Arial" panose="020B0604020202020204" pitchFamily="34" charset="0"/>
              </a:rPr>
              <a:t>Andrey </a:t>
            </a:r>
            <a:r>
              <a:rPr lang="es-PE" b="1" dirty="0" err="1">
                <a:latin typeface="Arial" panose="020B0604020202020204" pitchFamily="34" charset="0"/>
                <a:cs typeface="Arial" panose="020B0604020202020204" pitchFamily="34" charset="0"/>
              </a:rPr>
              <a:t>galvez</a:t>
            </a:r>
            <a:r>
              <a:rPr lang="es-PE" b="1" dirty="0">
                <a:latin typeface="Arial" panose="020B0604020202020204" pitchFamily="34" charset="0"/>
                <a:cs typeface="Arial" panose="020B0604020202020204" pitchFamily="34" charset="0"/>
              </a:rPr>
              <a:t> </a:t>
            </a:r>
            <a:r>
              <a:rPr lang="es-PE" b="1" dirty="0" err="1">
                <a:latin typeface="Arial" panose="020B0604020202020204" pitchFamily="34" charset="0"/>
                <a:cs typeface="Arial" panose="020B0604020202020204" pitchFamily="34" charset="0"/>
              </a:rPr>
              <a:t>ricse</a:t>
            </a:r>
            <a:r>
              <a:rPr lang="es-PE" dirty="0">
                <a:latin typeface="Arial" panose="020B0604020202020204" pitchFamily="34" charset="0"/>
                <a:cs typeface="Arial" panose="020B0604020202020204" pitchFamily="34" charset="0"/>
              </a:rPr>
              <a:t>, por cuanto también se concluyo que las resoluciones judiciales formuladas por las salas penales del distrito judicial de lima norte, no se practica un apropiado análisis del elemento típico “por su condición de tal”, no se realiza UNA DEBIDA MOTIVACION O FUNDAMENTACION DE TODA SENTENCIA AMERITA. </a:t>
            </a:r>
          </a:p>
          <a:p>
            <a:pPr algn="just"/>
            <a:r>
              <a:rPr lang="es-PE" dirty="0">
                <a:latin typeface="Arial" panose="020B0604020202020204" pitchFamily="34" charset="0"/>
                <a:cs typeface="Arial" panose="020B0604020202020204" pitchFamily="34" charset="0"/>
              </a:rPr>
              <a:t>TAMBIEN EXISTE CORRESPONDENCIA CON LA INVESTIGACIÓN DE LAS ABOGADAS ARANA CORREA Y ZAMORA CERAN, QUIENES ESTABLECIERON QUE EL ELEMENTO “POR SU CONDICION DE TAL”, ERA MAYORMENTE ABORDADO CONSIDERANDO LOS “ESTERIOTIPOS DE GÉNERO” Y EL ROL IMPUESTO A LA VICTIMA. </a:t>
            </a:r>
          </a:p>
          <a:p>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62578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3AFB6C-89CD-86E8-09FD-6481CCA42105}"/>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CONCLUSIONES</a:t>
            </a:r>
          </a:p>
        </p:txBody>
      </p:sp>
      <p:sp>
        <p:nvSpPr>
          <p:cNvPr id="3" name="Marcador de contenido 2">
            <a:extLst>
              <a:ext uri="{FF2B5EF4-FFF2-40B4-BE49-F238E27FC236}">
                <a16:creationId xmlns:a16="http://schemas.microsoft.com/office/drawing/2014/main" id="{93E46917-DFB8-59EA-FD7C-185A8EEAB295}"/>
              </a:ext>
            </a:extLst>
          </p:cNvPr>
          <p:cNvSpPr>
            <a:spLocks noGrp="1"/>
          </p:cNvSpPr>
          <p:nvPr>
            <p:ph sz="quarter" idx="13"/>
          </p:nvPr>
        </p:nvSpPr>
        <p:spPr>
          <a:xfrm>
            <a:off x="685800" y="1837765"/>
            <a:ext cx="10394707" cy="3704905"/>
          </a:xfrm>
        </p:spPr>
        <p:txBody>
          <a:bodyPr>
            <a:normAutofit fontScale="92500" lnSpcReduction="20000"/>
          </a:bodyPr>
          <a:lstStyle/>
          <a:p>
            <a:pPr algn="just"/>
            <a:r>
              <a:rPr lang="es-ES" dirty="0">
                <a:latin typeface="Arial" panose="020B0604020202020204" pitchFamily="34" charset="0"/>
                <a:cs typeface="Arial" panose="020B0604020202020204" pitchFamily="34" charset="0"/>
              </a:rPr>
              <a:t>En relación a los hallazgos obtenidos a través del análisis de sentencias judiciales sobre el delito de FemiNIcidio, se concluye que, en la práctica judicial, los magistrados de la Corte Superior de Justicia de Piura, </a:t>
            </a:r>
            <a:r>
              <a:rPr lang="es-ES" b="1" dirty="0">
                <a:latin typeface="Arial" panose="020B0604020202020204" pitchFamily="34" charset="0"/>
                <a:cs typeface="Arial" panose="020B0604020202020204" pitchFamily="34" charset="0"/>
              </a:rPr>
              <a:t>no conservan un criterio uniforme sobre la naturaleza jurídica NI INTERPRETACION QUE DEBE ASIGNARSE Al elemento “por su condición de tal”. </a:t>
            </a:r>
            <a:endParaRPr lang="es-E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los magistrados de la Corte Superior de Justicia de Piura, </a:t>
            </a:r>
            <a:r>
              <a:rPr lang="es-ES" b="1" dirty="0">
                <a:latin typeface="Arial" panose="020B0604020202020204" pitchFamily="34" charset="0"/>
                <a:cs typeface="Arial" panose="020B0604020202020204" pitchFamily="34" charset="0"/>
              </a:rPr>
              <a:t>analizan otros elementos relacionados al contexto en que se ejecuta esta conducta criminal</a:t>
            </a:r>
            <a:r>
              <a:rPr lang="es-ES" dirty="0">
                <a:latin typeface="Arial" panose="020B0604020202020204" pitchFamily="34" charset="0"/>
                <a:cs typeface="Arial" panose="020B0604020202020204" pitchFamily="34" charset="0"/>
              </a:rPr>
              <a:t>, como el contexto de violencia familiar, o la vinculación o lazos preexistentes entre la víctima y victimario, entre otros; SIN RELACIONARLOS CORRECTAMENTE CON LA TIPICIDAD SUBJETIVA DEL DELITO. </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03323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A517982-8769-A05D-1CAF-ECFC0ED18929}"/>
              </a:ext>
            </a:extLst>
          </p:cNvPr>
          <p:cNvSpPr>
            <a:spLocks noGrp="1"/>
          </p:cNvSpPr>
          <p:nvPr>
            <p:ph sz="quarter" idx="13"/>
          </p:nvPr>
        </p:nvSpPr>
        <p:spPr>
          <a:xfrm>
            <a:off x="685800" y="239152"/>
            <a:ext cx="10394707" cy="5135434"/>
          </a:xfrm>
        </p:spPr>
        <p:txBody>
          <a:bodyPr>
            <a:normAutofit fontScale="92500" lnSpcReduction="20000"/>
          </a:bodyPr>
          <a:lstStyle/>
          <a:p>
            <a:pPr algn="just"/>
            <a:r>
              <a:rPr lang="es-ES" dirty="0">
                <a:latin typeface="Arial" panose="020B0604020202020204" pitchFamily="34" charset="0"/>
                <a:cs typeface="Arial" panose="020B0604020202020204" pitchFamily="34" charset="0"/>
              </a:rPr>
              <a:t>Los magistrados del Distrito Judicial de Piura, dado que no tienen claro cómo realizar la tipificación de los hechos incorporando el componente “por su condición de tal” a la conducta delictiva atribuida al acusado, </a:t>
            </a:r>
            <a:r>
              <a:rPr lang="es-ES" b="1" dirty="0">
                <a:latin typeface="Arial" panose="020B0604020202020204" pitchFamily="34" charset="0"/>
                <a:cs typeface="Arial" panose="020B0604020202020204" pitchFamily="34" charset="0"/>
              </a:rPr>
              <a:t>omiten el análisis de dicho elemento, o en su defecto, realizan un parafraseo de los fundamentos del Acuerdo Plenario Extraordinario N.º 001-2016/CIJ-116 y Casación N.º 851-2018/Puno.</a:t>
            </a:r>
            <a:r>
              <a:rPr lang="es-ES" dirty="0">
                <a:latin typeface="Arial" panose="020B0604020202020204" pitchFamily="34" charset="0"/>
                <a:cs typeface="Arial" panose="020B0604020202020204" pitchFamily="34" charset="0"/>
              </a:rPr>
              <a:t> Así se pues, se revela que pese a la existencia de un acuerdo plenario, no se han superado totalmente las dificultades para interpretar el elemento “por su condición de tal”.</a:t>
            </a:r>
          </a:p>
          <a:p>
            <a:pPr algn="just"/>
            <a:r>
              <a:rPr lang="es-ES" dirty="0">
                <a:latin typeface="Arial" panose="020B0604020202020204" pitchFamily="34" charset="0"/>
                <a:cs typeface="Arial" panose="020B0604020202020204" pitchFamily="34" charset="0"/>
              </a:rPr>
              <a:t>Las resoluciones judiciales elaboradas por los jueces de la Corte Superior de Piura, evidencian una falta de motivación respecto a la imputación del delito de feminicidio, por cuanto no integran un análisis de la tipicidad subjetiva del delito, así como tampoco, una verificación de la concurrencia del elemento “por su condición de tal” en el hecho procesado. Esto pone en evidencia la problemática para la TIPIFICACIÓN del delito de feminicidio. </a:t>
            </a:r>
          </a:p>
        </p:txBody>
      </p:sp>
    </p:spTree>
    <p:extLst>
      <p:ext uri="{BB962C8B-B14F-4D97-AF65-F5344CB8AC3E}">
        <p14:creationId xmlns:p14="http://schemas.microsoft.com/office/powerpoint/2010/main" val="2183507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323558"/>
            <a:ext cx="10394707" cy="5051028"/>
          </a:xfrm>
        </p:spPr>
        <p:txBody>
          <a:bodyPr>
            <a:normAutofit/>
          </a:bodyPr>
          <a:lstStyle/>
          <a:p>
            <a:pPr algn="just"/>
            <a:r>
              <a:rPr lang="es-ES" sz="1800" dirty="0">
                <a:latin typeface="Arial" panose="020B0604020202020204" pitchFamily="34" charset="0"/>
                <a:cs typeface="Arial" panose="020B0604020202020204" pitchFamily="34" charset="0"/>
              </a:rPr>
              <a:t>Las sentencias condenatorias dictaminadas por la Corte Superior de Justicia de Piura, en su mayoría, incorporaron un análisis de las circunstancias que rodearon el hecho delictivo calificado como feminicidio, desde la perspectiva objetiva del comportamiento del autor, lo que a su vez permitió acreditar la situación de subordinación y discriminación estructural al que fue sometida la víctima. De esta forma se comprueba que existe una tendencia por parte de los magistrados, en definir e interpretar al elemento “por su condición de tal”, mediante la Perspectiva de Género, en la medida que facilita la tipificación Y PROBANZA de los hechos de forma adecuada.</a:t>
            </a:r>
          </a:p>
        </p:txBody>
      </p:sp>
    </p:spTree>
    <p:extLst>
      <p:ext uri="{BB962C8B-B14F-4D97-AF65-F5344CB8AC3E}">
        <p14:creationId xmlns:p14="http://schemas.microsoft.com/office/powerpoint/2010/main" val="33332260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3E235E-B627-1D9F-83B8-E86BA3DE09A8}"/>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RECOMENDACIONES</a:t>
            </a:r>
          </a:p>
        </p:txBody>
      </p:sp>
      <p:sp>
        <p:nvSpPr>
          <p:cNvPr id="3" name="Marcador de contenido 2">
            <a:extLst>
              <a:ext uri="{FF2B5EF4-FFF2-40B4-BE49-F238E27FC236}">
                <a16:creationId xmlns:a16="http://schemas.microsoft.com/office/drawing/2014/main" id="{B559A81C-C8F6-A772-FF14-EFFAD17E3B37}"/>
              </a:ext>
            </a:extLst>
          </p:cNvPr>
          <p:cNvSpPr>
            <a:spLocks noGrp="1"/>
          </p:cNvSpPr>
          <p:nvPr>
            <p:ph sz="quarter" idx="13"/>
          </p:nvPr>
        </p:nvSpPr>
        <p:spPr>
          <a:xfrm>
            <a:off x="685800" y="1969478"/>
            <a:ext cx="10394707" cy="3559126"/>
          </a:xfrm>
        </p:spPr>
        <p:txBody>
          <a:bodyPr>
            <a:normAutofit fontScale="92500" lnSpcReduction="20000"/>
          </a:bodyPr>
          <a:lstStyle/>
          <a:p>
            <a:pPr algn="just"/>
            <a:r>
              <a:rPr lang="es-ES" dirty="0">
                <a:latin typeface="Arial" panose="020B0604020202020204" pitchFamily="34" charset="0"/>
                <a:cs typeface="Arial" panose="020B0604020202020204" pitchFamily="34" charset="0"/>
              </a:rPr>
              <a:t>A los jueces penales de los despachos judiciales de la Corte Superior de Justicia de Piura, </a:t>
            </a:r>
            <a:r>
              <a:rPr lang="es-ES" b="1" dirty="0">
                <a:latin typeface="Arial" panose="020B0604020202020204" pitchFamily="34" charset="0"/>
                <a:cs typeface="Arial" panose="020B0604020202020204" pitchFamily="34" charset="0"/>
              </a:rPr>
              <a:t>se recomienda incorporar en las decisiones judiciales, el análisis del elemento subjetivo “por su condición de tal”, en la tipicidad subjetiva del delito</a:t>
            </a:r>
            <a:r>
              <a:rPr lang="es-ES" dirty="0">
                <a:latin typeface="Arial" panose="020B0604020202020204" pitchFamily="34" charset="0"/>
                <a:cs typeface="Arial" panose="020B0604020202020204" pitchFamily="34" charset="0"/>
              </a:rPr>
              <a:t> y la subsunción de la conducta en el tipo penal, respetando en todo momento el principio de la debida motivación.</a:t>
            </a:r>
          </a:p>
          <a:p>
            <a:pPr algn="just"/>
            <a:r>
              <a:rPr lang="es-ES" dirty="0">
                <a:latin typeface="Arial" panose="020B0604020202020204" pitchFamily="34" charset="0"/>
                <a:cs typeface="Arial" panose="020B0604020202020204" pitchFamily="34" charset="0"/>
              </a:rPr>
              <a:t>Se recomienda a los jueces de la Corte Superior de Piura, integrar y uniformizar sus criterios interpretativos, así como aplicar la perspectiva de género para el examen de procesos por feminicidio, a fin de factibilizar la probanza de los hechos imputados bajo esta figura delictiva.</a:t>
            </a:r>
          </a:p>
        </p:txBody>
      </p:sp>
    </p:spTree>
    <p:extLst>
      <p:ext uri="{BB962C8B-B14F-4D97-AF65-F5344CB8AC3E}">
        <p14:creationId xmlns:p14="http://schemas.microsoft.com/office/powerpoint/2010/main" val="24888014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3"/>
          </p:nvPr>
        </p:nvSpPr>
        <p:spPr>
          <a:xfrm>
            <a:off x="685800" y="689318"/>
            <a:ext cx="10394707" cy="4685268"/>
          </a:xfrm>
        </p:spPr>
        <p:txBody>
          <a:bodyPr>
            <a:normAutofit/>
          </a:bodyPr>
          <a:lstStyle/>
          <a:p>
            <a:pPr algn="just"/>
            <a:r>
              <a:rPr lang="es-ES" sz="1800" dirty="0">
                <a:latin typeface="Arial" panose="020B0604020202020204" pitchFamily="34" charset="0"/>
                <a:cs typeface="Arial" panose="020B0604020202020204" pitchFamily="34" charset="0"/>
              </a:rPr>
              <a:t>Se recomienda a los magistrados de las Salas Penales de la Corte Suprema del Perú, </a:t>
            </a:r>
            <a:r>
              <a:rPr lang="es-ES" sz="1800" b="1" dirty="0">
                <a:latin typeface="Arial" panose="020B0604020202020204" pitchFamily="34" charset="0"/>
                <a:cs typeface="Arial" panose="020B0604020202020204" pitchFamily="34" charset="0"/>
              </a:rPr>
              <a:t>unificar criterios mediante un debate en plenario</a:t>
            </a:r>
            <a:r>
              <a:rPr lang="es-ES" sz="1800" dirty="0">
                <a:latin typeface="Arial" panose="020B0604020202020204" pitchFamily="34" charset="0"/>
                <a:cs typeface="Arial" panose="020B0604020202020204" pitchFamily="34" charset="0"/>
              </a:rPr>
              <a:t>, en cuanto a la valoración del componente subjetivo "por su condición de tal", con el propósito de garantizar la seguridad jurídica.</a:t>
            </a:r>
          </a:p>
          <a:p>
            <a:pPr algn="just"/>
            <a:r>
              <a:rPr lang="es-ES" sz="1800" dirty="0">
                <a:latin typeface="Arial" panose="020B0604020202020204" pitchFamily="34" charset="0"/>
                <a:cs typeface="Arial" panose="020B0604020202020204" pitchFamily="34" charset="0"/>
              </a:rPr>
              <a:t>Las presentes recomendaciones no generan mayor costo al Estado, pues dichas acciones forman parte de las funciones inherentes al cargo que desempeñan los magistrados de la Corte Superior de Piura, y también de la Corte Suprema de Justicia del Perú.</a:t>
            </a:r>
          </a:p>
          <a:p>
            <a:pPr algn="just"/>
            <a:r>
              <a:rPr lang="es-ES" sz="1800" dirty="0">
                <a:latin typeface="Arial" panose="020B0604020202020204" pitchFamily="34" charset="0"/>
                <a:cs typeface="Arial" panose="020B0604020202020204" pitchFamily="34" charset="0"/>
              </a:rPr>
              <a:t>Se recomienda considerar los beneficios de </a:t>
            </a:r>
            <a:r>
              <a:rPr lang="es-ES" sz="1800" b="1" dirty="0">
                <a:latin typeface="Arial" panose="020B0604020202020204" pitchFamily="34" charset="0"/>
                <a:cs typeface="Arial" panose="020B0604020202020204" pitchFamily="34" charset="0"/>
              </a:rPr>
              <a:t>unificar criterios interpretativos para fortalecer la jurisprudencia relativa al delito de feminicidio,</a:t>
            </a:r>
            <a:r>
              <a:rPr lang="es-ES" sz="1800" dirty="0">
                <a:latin typeface="Arial" panose="020B0604020202020204" pitchFamily="34" charset="0"/>
                <a:cs typeface="Arial" panose="020B0604020202020204" pitchFamily="34" charset="0"/>
              </a:rPr>
              <a:t> enfocándose en garantizar el derecho al debido proceso mediante la emisión de sentencias debidamente fundamentadas.</a:t>
            </a:r>
          </a:p>
          <a:p>
            <a:pPr algn="just"/>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3102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5B1E384-6540-6243-E647-26B65368B860}"/>
              </a:ext>
            </a:extLst>
          </p:cNvPr>
          <p:cNvSpPr>
            <a:spLocks noGrp="1"/>
          </p:cNvSpPr>
          <p:nvPr>
            <p:ph sz="quarter" idx="13"/>
          </p:nvPr>
        </p:nvSpPr>
        <p:spPr/>
        <p:txBody>
          <a:bodyPr>
            <a:normAutofit/>
          </a:bodyPr>
          <a:lstStyle/>
          <a:p>
            <a:pPr marL="0" indent="0" algn="ctr">
              <a:buNone/>
            </a:pPr>
            <a:r>
              <a:rPr lang="es-PE" sz="8000" dirty="0">
                <a:latin typeface="Arial" panose="020B0604020202020204" pitchFamily="34" charset="0"/>
                <a:cs typeface="Arial" panose="020B0604020202020204" pitchFamily="34" charset="0"/>
              </a:rPr>
              <a:t>GRACIAS POR SU ATENCIÓN </a:t>
            </a:r>
          </a:p>
        </p:txBody>
      </p:sp>
    </p:spTree>
    <p:extLst>
      <p:ext uri="{BB962C8B-B14F-4D97-AF65-F5344CB8AC3E}">
        <p14:creationId xmlns:p14="http://schemas.microsoft.com/office/powerpoint/2010/main" val="5734146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D3E61-78FA-8D80-BD90-85AC8320E92F}"/>
              </a:ext>
            </a:extLst>
          </p:cNvPr>
          <p:cNvSpPr>
            <a:spLocks noGrp="1"/>
          </p:cNvSpPr>
          <p:nvPr>
            <p:ph type="title"/>
          </p:nvPr>
        </p:nvSpPr>
        <p:spPr/>
        <p:txBody>
          <a:bodyPr>
            <a:normAutofit fontScale="90000"/>
          </a:bodyPr>
          <a:lstStyle/>
          <a:p>
            <a:pPr algn="ctr"/>
            <a:r>
              <a:rPr lang="es-PE" dirty="0">
                <a:latin typeface="Arial" panose="020B0604020202020204" pitchFamily="34" charset="0"/>
                <a:cs typeface="Arial" panose="020B0604020202020204" pitchFamily="34" charset="0"/>
              </a:rPr>
              <a:t>OBJETIVOS DE LA INVESTIGACION</a:t>
            </a:r>
          </a:p>
        </p:txBody>
      </p:sp>
      <p:graphicFrame>
        <p:nvGraphicFramePr>
          <p:cNvPr id="4" name="Marcador de contenido 3">
            <a:extLst>
              <a:ext uri="{FF2B5EF4-FFF2-40B4-BE49-F238E27FC236}">
                <a16:creationId xmlns:a16="http://schemas.microsoft.com/office/drawing/2014/main" id="{F3D62985-C701-0563-2CBC-78DF0D6A23E3}"/>
              </a:ext>
            </a:extLst>
          </p:cNvPr>
          <p:cNvGraphicFramePr>
            <a:graphicFrameLocks noGrp="1"/>
          </p:cNvGraphicFramePr>
          <p:nvPr>
            <p:ph idx="1"/>
            <p:extLst>
              <p:ext uri="{D42A27DB-BD31-4B8C-83A1-F6EECF244321}">
                <p14:modId xmlns:p14="http://schemas.microsoft.com/office/powerpoint/2010/main" val="892408438"/>
              </p:ext>
            </p:extLst>
          </p:nvPr>
        </p:nvGraphicFramePr>
        <p:xfrm>
          <a:off x="685800" y="2063750"/>
          <a:ext cx="10920046" cy="3802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1240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97A84-3906-25A5-7E1F-B3007619BE16}"/>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MARCO TEORICO</a:t>
            </a:r>
          </a:p>
        </p:txBody>
      </p:sp>
      <p:sp>
        <p:nvSpPr>
          <p:cNvPr id="3" name="Marcador de contenido 2">
            <a:extLst>
              <a:ext uri="{FF2B5EF4-FFF2-40B4-BE49-F238E27FC236}">
                <a16:creationId xmlns:a16="http://schemas.microsoft.com/office/drawing/2014/main" id="{A5FB504D-6E75-4E43-1806-8A75F40F783E}"/>
              </a:ext>
            </a:extLst>
          </p:cNvPr>
          <p:cNvSpPr>
            <a:spLocks noGrp="1"/>
          </p:cNvSpPr>
          <p:nvPr>
            <p:ph sz="quarter" idx="13"/>
          </p:nvPr>
        </p:nvSpPr>
        <p:spPr/>
        <p:txBody>
          <a:bodyPr>
            <a:normAutofit/>
          </a:bodyPr>
          <a:lstStyle/>
          <a:p>
            <a:r>
              <a:rPr lang="es-PE" sz="2800" dirty="0">
                <a:latin typeface="Arial" panose="020B0604020202020204" pitchFamily="34" charset="0"/>
                <a:cs typeface="Arial" panose="020B0604020202020204" pitchFamily="34" charset="0"/>
              </a:rPr>
              <a:t>ANTECEDENTES DE LA INVESTIGACION.</a:t>
            </a:r>
          </a:p>
          <a:p>
            <a:r>
              <a:rPr lang="es-PE" sz="2800" dirty="0">
                <a:latin typeface="Arial" panose="020B0604020202020204" pitchFamily="34" charset="0"/>
                <a:cs typeface="Arial" panose="020B0604020202020204" pitchFamily="34" charset="0"/>
              </a:rPr>
              <a:t>BASES TEORICAS</a:t>
            </a:r>
          </a:p>
          <a:p>
            <a:r>
              <a:rPr lang="es-PE" sz="2800" dirty="0">
                <a:latin typeface="Arial" panose="020B0604020202020204" pitchFamily="34" charset="0"/>
                <a:cs typeface="Arial" panose="020B0604020202020204" pitchFamily="34" charset="0"/>
              </a:rPr>
              <a:t>EL TERMINO JURIDICO “POR SU CONDICIÓN DE TAL” EN EL DELITO DE FEMINICIDIO. </a:t>
            </a:r>
          </a:p>
        </p:txBody>
      </p:sp>
    </p:spTree>
    <p:extLst>
      <p:ext uri="{BB962C8B-B14F-4D97-AF65-F5344CB8AC3E}">
        <p14:creationId xmlns:p14="http://schemas.microsoft.com/office/powerpoint/2010/main" val="208141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F4396-52F9-8E18-E52B-D89BED80C5FD}"/>
              </a:ext>
            </a:extLst>
          </p:cNvPr>
          <p:cNvSpPr>
            <a:spLocks noGrp="1"/>
          </p:cNvSpPr>
          <p:nvPr>
            <p:ph type="title"/>
          </p:nvPr>
        </p:nvSpPr>
        <p:spPr>
          <a:xfrm>
            <a:off x="685800" y="285759"/>
            <a:ext cx="10396882" cy="1151965"/>
          </a:xfrm>
        </p:spPr>
        <p:txBody>
          <a:bodyPr/>
          <a:lstStyle/>
          <a:p>
            <a:pPr algn="ctr"/>
            <a:r>
              <a:rPr lang="es-PE" dirty="0">
                <a:latin typeface="Arial" panose="020B0604020202020204" pitchFamily="34" charset="0"/>
                <a:cs typeface="Arial" panose="020B0604020202020204" pitchFamily="34" charset="0"/>
              </a:rPr>
              <a:t>ANTECEDENTES</a:t>
            </a:r>
          </a:p>
        </p:txBody>
      </p:sp>
      <p:graphicFrame>
        <p:nvGraphicFramePr>
          <p:cNvPr id="4" name="Marcador de contenido 3">
            <a:extLst>
              <a:ext uri="{FF2B5EF4-FFF2-40B4-BE49-F238E27FC236}">
                <a16:creationId xmlns:a16="http://schemas.microsoft.com/office/drawing/2014/main" id="{D53C95F8-586E-1206-F2E2-5203185B13FE}"/>
              </a:ext>
            </a:extLst>
          </p:cNvPr>
          <p:cNvGraphicFramePr>
            <a:graphicFrameLocks noGrp="1"/>
          </p:cNvGraphicFramePr>
          <p:nvPr>
            <p:ph sz="quarter" idx="13"/>
            <p:extLst>
              <p:ext uri="{D42A27DB-BD31-4B8C-83A1-F6EECF244321}">
                <p14:modId xmlns:p14="http://schemas.microsoft.com/office/powerpoint/2010/main" val="4274785783"/>
              </p:ext>
            </p:extLst>
          </p:nvPr>
        </p:nvGraphicFramePr>
        <p:xfrm>
          <a:off x="490024" y="1676874"/>
          <a:ext cx="11211951" cy="3705614"/>
        </p:xfrm>
        <a:graphic>
          <a:graphicData uri="http://schemas.openxmlformats.org/drawingml/2006/table">
            <a:tbl>
              <a:tblPr firstRow="1" bandRow="1">
                <a:tableStyleId>{5C22544A-7EE6-4342-B048-85BDC9FD1C3A}</a:tableStyleId>
              </a:tblPr>
              <a:tblGrid>
                <a:gridCol w="2461877">
                  <a:extLst>
                    <a:ext uri="{9D8B030D-6E8A-4147-A177-3AD203B41FA5}">
                      <a16:colId xmlns:a16="http://schemas.microsoft.com/office/drawing/2014/main" val="2921154406"/>
                    </a:ext>
                  </a:extLst>
                </a:gridCol>
                <a:gridCol w="2913285">
                  <a:extLst>
                    <a:ext uri="{9D8B030D-6E8A-4147-A177-3AD203B41FA5}">
                      <a16:colId xmlns:a16="http://schemas.microsoft.com/office/drawing/2014/main" val="3462197800"/>
                    </a:ext>
                  </a:extLst>
                </a:gridCol>
                <a:gridCol w="5836789">
                  <a:extLst>
                    <a:ext uri="{9D8B030D-6E8A-4147-A177-3AD203B41FA5}">
                      <a16:colId xmlns:a16="http://schemas.microsoft.com/office/drawing/2014/main" val="2651247391"/>
                    </a:ext>
                  </a:extLst>
                </a:gridCol>
              </a:tblGrid>
              <a:tr h="505214">
                <a:tc>
                  <a:txBody>
                    <a:bodyPr/>
                    <a:lstStyle/>
                    <a:p>
                      <a:pPr algn="ctr"/>
                      <a:r>
                        <a:rPr lang="es-PE" sz="1800" b="1" dirty="0">
                          <a:latin typeface="Arial" panose="020B0604020202020204" pitchFamily="34" charset="0"/>
                          <a:cs typeface="Arial" panose="020B0604020202020204" pitchFamily="34" charset="0"/>
                        </a:rPr>
                        <a:t>INVESTIGADOR(A)</a:t>
                      </a:r>
                    </a:p>
                  </a:txBody>
                  <a:tcPr/>
                </a:tc>
                <a:tc>
                  <a:txBody>
                    <a:bodyPr/>
                    <a:lstStyle/>
                    <a:p>
                      <a:pPr algn="ctr"/>
                      <a:r>
                        <a:rPr lang="es-PE" sz="1800" b="1" dirty="0">
                          <a:latin typeface="Arial" panose="020B0604020202020204" pitchFamily="34" charset="0"/>
                          <a:cs typeface="Arial" panose="020B0604020202020204" pitchFamily="34" charset="0"/>
                        </a:rPr>
                        <a:t>TITULO</a:t>
                      </a:r>
                    </a:p>
                  </a:txBody>
                  <a:tcPr/>
                </a:tc>
                <a:tc>
                  <a:txBody>
                    <a:bodyPr/>
                    <a:lstStyle/>
                    <a:p>
                      <a:pPr algn="ctr"/>
                      <a:r>
                        <a:rPr lang="es-PE" sz="1800" b="1" dirty="0">
                          <a:latin typeface="Arial" panose="020B0604020202020204" pitchFamily="34" charset="0"/>
                          <a:cs typeface="Arial" panose="020B0604020202020204" pitchFamily="34" charset="0"/>
                        </a:rPr>
                        <a:t>ALCANCES</a:t>
                      </a:r>
                    </a:p>
                  </a:txBody>
                  <a:tcPr/>
                </a:tc>
                <a:extLst>
                  <a:ext uri="{0D108BD9-81ED-4DB2-BD59-A6C34878D82A}">
                    <a16:rowId xmlns:a16="http://schemas.microsoft.com/office/drawing/2014/main" val="1552975196"/>
                  </a:ext>
                </a:extLst>
              </a:tr>
              <a:tr h="734714">
                <a:tc>
                  <a:txBody>
                    <a:bodyPr/>
                    <a:lstStyle/>
                    <a:p>
                      <a:r>
                        <a:rPr lang="es-PE" sz="1600" b="0" dirty="0">
                          <a:latin typeface="Arial" panose="020B0604020202020204" pitchFamily="34" charset="0"/>
                          <a:cs typeface="Arial" panose="020B0604020202020204" pitchFamily="34" charset="0"/>
                        </a:rPr>
                        <a:t>LESLIE ARANA y KATHERINE ZAMORA</a:t>
                      </a:r>
                    </a:p>
                  </a:txBody>
                  <a:tcPr/>
                </a:tc>
                <a:tc>
                  <a:txBody>
                    <a:bodyPr/>
                    <a:lstStyle/>
                    <a:p>
                      <a:pPr algn="just"/>
                      <a:r>
                        <a:rPr lang="es-PE" sz="1600" b="0" dirty="0">
                          <a:latin typeface="Arial" panose="020B0604020202020204" pitchFamily="34" charset="0"/>
                          <a:cs typeface="Arial" panose="020B0604020202020204" pitchFamily="34" charset="0"/>
                        </a:rPr>
                        <a:t>Interpretación jurídica de la condición de tal en el D.F de Cajamarca 2016-2018. (2020)</a:t>
                      </a:r>
                    </a:p>
                  </a:txBody>
                  <a:tcPr/>
                </a:tc>
                <a:tc>
                  <a:txBody>
                    <a:bodyPr/>
                    <a:lstStyle/>
                    <a:p>
                      <a:pPr algn="just"/>
                      <a:r>
                        <a:rPr lang="es-PE" sz="1600" b="0" dirty="0">
                          <a:latin typeface="Arial" panose="020B0604020202020204" pitchFamily="34" charset="0"/>
                          <a:cs typeface="Arial" panose="020B0604020202020204" pitchFamily="34" charset="0"/>
                        </a:rPr>
                        <a:t>Los requerimientos acusatorios interpretan la expresión desde dos perspectivas: 1) criterios de género, roles y comportamientos; 2) aspecto biológico. </a:t>
                      </a:r>
                    </a:p>
                  </a:txBody>
                  <a:tcPr/>
                </a:tc>
                <a:extLst>
                  <a:ext uri="{0D108BD9-81ED-4DB2-BD59-A6C34878D82A}">
                    <a16:rowId xmlns:a16="http://schemas.microsoft.com/office/drawing/2014/main" val="1946699006"/>
                  </a:ext>
                </a:extLst>
              </a:tr>
              <a:tr h="1163297">
                <a:tc>
                  <a:txBody>
                    <a:bodyPr/>
                    <a:lstStyle/>
                    <a:p>
                      <a:r>
                        <a:rPr lang="es-PE" sz="1600" b="0" dirty="0">
                          <a:latin typeface="Arial" panose="020B0604020202020204" pitchFamily="34" charset="0"/>
                          <a:cs typeface="Arial" panose="020B0604020202020204" pitchFamily="34" charset="0"/>
                        </a:rPr>
                        <a:t>LOURDES CERVERA VARGAS</a:t>
                      </a:r>
                    </a:p>
                  </a:txBody>
                  <a:tcPr/>
                </a:tc>
                <a:tc>
                  <a:txBody>
                    <a:bodyPr/>
                    <a:lstStyle/>
                    <a:p>
                      <a:pPr algn="just"/>
                      <a:r>
                        <a:rPr lang="es-PE" sz="1600" b="0" dirty="0">
                          <a:latin typeface="Arial" panose="020B0604020202020204" pitchFamily="34" charset="0"/>
                          <a:cs typeface="Arial" panose="020B0604020202020204" pitchFamily="34" charset="0"/>
                        </a:rPr>
                        <a:t>Criterios de interpretación del sujeto activo en el delito de feminicidio en confrontación con el A.P 001-2016. (2020)</a:t>
                      </a:r>
                    </a:p>
                  </a:txBody>
                  <a:tcPr/>
                </a:tc>
                <a:tc>
                  <a:txBody>
                    <a:bodyPr/>
                    <a:lstStyle/>
                    <a:p>
                      <a:pPr algn="just"/>
                      <a:r>
                        <a:rPr lang="es-PE" sz="1600" b="0" dirty="0">
                          <a:latin typeface="Arial" panose="020B0604020202020204" pitchFamily="34" charset="0"/>
                          <a:cs typeface="Arial" panose="020B0604020202020204" pitchFamily="34" charset="0"/>
                        </a:rPr>
                        <a:t>Delito de feminicidio como una medida para proteger a las mujeres. Una correcta aplicación requiere la adopción de un enfoque de género. Sin embargo, también plantea que por el principio de “igualdad de agentes” y enfoque de género, se debe considerar a la mujer como sujeto activo. </a:t>
                      </a:r>
                    </a:p>
                  </a:txBody>
                  <a:tcPr/>
                </a:tc>
                <a:extLst>
                  <a:ext uri="{0D108BD9-81ED-4DB2-BD59-A6C34878D82A}">
                    <a16:rowId xmlns:a16="http://schemas.microsoft.com/office/drawing/2014/main" val="1720755021"/>
                  </a:ext>
                </a:extLst>
              </a:tr>
              <a:tr h="949006">
                <a:tc>
                  <a:txBody>
                    <a:bodyPr/>
                    <a:lstStyle/>
                    <a:p>
                      <a:r>
                        <a:rPr lang="es-PE" sz="1600" b="0" dirty="0">
                          <a:latin typeface="Arial" panose="020B0604020202020204" pitchFamily="34" charset="0"/>
                          <a:cs typeface="Arial" panose="020B0604020202020204" pitchFamily="34" charset="0"/>
                        </a:rPr>
                        <a:t>ANA VIGO</a:t>
                      </a:r>
                    </a:p>
                  </a:txBody>
                  <a:tcPr/>
                </a:tc>
                <a:tc>
                  <a:txBody>
                    <a:bodyPr/>
                    <a:lstStyle/>
                    <a:p>
                      <a:pPr algn="just"/>
                      <a:r>
                        <a:rPr lang="es-PE" sz="1600" b="0" dirty="0">
                          <a:latin typeface="Arial" panose="020B0604020202020204" pitchFamily="34" charset="0"/>
                          <a:cs typeface="Arial" panose="020B0604020202020204" pitchFamily="34" charset="0"/>
                        </a:rPr>
                        <a:t>Elemento subjetivo matar a una mujer por su condición de tal y el delito de feminicidio en el D.F de Trujillo 2018 (2019)</a:t>
                      </a:r>
                    </a:p>
                  </a:txBody>
                  <a:tcPr/>
                </a:tc>
                <a:tc>
                  <a:txBody>
                    <a:bodyPr/>
                    <a:lstStyle/>
                    <a:p>
                      <a:pPr algn="just"/>
                      <a:r>
                        <a:rPr lang="es-PE" sz="1600" b="0" dirty="0">
                          <a:latin typeface="Arial" panose="020B0604020202020204" pitchFamily="34" charset="0"/>
                          <a:cs typeface="Arial" panose="020B0604020202020204" pitchFamily="34" charset="0"/>
                        </a:rPr>
                        <a:t>No existe pronunciamiento claro de lo que se debe entender “por su condición de tal”; pero el elemento debe mantener correlación con la valoración de la prueba. </a:t>
                      </a:r>
                    </a:p>
                  </a:txBody>
                  <a:tcPr/>
                </a:tc>
                <a:extLst>
                  <a:ext uri="{0D108BD9-81ED-4DB2-BD59-A6C34878D82A}">
                    <a16:rowId xmlns:a16="http://schemas.microsoft.com/office/drawing/2014/main" val="1594128591"/>
                  </a:ext>
                </a:extLst>
              </a:tr>
            </a:tbl>
          </a:graphicData>
        </a:graphic>
      </p:graphicFrame>
    </p:spTree>
    <p:extLst>
      <p:ext uri="{BB962C8B-B14F-4D97-AF65-F5344CB8AC3E}">
        <p14:creationId xmlns:p14="http://schemas.microsoft.com/office/powerpoint/2010/main" val="3097399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a:extLst>
              <a:ext uri="{FF2B5EF4-FFF2-40B4-BE49-F238E27FC236}">
                <a16:creationId xmlns:a16="http://schemas.microsoft.com/office/drawing/2014/main" id="{8AD26189-46BB-E0D0-518B-ED7C4B11E4EB}"/>
              </a:ext>
            </a:extLst>
          </p:cNvPr>
          <p:cNvGraphicFramePr>
            <a:graphicFrameLocks noGrp="1"/>
          </p:cNvGraphicFramePr>
          <p:nvPr>
            <p:ph sz="quarter" idx="13"/>
            <p:extLst>
              <p:ext uri="{D42A27DB-BD31-4B8C-83A1-F6EECF244321}">
                <p14:modId xmlns:p14="http://schemas.microsoft.com/office/powerpoint/2010/main" val="1117531323"/>
              </p:ext>
            </p:extLst>
          </p:nvPr>
        </p:nvGraphicFramePr>
        <p:xfrm>
          <a:off x="548640" y="534572"/>
          <a:ext cx="10832124" cy="5031545"/>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3905638497"/>
                    </a:ext>
                  </a:extLst>
                </a:gridCol>
                <a:gridCol w="2574388">
                  <a:extLst>
                    <a:ext uri="{9D8B030D-6E8A-4147-A177-3AD203B41FA5}">
                      <a16:colId xmlns:a16="http://schemas.microsoft.com/office/drawing/2014/main" val="3382908036"/>
                    </a:ext>
                  </a:extLst>
                </a:gridCol>
                <a:gridCol w="5697416">
                  <a:extLst>
                    <a:ext uri="{9D8B030D-6E8A-4147-A177-3AD203B41FA5}">
                      <a16:colId xmlns:a16="http://schemas.microsoft.com/office/drawing/2014/main" val="815250314"/>
                    </a:ext>
                  </a:extLst>
                </a:gridCol>
              </a:tblGrid>
              <a:tr h="621775">
                <a:tc>
                  <a:txBody>
                    <a:bodyPr/>
                    <a:lstStyle/>
                    <a:p>
                      <a:pPr algn="ctr"/>
                      <a:r>
                        <a:rPr lang="es-PE" sz="1800" dirty="0">
                          <a:latin typeface="Arial" panose="020B0604020202020204" pitchFamily="34" charset="0"/>
                          <a:cs typeface="Arial" panose="020B0604020202020204" pitchFamily="34" charset="0"/>
                        </a:rPr>
                        <a:t>INVESTIGADOR (A)</a:t>
                      </a:r>
                    </a:p>
                  </a:txBody>
                  <a:tcPr/>
                </a:tc>
                <a:tc>
                  <a:txBody>
                    <a:bodyPr/>
                    <a:lstStyle/>
                    <a:p>
                      <a:pPr algn="ctr"/>
                      <a:r>
                        <a:rPr lang="es-PE" sz="1800" dirty="0">
                          <a:latin typeface="Arial" panose="020B0604020202020204" pitchFamily="34" charset="0"/>
                          <a:cs typeface="Arial" panose="020B0604020202020204" pitchFamily="34" charset="0"/>
                        </a:rPr>
                        <a:t>TITULO</a:t>
                      </a:r>
                    </a:p>
                  </a:txBody>
                  <a:tcPr/>
                </a:tc>
                <a:tc>
                  <a:txBody>
                    <a:bodyPr/>
                    <a:lstStyle/>
                    <a:p>
                      <a:pPr algn="ctr"/>
                      <a:r>
                        <a:rPr lang="es-PE" sz="1800" dirty="0">
                          <a:latin typeface="Arial" panose="020B0604020202020204" pitchFamily="34" charset="0"/>
                          <a:cs typeface="Arial" panose="020B0604020202020204" pitchFamily="34" charset="0"/>
                        </a:rPr>
                        <a:t>ALCANCES</a:t>
                      </a:r>
                    </a:p>
                  </a:txBody>
                  <a:tcPr/>
                </a:tc>
                <a:extLst>
                  <a:ext uri="{0D108BD9-81ED-4DB2-BD59-A6C34878D82A}">
                    <a16:rowId xmlns:a16="http://schemas.microsoft.com/office/drawing/2014/main" val="2770268485"/>
                  </a:ext>
                </a:extLst>
              </a:tr>
              <a:tr h="1305499">
                <a:tc>
                  <a:txBody>
                    <a:bodyPr/>
                    <a:lstStyle/>
                    <a:p>
                      <a:r>
                        <a:rPr lang="es-PE" sz="1400" b="0" dirty="0">
                          <a:latin typeface="Arial" panose="020B0604020202020204" pitchFamily="34" charset="0"/>
                          <a:cs typeface="Arial" panose="020B0604020202020204" pitchFamily="34" charset="0"/>
                        </a:rPr>
                        <a:t>ANDREY GALVEZ RICSE </a:t>
                      </a:r>
                    </a:p>
                  </a:txBody>
                  <a:tcPr/>
                </a:tc>
                <a:tc>
                  <a:txBody>
                    <a:bodyPr/>
                    <a:lstStyle/>
                    <a:p>
                      <a:pPr algn="just"/>
                      <a:r>
                        <a:rPr lang="es-ES" sz="1400" b="0" dirty="0">
                          <a:latin typeface="Arial" panose="020B0604020202020204" pitchFamily="34" charset="0"/>
                          <a:cs typeface="Arial" panose="020B0604020202020204" pitchFamily="34" charset="0"/>
                        </a:rPr>
                        <a:t>La condición de mujer en el delito de feminicidio y su interpretación por las salas penales de Lima norte del año 2015 al 2017. (2019)</a:t>
                      </a:r>
                      <a:endParaRPr lang="es-PE" sz="1400" b="0" dirty="0">
                        <a:latin typeface="Arial" panose="020B0604020202020204" pitchFamily="34" charset="0"/>
                        <a:cs typeface="Arial" panose="020B0604020202020204" pitchFamily="34" charset="0"/>
                      </a:endParaRPr>
                    </a:p>
                  </a:txBody>
                  <a:tcPr/>
                </a:tc>
                <a:tc>
                  <a:txBody>
                    <a:bodyPr/>
                    <a:lstStyle/>
                    <a:p>
                      <a:pPr algn="just"/>
                      <a:r>
                        <a:rPr lang="es-PE" sz="1400" b="0" dirty="0">
                          <a:latin typeface="Arial" panose="020B0604020202020204" pitchFamily="34" charset="0"/>
                          <a:cs typeface="Arial" panose="020B0604020202020204" pitchFamily="34" charset="0"/>
                        </a:rPr>
                        <a:t>Concluyó un análisis inadecuado respecto a la condición de mujer en el delito de feminicidio, omisión en la motivación del elemento, lo que constituiría una vulneración a los derechos constitucionales, sentencia con vicios que puede ser revocada. Determina que es un problema de prueba, porque no hay estándar. </a:t>
                      </a:r>
                    </a:p>
                  </a:txBody>
                  <a:tcPr/>
                </a:tc>
                <a:extLst>
                  <a:ext uri="{0D108BD9-81ED-4DB2-BD59-A6C34878D82A}">
                    <a16:rowId xmlns:a16="http://schemas.microsoft.com/office/drawing/2014/main" val="1962346574"/>
                  </a:ext>
                </a:extLst>
              </a:tr>
              <a:tr h="787791">
                <a:tc>
                  <a:txBody>
                    <a:bodyPr/>
                    <a:lstStyle/>
                    <a:p>
                      <a:r>
                        <a:rPr lang="es-PE" sz="1400" b="0" dirty="0">
                          <a:latin typeface="Arial" panose="020B0604020202020204" pitchFamily="34" charset="0"/>
                          <a:cs typeface="Arial" panose="020B0604020202020204" pitchFamily="34" charset="0"/>
                        </a:rPr>
                        <a:t>ROCIO BEATRIZ PEREZ GONZALES</a:t>
                      </a:r>
                    </a:p>
                  </a:txBody>
                  <a:tcPr/>
                </a:tc>
                <a:tc>
                  <a:txBody>
                    <a:bodyPr/>
                    <a:lstStyle/>
                    <a:p>
                      <a:r>
                        <a:rPr lang="es-PE" sz="1400" b="0" dirty="0">
                          <a:latin typeface="Arial" panose="020B0604020202020204" pitchFamily="34" charset="0"/>
                          <a:cs typeface="Arial" panose="020B0604020202020204" pitchFamily="34" charset="0"/>
                        </a:rPr>
                        <a:t>El delito de feminicidio y la perspectiva de genero en el </a:t>
                      </a:r>
                      <a:r>
                        <a:rPr lang="es-PE" sz="1400" b="0" dirty="0" err="1">
                          <a:latin typeface="Arial" panose="020B0604020202020204" pitchFamily="34" charset="0"/>
                          <a:cs typeface="Arial" panose="020B0604020202020204" pitchFamily="34" charset="0"/>
                        </a:rPr>
                        <a:t>D°</a:t>
                      </a:r>
                      <a:r>
                        <a:rPr lang="es-PE" sz="1400" b="0" dirty="0">
                          <a:latin typeface="Arial" panose="020B0604020202020204" pitchFamily="34" charset="0"/>
                          <a:cs typeface="Arial" panose="020B0604020202020204" pitchFamily="34" charset="0"/>
                        </a:rPr>
                        <a:t> Penal Peruano. (2017)</a:t>
                      </a:r>
                    </a:p>
                  </a:txBody>
                  <a:tcPr/>
                </a:tc>
                <a:tc>
                  <a:txBody>
                    <a:bodyPr/>
                    <a:lstStyle/>
                    <a:p>
                      <a:r>
                        <a:rPr lang="es-PE" sz="1400" b="0" dirty="0">
                          <a:latin typeface="Arial" panose="020B0604020202020204" pitchFamily="34" charset="0"/>
                          <a:cs typeface="Arial" panose="020B0604020202020204" pitchFamily="34" charset="0"/>
                        </a:rPr>
                        <a:t>La definición del feminicidio en el Perú es una construcción amplia e imprecisa, que podría atentar contra el principio de tipicidad. </a:t>
                      </a:r>
                    </a:p>
                  </a:txBody>
                  <a:tcPr/>
                </a:tc>
                <a:extLst>
                  <a:ext uri="{0D108BD9-81ED-4DB2-BD59-A6C34878D82A}">
                    <a16:rowId xmlns:a16="http://schemas.microsoft.com/office/drawing/2014/main" val="2591662300"/>
                  </a:ext>
                </a:extLst>
              </a:tr>
              <a:tr h="621775">
                <a:tc>
                  <a:txBody>
                    <a:bodyPr/>
                    <a:lstStyle/>
                    <a:p>
                      <a:r>
                        <a:rPr lang="es-PE" sz="1400" b="0" dirty="0">
                          <a:latin typeface="Arial" panose="020B0604020202020204" pitchFamily="34" charset="0"/>
                          <a:cs typeface="Arial" panose="020B0604020202020204" pitchFamily="34" charset="0"/>
                        </a:rPr>
                        <a:t>SANDRA MARIBEL BRINGAS FLORES</a:t>
                      </a:r>
                    </a:p>
                  </a:txBody>
                  <a:tcPr/>
                </a:tc>
                <a:tc>
                  <a:txBody>
                    <a:bodyPr/>
                    <a:lstStyle/>
                    <a:p>
                      <a:r>
                        <a:rPr lang="es-PE" sz="1400" b="0" dirty="0">
                          <a:latin typeface="Arial" panose="020B0604020202020204" pitchFamily="34" charset="0"/>
                          <a:cs typeface="Arial" panose="020B0604020202020204" pitchFamily="34" charset="0"/>
                        </a:rPr>
                        <a:t>La discriminación como elemento de tendencia interna trascendente en el delito de feminicidio y su probanza en el D.J de Cajamarca. (2017)</a:t>
                      </a:r>
                    </a:p>
                  </a:txBody>
                  <a:tcPr/>
                </a:tc>
                <a:tc>
                  <a:txBody>
                    <a:bodyPr/>
                    <a:lstStyle/>
                    <a:p>
                      <a:r>
                        <a:rPr lang="es-PE" sz="1400" b="0" dirty="0">
                          <a:latin typeface="Arial" panose="020B0604020202020204" pitchFamily="34" charset="0"/>
                          <a:cs typeface="Arial" panose="020B0604020202020204" pitchFamily="34" charset="0"/>
                        </a:rPr>
                        <a:t>El delito de feminicidio necesita ser sustentado y demostrado a través de pruebas vinculadas al factor de discriminación. </a:t>
                      </a:r>
                    </a:p>
                    <a:p>
                      <a:pPr algn="just"/>
                      <a:r>
                        <a:rPr lang="es-PE" sz="1400" b="0" dirty="0">
                          <a:latin typeface="Arial" panose="020B0604020202020204" pitchFamily="34" charset="0"/>
                          <a:cs typeface="Arial" panose="020B0604020202020204" pitchFamily="34" charset="0"/>
                        </a:rPr>
                        <a:t>La perspectiva de genero se configura como una herramienta metodológica útil para calificar apropiadamente los hechos violentos. Se debe también analizar los antecedentes de la relación con su agresor y el contexto en que se perpetró el hecho. </a:t>
                      </a:r>
                    </a:p>
                  </a:txBody>
                  <a:tcPr/>
                </a:tc>
                <a:extLst>
                  <a:ext uri="{0D108BD9-81ED-4DB2-BD59-A6C34878D82A}">
                    <a16:rowId xmlns:a16="http://schemas.microsoft.com/office/drawing/2014/main" val="910419787"/>
                  </a:ext>
                </a:extLst>
              </a:tr>
              <a:tr h="621775">
                <a:tc>
                  <a:txBody>
                    <a:bodyPr/>
                    <a:lstStyle/>
                    <a:p>
                      <a:r>
                        <a:rPr lang="es-PE" sz="1400" b="0" dirty="0">
                          <a:latin typeface="Arial" panose="020B0604020202020204" pitchFamily="34" charset="0"/>
                          <a:cs typeface="Arial" panose="020B0604020202020204" pitchFamily="34" charset="0"/>
                        </a:rPr>
                        <a:t>LUZ ELENA HERRERA VILELA y TANIA DELGADO VARGAS</a:t>
                      </a:r>
                    </a:p>
                  </a:txBody>
                  <a:tcPr/>
                </a:tc>
                <a:tc>
                  <a:txBody>
                    <a:bodyPr/>
                    <a:lstStyle/>
                    <a:p>
                      <a:r>
                        <a:rPr lang="es-PE" sz="1400" b="0" dirty="0">
                          <a:latin typeface="Arial" panose="020B0604020202020204" pitchFamily="34" charset="0"/>
                          <a:cs typeface="Arial" panose="020B0604020202020204" pitchFamily="34" charset="0"/>
                        </a:rPr>
                        <a:t>Definición de la frase “la condición de tal” para la tipificación del delito de feminicidio en el CPP”</a:t>
                      </a:r>
                    </a:p>
                  </a:txBody>
                  <a:tcPr/>
                </a:tc>
                <a:tc>
                  <a:txBody>
                    <a:bodyPr/>
                    <a:lstStyle/>
                    <a:p>
                      <a:pPr algn="just"/>
                      <a:r>
                        <a:rPr lang="es-PE" sz="1400" b="0" dirty="0">
                          <a:latin typeface="Arial" panose="020B0604020202020204" pitchFamily="34" charset="0"/>
                          <a:cs typeface="Arial" panose="020B0604020202020204" pitchFamily="34" charset="0"/>
                        </a:rPr>
                        <a:t>La frase “condición de tal” puede ser definida como un elemento de carácter subjetivo que involucra la discriminación y la violencia, motivadas por el odio hacia las personas que corresponden al género femenino. </a:t>
                      </a:r>
                    </a:p>
                  </a:txBody>
                  <a:tcPr/>
                </a:tc>
                <a:extLst>
                  <a:ext uri="{0D108BD9-81ED-4DB2-BD59-A6C34878D82A}">
                    <a16:rowId xmlns:a16="http://schemas.microsoft.com/office/drawing/2014/main" val="2560864333"/>
                  </a:ext>
                </a:extLst>
              </a:tr>
            </a:tbl>
          </a:graphicData>
        </a:graphic>
      </p:graphicFrame>
    </p:spTree>
    <p:extLst>
      <p:ext uri="{BB962C8B-B14F-4D97-AF65-F5344CB8AC3E}">
        <p14:creationId xmlns:p14="http://schemas.microsoft.com/office/powerpoint/2010/main" val="265073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77439-8EC0-9780-2037-0B22C079BFE0}"/>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METODOLOGÍA</a:t>
            </a:r>
          </a:p>
        </p:txBody>
      </p:sp>
      <p:graphicFrame>
        <p:nvGraphicFramePr>
          <p:cNvPr id="4" name="Marcador de contenido 3">
            <a:extLst>
              <a:ext uri="{FF2B5EF4-FFF2-40B4-BE49-F238E27FC236}">
                <a16:creationId xmlns:a16="http://schemas.microsoft.com/office/drawing/2014/main" id="{F60110A1-2C40-4CF5-8112-F0D5FD59330E}"/>
              </a:ext>
            </a:extLst>
          </p:cNvPr>
          <p:cNvGraphicFramePr>
            <a:graphicFrameLocks noGrp="1"/>
          </p:cNvGraphicFramePr>
          <p:nvPr>
            <p:ph sz="quarter" idx="13"/>
            <p:extLst>
              <p:ext uri="{D42A27DB-BD31-4B8C-83A1-F6EECF244321}">
                <p14:modId xmlns:p14="http://schemas.microsoft.com/office/powerpoint/2010/main" val="646006136"/>
              </p:ext>
            </p:extLst>
          </p:nvPr>
        </p:nvGraphicFramePr>
        <p:xfrm>
          <a:off x="685800" y="2063750"/>
          <a:ext cx="10394950" cy="3311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787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222E04-C349-423A-9274-80C03158AA7D}"/>
              </a:ext>
            </a:extLst>
          </p:cNvPr>
          <p:cNvSpPr>
            <a:spLocks noGrp="1"/>
          </p:cNvSpPr>
          <p:nvPr>
            <p:ph type="title"/>
          </p:nvPr>
        </p:nvSpPr>
        <p:spPr/>
        <p:txBody>
          <a:bodyPr/>
          <a:lstStyle/>
          <a:p>
            <a:pPr algn="ctr"/>
            <a:r>
              <a:rPr lang="es-PE" dirty="0">
                <a:latin typeface="Arial" panose="020B0604020202020204" pitchFamily="34" charset="0"/>
                <a:cs typeface="Arial" panose="020B0604020202020204" pitchFamily="34" charset="0"/>
              </a:rPr>
              <a:t>EL FEMINICIDIO</a:t>
            </a:r>
          </a:p>
        </p:txBody>
      </p:sp>
      <p:sp>
        <p:nvSpPr>
          <p:cNvPr id="3" name="Marcador de contenido 2">
            <a:extLst>
              <a:ext uri="{FF2B5EF4-FFF2-40B4-BE49-F238E27FC236}">
                <a16:creationId xmlns:a16="http://schemas.microsoft.com/office/drawing/2014/main" id="{32BBA091-D4FB-BCE1-1F05-4C8C29D4C854}"/>
              </a:ext>
            </a:extLst>
          </p:cNvPr>
          <p:cNvSpPr>
            <a:spLocks noGrp="1"/>
          </p:cNvSpPr>
          <p:nvPr>
            <p:ph sz="quarter" idx="13"/>
          </p:nvPr>
        </p:nvSpPr>
        <p:spPr/>
        <p:txBody>
          <a:bodyPr>
            <a:normAutofit fontScale="85000" lnSpcReduction="20000"/>
          </a:bodyPr>
          <a:lstStyle/>
          <a:p>
            <a:pPr algn="just"/>
            <a:r>
              <a:rPr lang="es-ES" dirty="0">
                <a:latin typeface="Arial" panose="020B0604020202020204" pitchFamily="34" charset="0"/>
                <a:cs typeface="Arial" panose="020B0604020202020204" pitchFamily="34" charset="0"/>
              </a:rPr>
              <a:t>EL FEMINICIDIO ES la expresión DEL homicidio de UNA mujer por razones de género. En ese sentido, se considera que todo asesinato de una mujer por razón de género es una especie de asesinato de mujeres con diferentes manifestaciones, diferentes antecedentes y motivos; asimismo, todo asesinato de mujeres, es una violación de los derechos humanos de las mujeres y representa la etapa final de una serie de violencia continua. (CIDH)</a:t>
            </a:r>
          </a:p>
          <a:p>
            <a:pPr algn="just"/>
            <a:r>
              <a:rPr lang="es-ES" dirty="0">
                <a:latin typeface="Arial" panose="020B0604020202020204" pitchFamily="34" charset="0"/>
                <a:cs typeface="Arial" panose="020B0604020202020204" pitchFamily="34" charset="0"/>
              </a:rPr>
              <a:t>La muerte violenta de mujeres por el hecho de serlo, y se produce en condiciones especiales de discriminación. Puede darse en el ámbito privado, por ejemplo, el asesinato de una mujer a manos de su pareja (feminicidio íntimo); o en el ámbito público, como en el caso del asesinato de una trabajadora sexual por parte de un cliente (feminicidio no íntimo). (MP)</a:t>
            </a:r>
            <a:endParaRPr lang="es-P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507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vento principal">
  <a:themeElements>
    <a:clrScheme name="Evento principal">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Evento principal">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vento principal">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Evento principal</Template>
  <TotalTime>2834</TotalTime>
  <Words>4975</Words>
  <Application>Microsoft Office PowerPoint</Application>
  <PresentationFormat>Panorámica</PresentationFormat>
  <Paragraphs>242</Paragraphs>
  <Slides>37</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Arial</vt:lpstr>
      <vt:lpstr>Calibri</vt:lpstr>
      <vt:lpstr>Impact</vt:lpstr>
      <vt:lpstr>Evento principal</vt:lpstr>
      <vt:lpstr>      DEFINICIÓN DE LA EXPRESIÓN “POR SU CONDICIÓN DE TAL”, EN EL DELITO DE FEMINICIDIO EN EL CÓDIGO PENAL PERUANO. </vt:lpstr>
      <vt:lpstr>RESUMEN</vt:lpstr>
      <vt:lpstr>PROBLEMA DE INVESTIGACION </vt:lpstr>
      <vt:lpstr>OBJETIVOS DE LA INVESTIGACION</vt:lpstr>
      <vt:lpstr>MARCO TEORICO</vt:lpstr>
      <vt:lpstr>ANTECEDENTES</vt:lpstr>
      <vt:lpstr>Presentación de PowerPoint</vt:lpstr>
      <vt:lpstr>METODOLOGÍA</vt:lpstr>
      <vt:lpstr>EL FEMINICIDIO</vt:lpstr>
      <vt:lpstr>MARCO NORMATIVO NACIONAL</vt:lpstr>
      <vt:lpstr>Presentación de PowerPoint</vt:lpstr>
      <vt:lpstr>TIPICIDAD SUBJETIVA: el dolo y el elemento subjetivo adicional en el delito de feminicidio</vt:lpstr>
      <vt:lpstr>NATURALeZA JURIDICA: Elemento subjetivo adicional: “por su condición de tal”</vt:lpstr>
      <vt:lpstr>El termino jurídico “por su condición de tal” en el feminicidio</vt:lpstr>
      <vt:lpstr>LA PERSPECTIVA DE GENERO APLICADA AL DELITO DE FEMINICIDIO</vt:lpstr>
      <vt:lpstr>RESULTADOS: ANALISIS DE SENTENCIAS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DISCUSION</vt:lpstr>
      <vt:lpstr>RESULTADOS </vt:lpstr>
      <vt:lpstr>Presentación de PowerPoint</vt:lpstr>
      <vt:lpstr>Presentación de PowerPoint</vt:lpstr>
      <vt:lpstr>Presentación de PowerPoint</vt:lpstr>
      <vt:lpstr>COINCIDENCIAS CON TESIS ANTECEDENTES</vt:lpstr>
      <vt:lpstr>CONCLUSIONES</vt:lpstr>
      <vt:lpstr>Presentación de PowerPoint</vt:lpstr>
      <vt:lpstr>Presentación de PowerPoint</vt:lpstr>
      <vt:lpstr>RECOMENDACIONES</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DEFINICIÓN DE LA EXPRESIÓN “POR SU CONDICIÓN DE TAL”, EN EL DELITO DE FEMINICIDIO EN EL CÓDIGO PENAL PERUANO. </dc:title>
  <dc:creator>Ana María De Jesús Pariona Torres</dc:creator>
  <cp:lastModifiedBy>Ana María De Jesús Pariona Torres</cp:lastModifiedBy>
  <cp:revision>32</cp:revision>
  <dcterms:created xsi:type="dcterms:W3CDTF">2024-07-09T00:11:54Z</dcterms:created>
  <dcterms:modified xsi:type="dcterms:W3CDTF">2024-07-16T01:22:52Z</dcterms:modified>
</cp:coreProperties>
</file>