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5" r:id="rId9"/>
    <p:sldId id="268" r:id="rId10"/>
    <p:sldId id="261" r:id="rId11"/>
    <p:sldId id="270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D5A8E5D-9192-4E73-A461-B202D4A9D8E4}">
          <p14:sldIdLst>
            <p14:sldId id="256"/>
            <p14:sldId id="257"/>
            <p14:sldId id="258"/>
            <p14:sldId id="259"/>
            <p14:sldId id="264"/>
            <p14:sldId id="266"/>
            <p14:sldId id="267"/>
            <p14:sldId id="265"/>
            <p14:sldId id="268"/>
            <p14:sldId id="261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10F82-9053-4E5B-A162-DDEBD7852501}" v="562" dt="2023-12-03T22:53:25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1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31827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Análise de Dados e Inteligência Artificial de Diamantes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648200"/>
            <a:ext cx="7477601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Descubra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como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 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análise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dados e 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inteligência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artificial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podem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impactar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no mercado de diamantes.</a:t>
            </a:r>
            <a:endParaRPr lang="en-US" sz="1750" dirty="0">
              <a:latin typeface="Source Sans Pro"/>
              <a:ea typeface="Source Sans Pro"/>
            </a:endParaRPr>
          </a:p>
        </p:txBody>
      </p:sp>
      <p:sp>
        <p:nvSpPr>
          <p:cNvPr id="9" name="Text 5"/>
          <p:cNvSpPr/>
          <p:nvPr/>
        </p:nvSpPr>
        <p:spPr>
          <a:xfrm>
            <a:off x="6319599" y="5608915"/>
            <a:ext cx="3291840" cy="3888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062"/>
              </a:lnSpc>
            </a:pPr>
            <a:r>
              <a:rPr lang="en-US" sz="2150" b="1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Cristhian de Moura Silva – RA: 8222242517 </a:t>
            </a:r>
            <a:endParaRPr lang="en-US" sz="2187" b="1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50" b="1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Jonatas Neto - RA: 822220851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50" b="1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Kaique Mendonça - RA: 822163119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50" b="1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Pablo Reinaldo - RA: 822165659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b="1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430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Análise de Dados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57068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Variáveis e Variável Target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01490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Tipos de Análises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4620220"/>
            <a:ext cx="7477601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Explicaremos as diferentes variáveis envolvidas na análise de dados de diamantes e os tipos de análises utilizados, como análise exploratória 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análise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descritiva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proporcionando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uma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compreensão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completa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do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processo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 dirty="0"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78942" y="481134"/>
            <a:ext cx="9322308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50" dirty="0">
                <a:solidFill>
                  <a:srgbClr val="6EB9FC"/>
                </a:solidFill>
                <a:latin typeface="Lora"/>
              </a:rPr>
              <a:t>Dashboard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B69BC4B-0BAD-5A0E-82E0-DF5D87FF0B7E}"/>
              </a:ext>
            </a:extLst>
          </p:cNvPr>
          <p:cNvSpPr/>
          <p:nvPr/>
        </p:nvSpPr>
        <p:spPr>
          <a:xfrm>
            <a:off x="5387340" y="1971891"/>
            <a:ext cx="461391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endParaRPr lang="pt-BR" sz="4350" dirty="0">
              <a:solidFill>
                <a:srgbClr val="6EB9FC"/>
              </a:solidFill>
              <a:latin typeface="Lora"/>
            </a:endParaRPr>
          </a:p>
        </p:txBody>
      </p:sp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7429945-CE6E-BE0D-AF67-5A78BA35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765935"/>
            <a:ext cx="9281160" cy="55149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51F3D5-50F4-B96D-8B3C-3B6EA578B60A}"/>
              </a:ext>
            </a:extLst>
          </p:cNvPr>
          <p:cNvSpPr txBox="1"/>
          <p:nvPr/>
        </p:nvSpPr>
        <p:spPr>
          <a:xfrm>
            <a:off x="10621327" y="968692"/>
            <a:ext cx="362331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err="1">
                <a:solidFill>
                  <a:schemeClr val="bg1"/>
                </a:solidFill>
                <a:ea typeface="+mn-lt"/>
                <a:cs typeface="+mn-lt"/>
              </a:rPr>
              <a:t>Price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preço do diamante </a:t>
            </a:r>
          </a:p>
          <a:p>
            <a:endParaRPr lang="pt-BR" b="1" dirty="0">
              <a:solidFill>
                <a:schemeClr val="bg1"/>
              </a:solidFill>
              <a:cs typeface="Calibri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err="1">
                <a:solidFill>
                  <a:schemeClr val="bg1"/>
                </a:solidFill>
                <a:ea typeface="+mn-lt"/>
                <a:cs typeface="+mn-lt"/>
              </a:rPr>
              <a:t>Carat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peso em quilates </a:t>
            </a:r>
          </a:p>
          <a:p>
            <a:endParaRPr lang="pt-BR" b="1" dirty="0">
              <a:solidFill>
                <a:schemeClr val="bg1"/>
              </a:solidFill>
              <a:cs typeface="Calibri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err="1">
                <a:solidFill>
                  <a:schemeClr val="bg1"/>
                </a:solidFill>
                <a:ea typeface="+mn-lt"/>
                <a:cs typeface="+mn-lt"/>
              </a:rPr>
              <a:t>Cut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qualidade do corte (Regular, Bom, Muito Bom, Premium, Ideal) </a:t>
            </a:r>
          </a:p>
          <a:p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Color - cor do diamante, de D(melhor) a J(pior) </a:t>
            </a:r>
          </a:p>
          <a:p>
            <a:endParaRPr lang="pt-BR" b="1" dirty="0">
              <a:solidFill>
                <a:schemeClr val="bg1"/>
              </a:solidFill>
              <a:cs typeface="Calibri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dirty="0" err="1">
                <a:solidFill>
                  <a:schemeClr val="bg1"/>
                </a:solidFill>
                <a:ea typeface="+mn-lt"/>
                <a:cs typeface="+mn-lt"/>
              </a:rPr>
              <a:t>Clarity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clareza do diamante  de IF(melhor), VVS1, VVS2, VS1, VS2, SI1, SI2, I1(pior).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x - comprimento em mm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y - largura em mm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z - profundidade em mm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err="1">
                <a:solidFill>
                  <a:schemeClr val="bg1"/>
                </a:solidFill>
                <a:ea typeface="+mn-lt"/>
                <a:cs typeface="+mn-lt"/>
              </a:rPr>
              <a:t>Depth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profundidade total em porcentagem</a:t>
            </a:r>
          </a:p>
          <a:p>
            <a:endParaRPr lang="pt-BR" b="1" dirty="0">
              <a:solidFill>
                <a:schemeClr val="bg1"/>
              </a:solidFill>
              <a:cs typeface="Calibri"/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• </a:t>
            </a:r>
            <a:r>
              <a:rPr lang="pt-BR" b="1" err="1">
                <a:solidFill>
                  <a:schemeClr val="bg1"/>
                </a:solidFill>
                <a:ea typeface="+mn-lt"/>
                <a:cs typeface="+mn-lt"/>
              </a:rPr>
              <a:t>Table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 - diâmetro do diamante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7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Conclusão e Perspectivas Futuras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Resumindo os principais pontos apresentados, discutiremos as perspectivas futuras da análise de dados e inteligência artificial na indústria de diamantes e como essas tecnologias continuarão a revolucionar o setor.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634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Introdução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566189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Nesta apresentação, exploraremos o uso da análise de dados e da inteligência artificial na indústria de diamantes, fornecendo insights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valiosos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para o mercado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questão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e Motivo da Escolha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Vamos abordar os objetivos por trás da análise de dados e inteligência artificial na indústria de diamantes, destacando os benefícios e o impacto positivo na tomada de decisões e na qualidade dos produtos finais.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348389" y="2498646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Inteligência Artificial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703790" y="352627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Métodos de Análise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3970496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Comparação dos Métodos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703790" y="4414718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Método Ideal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348389" y="5020032"/>
            <a:ext cx="9933503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Exploraremos os diferentes métodos de análise de dados utilizados na indústria de diamantes 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discutiremos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qual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método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é o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mais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adequado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para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aprimorar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à 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eficiência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e 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precisão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 dirty="0"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Text 3"/>
          <p:cNvSpPr/>
          <p:nvPr/>
        </p:nvSpPr>
        <p:spPr>
          <a:xfrm>
            <a:off x="2348389" y="2498646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Métodos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pt-BR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utilizados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-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Inteligência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Artificial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703790" y="3526274"/>
            <a:ext cx="9578102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>
              <a:lnSpc>
                <a:spcPts val="2799"/>
              </a:lnSpc>
              <a:buSzPct val="100000"/>
              <a:buFont typeface="Arial"/>
              <a:buChar char="•"/>
            </a:pPr>
            <a:r>
              <a:rPr lang="en-US" dirty="0" err="1">
                <a:solidFill>
                  <a:srgbClr val="D6E5EF"/>
                </a:solidFill>
                <a:ea typeface="+mn-lt"/>
                <a:cs typeface="+mn-lt"/>
              </a:rPr>
              <a:t>Árvore</a:t>
            </a:r>
            <a:r>
              <a:rPr lang="en-US" dirty="0">
                <a:solidFill>
                  <a:srgbClr val="D6E5E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D6E5EF"/>
                </a:solidFill>
                <a:ea typeface="+mn-lt"/>
                <a:cs typeface="+mn-lt"/>
              </a:rPr>
              <a:t>decisão</a:t>
            </a:r>
            <a:endParaRPr lang="en-US" sz="1750" dirty="0" err="1">
              <a:cs typeface="Calibri" panose="020F0502020204030204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03790" y="3970496"/>
            <a:ext cx="9578102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>
              <a:lnSpc>
                <a:spcPts val="2799"/>
              </a:lnSpc>
              <a:buSzPct val="100000"/>
              <a:buFont typeface="Arial"/>
              <a:buChar char="•"/>
            </a:pPr>
            <a:r>
              <a:rPr lang="en-US" dirty="0">
                <a:solidFill>
                  <a:srgbClr val="D6E5EF"/>
                </a:solidFill>
                <a:latin typeface="Calibri"/>
                <a:ea typeface="Source Sans Pro"/>
                <a:cs typeface="Calibri"/>
              </a:rPr>
              <a:t>KNN ( K-nearest neighbors)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 </a:t>
            </a:r>
            <a:endParaRPr lang="en-US" sz="1750" dirty="0">
              <a:cs typeface="Calibri" panose="020F0502020204030204"/>
            </a:endParaRPr>
          </a:p>
        </p:txBody>
      </p:sp>
      <p:sp>
        <p:nvSpPr>
          <p:cNvPr id="9" name="Text 6"/>
          <p:cNvSpPr/>
          <p:nvPr/>
        </p:nvSpPr>
        <p:spPr>
          <a:xfrm>
            <a:off x="2703790" y="4414718"/>
            <a:ext cx="9578102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>
              <a:lnSpc>
                <a:spcPts val="2799"/>
              </a:lnSpc>
              <a:buSzPct val="100000"/>
              <a:buFont typeface="Arial"/>
              <a:buChar char="•"/>
            </a:pPr>
            <a:r>
              <a:rPr lang="en-US" dirty="0">
                <a:solidFill>
                  <a:srgbClr val="D6E5EF"/>
                </a:solidFill>
                <a:ea typeface="+mn-lt"/>
                <a:cs typeface="+mn-lt"/>
              </a:rPr>
              <a:t>Rede Neural</a:t>
            </a:r>
            <a:endParaRPr lang="en-US" sz="175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8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B0A2CA2-317C-5A82-8639-BD5D2CC945D6}"/>
              </a:ext>
            </a:extLst>
          </p:cNvPr>
          <p:cNvSpPr/>
          <p:nvPr/>
        </p:nvSpPr>
        <p:spPr>
          <a:xfrm>
            <a:off x="8348894" y="2804983"/>
            <a:ext cx="4968331" cy="260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863029" y="163829"/>
            <a:ext cx="537210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50" dirty="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Árvore de decisão</a:t>
            </a:r>
            <a:endParaRPr lang="en-US" sz="4350" dirty="0">
              <a:latin typeface="Lor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952955-EA92-1C37-2207-6CEB18A87AFD}"/>
              </a:ext>
            </a:extLst>
          </p:cNvPr>
          <p:cNvSpPr txBox="1"/>
          <p:nvPr/>
        </p:nvSpPr>
        <p:spPr>
          <a:xfrm>
            <a:off x="8386452" y="2876901"/>
            <a:ext cx="4060727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Resultados: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MSE:  533111.3800055617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MAE:  351.72080088987764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RMSE:  730.1447664713908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/>
              </a:rPr>
              <a:t># MAPE:  8.315084855388413</a:t>
            </a:r>
            <a:r>
              <a:rPr lang="pt-BR" sz="1400" b="1" i="1" dirty="0">
                <a:latin typeface="Consolas"/>
              </a:rPr>
              <a:t> </a:t>
            </a:r>
            <a:r>
              <a:rPr lang="pt-BR" sz="1400" b="1" i="1" dirty="0">
                <a:effectLst/>
                <a:latin typeface="Consolas"/>
              </a:rPr>
              <a:t>%</a:t>
            </a:r>
            <a:endParaRPr lang="pt-BR" sz="1400" b="1" dirty="0">
              <a:effectLst/>
              <a:latin typeface="Consolas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Média de valores:  3906.0357804968485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Exemplo de previsão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/>
              </a:rPr>
              <a:t># </a:t>
            </a:r>
            <a:r>
              <a:rPr lang="pt-BR" sz="1400" b="1" i="1" dirty="0">
                <a:latin typeface="Consolas"/>
              </a:rPr>
              <a:t>Index</a:t>
            </a:r>
            <a:r>
              <a:rPr lang="pt-BR" sz="1400" b="1" i="1" dirty="0">
                <a:effectLst/>
                <a:latin typeface="Consolas"/>
              </a:rPr>
              <a:t>: 8434</a:t>
            </a:r>
            <a:endParaRPr lang="pt-BR" sz="1400" b="1" dirty="0">
              <a:effectLst/>
              <a:latin typeface="Consolas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Previsão: 979.0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Valor correto: 1046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C451DA-9CFF-F2C1-6A2E-70120D91B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29" y="1022031"/>
            <a:ext cx="4602823" cy="30927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633F0E-BA3F-A3CC-4FE4-BEFD79781A9E}"/>
              </a:ext>
            </a:extLst>
          </p:cNvPr>
          <p:cNvSpPr txBox="1"/>
          <p:nvPr/>
        </p:nvSpPr>
        <p:spPr>
          <a:xfrm>
            <a:off x="776197" y="4353271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Printando desempenho do modelo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"RMSE: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"MAPE: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"Média de valores: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Pegando exemplo de previsão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'index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'Previsão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dtr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1056  1093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'Valor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 correto: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B0A2CA2-317C-5A82-8639-BD5D2CC945D6}"/>
              </a:ext>
            </a:extLst>
          </p:cNvPr>
          <p:cNvSpPr/>
          <p:nvPr/>
        </p:nvSpPr>
        <p:spPr>
          <a:xfrm>
            <a:off x="8385470" y="2804983"/>
            <a:ext cx="4968331" cy="260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863029" y="163829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KNN</a:t>
            </a:r>
            <a:endParaRPr lang="en-US" sz="4374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952955-EA92-1C37-2207-6CEB18A87AFD}"/>
              </a:ext>
            </a:extLst>
          </p:cNvPr>
          <p:cNvSpPr txBox="1"/>
          <p:nvPr/>
        </p:nvSpPr>
        <p:spPr>
          <a:xfrm>
            <a:off x="8386452" y="2876901"/>
            <a:ext cx="4060727" cy="36009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Resultados: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MSE:  414211.7366552523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MAE:  327.6626639822504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RMSE:  643.5928345275856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/>
              </a:rPr>
              <a:t># MAPE:  9.327774021442123</a:t>
            </a:r>
            <a:r>
              <a:rPr lang="pt-BR" sz="1400" b="1" i="1" dirty="0">
                <a:latin typeface="Consolas"/>
              </a:rPr>
              <a:t> </a:t>
            </a:r>
            <a:r>
              <a:rPr lang="pt-BR" sz="1400" b="1" i="1" dirty="0">
                <a:effectLst/>
                <a:latin typeface="Consolas"/>
              </a:rPr>
              <a:t>%</a:t>
            </a:r>
            <a:endParaRPr lang="pt-BR" sz="1400" b="1" dirty="0">
              <a:effectLst/>
              <a:latin typeface="Consolas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Média de valores:  3906.0357804968485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Exemplo de previsão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index: 9269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Previsão: 529.1977361385503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Valor correto: 432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633F0E-BA3F-A3CC-4FE4-BEFD79781A9E}"/>
              </a:ext>
            </a:extLst>
          </p:cNvPr>
          <p:cNvSpPr txBox="1"/>
          <p:nvPr/>
        </p:nvSpPr>
        <p:spPr>
          <a:xfrm>
            <a:off x="863029" y="4213981"/>
            <a:ext cx="47672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Printando desempenho do modelo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"RMSE: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"MAPE: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"Média de valores: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Pegando exemplo de previsão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'index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'Previsão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knn_regressor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x_test_scaled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 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'Valor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 correto: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46201F-9C78-1548-979A-9440CFF7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9" y="949959"/>
            <a:ext cx="4378724" cy="3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B0A2CA2-317C-5A82-8639-BD5D2CC945D6}"/>
              </a:ext>
            </a:extLst>
          </p:cNvPr>
          <p:cNvSpPr/>
          <p:nvPr/>
        </p:nvSpPr>
        <p:spPr>
          <a:xfrm>
            <a:off x="8336702" y="1171254"/>
            <a:ext cx="4968331" cy="6441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863029" y="163829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Rede Neural</a:t>
            </a:r>
            <a:endParaRPr lang="en-US" sz="4374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DC83E-A026-02BA-DEA1-A18FB5F4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9" y="1022031"/>
            <a:ext cx="5737636" cy="29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BF53FA-7CC9-62CF-65FC-7D8149480CC8}"/>
              </a:ext>
            </a:extLst>
          </p:cNvPr>
          <p:cNvSpPr txBox="1"/>
          <p:nvPr/>
        </p:nvSpPr>
        <p:spPr>
          <a:xfrm>
            <a:off x="863029" y="4227668"/>
            <a:ext cx="5372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Fazendo previsões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'index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'Previsão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: 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x_test_scaled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 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 err="1">
                <a:solidFill>
                  <a:srgbClr val="49ACE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200" b="0" dirty="0" err="1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'Valor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 correto: 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printIndex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16B67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i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Cálculo da performance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x_test_scaled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"RMSE: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"MAPE: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mape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F769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06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49D6E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"Média de valores: "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pt-BR" sz="1200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16A3B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pt-BR" sz="12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952955-EA92-1C37-2207-6CEB18A87AFD}"/>
              </a:ext>
            </a:extLst>
          </p:cNvPr>
          <p:cNvSpPr txBox="1"/>
          <p:nvPr/>
        </p:nvSpPr>
        <p:spPr>
          <a:xfrm>
            <a:off x="8337684" y="1243173"/>
            <a:ext cx="485026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com 1493 iterações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Resultados: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MSE:  3323.494797002967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MAE:  25.268863099271645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RMSE:  57.64975973066121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MAPE:  1.8696014488082793 %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Média de valores:  3906.0357804968485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Exemplo de previsão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index: 10005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Previsão: 2925.872249280787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Valor correto: 2913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com 10493 iterações (diamond-relu-10k.pkl)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Resultados: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MSE:  2576.665712026238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MAE:  17.603135639596992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RMSE:  50.76086792034035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MAPE: 1,187004661096045 %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Média de valores:  3906.0357804968485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effectLst/>
                <a:latin typeface="Consolas" panose="020B0609020204030204" pitchFamily="49" charset="0"/>
              </a:rPr>
            </a:br>
            <a:r>
              <a:rPr lang="pt-BR" sz="1400" b="1" i="1" dirty="0">
                <a:effectLst/>
                <a:latin typeface="Consolas" panose="020B0609020204030204" pitchFamily="49" charset="0"/>
              </a:rPr>
              <a:t># Exemplo de previsão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index: 7793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Previsão: 756.1300119369904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r>
              <a:rPr lang="pt-BR" sz="1400" b="1" i="1" dirty="0">
                <a:effectLst/>
                <a:latin typeface="Consolas" panose="020B0609020204030204" pitchFamily="49" charset="0"/>
              </a:rPr>
              <a:t># Valor correto: 764</a:t>
            </a:r>
            <a:endParaRPr lang="pt-BR" sz="1400" b="1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9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29150" y="200718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 Melhor método</a:t>
            </a:r>
            <a:endParaRPr lang="en-US" sz="4374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45357D-4E8F-A5E0-BF4F-11C8CF74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9583" l="10000" r="90000">
                        <a14:foregroundMark x1="30662" y1="2844" x2="31250" y2="1667"/>
                        <a14:backgroundMark x1="28472" y1="5208" x2="28472" y2="5208"/>
                        <a14:backgroundMark x1="29306" y1="6458" x2="29306" y2="6458"/>
                        <a14:backgroundMark x1="29444" y1="5417" x2="29444" y2="5417"/>
                        <a14:backgroundMark x1="28889" y1="5417" x2="28889" y2="5417"/>
                        <a14:backgroundMark x1="28333" y1="5625" x2="28333" y2="5625"/>
                        <a14:backgroundMark x1="29722" y1="6250" x2="29722" y2="6250"/>
                        <a14:backgroundMark x1="29028" y1="6250" x2="27917" y2="5833"/>
                        <a14:backgroundMark x1="27917" y1="5833" x2="29306" y2="5833"/>
                        <a14:backgroundMark x1="29306" y1="4167" x2="29861" y2="4167"/>
                        <a14:backgroundMark x1="35000" y1="94792" x2="36635" y2="94325"/>
                        <a14:backgroundMark x1="41667" y1="97083" x2="42639" y2="98958"/>
                        <a14:backgroundMark x1="42639" y1="99375" x2="42639" y2="99375"/>
                        <a14:backgroundMark x1="44659" y1="99569" x2="44167" y2="99583"/>
                        <a14:backgroundMark x1="42500" y1="99792" x2="44564" y2="99792"/>
                        <a14:backgroundMark x1="43213" y1="98138" x2="40465" y2="97949"/>
                        <a14:backgroundMark x1="36750" y1="94628" x2="34981" y2="92839"/>
                        <a14:backgroundMark x1="31250" y1="98958" x2="31944" y2="98125"/>
                        <a14:backgroundMark x1="37083" y1="96667" x2="51389" y2="96875"/>
                        <a14:backgroundMark x1="31111" y1="96875" x2="64861" y2="98333"/>
                        <a14:backgroundMark x1="65694" y1="94167" x2="68194" y2="92500"/>
                        <a14:backgroundMark x1="66944" y1="84792" x2="65972" y2="92917"/>
                        <a14:backgroundMark x1="33472" y1="87917" x2="33611" y2="95625"/>
                        <a14:backgroundMark x1="34028" y1="85208" x2="32222" y2="87917"/>
                        <a14:backgroundMark x1="32083" y1="84375" x2="34722" y2="85208"/>
                        <a14:backgroundMark x1="66944" y1="84583" x2="68750" y2="85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5020" y="1095809"/>
            <a:ext cx="9791700" cy="56337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0B69BC4B-0BAD-5A0E-82E0-DF5D87FF0B7E}"/>
              </a:ext>
            </a:extLst>
          </p:cNvPr>
          <p:cNvSpPr/>
          <p:nvPr/>
        </p:nvSpPr>
        <p:spPr>
          <a:xfrm>
            <a:off x="5387340" y="1971891"/>
            <a:ext cx="46139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dirty="0">
                <a:solidFill>
                  <a:srgbClr val="6EB9FC"/>
                </a:solidFill>
                <a:latin typeface="Lora" pitchFamily="34" charset="0"/>
              </a:rPr>
              <a:t>Rede neural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5614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1016</Words>
  <Application>Microsoft Office PowerPoint</Application>
  <PresentationFormat>Personalizar</PresentationFormat>
  <Paragraphs>140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Jonatas Neto</cp:lastModifiedBy>
  <cp:revision>184</cp:revision>
  <dcterms:created xsi:type="dcterms:W3CDTF">2023-12-03T19:53:26Z</dcterms:created>
  <dcterms:modified xsi:type="dcterms:W3CDTF">2023-12-03T22:59:31Z</dcterms:modified>
</cp:coreProperties>
</file>