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F501A-7E11-466F-A535-078877B4497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1F9488-2EB7-49F9-88DE-AE430B2958A6}">
      <dgm:prSet phldrT="[Текст]"/>
      <dgm:spPr/>
      <dgm:t>
        <a:bodyPr/>
        <a:lstStyle/>
        <a:p>
          <a:r>
            <a:rPr lang="ru-RU" dirty="0"/>
            <a:t>Средняя оценка посетителей</a:t>
          </a:r>
        </a:p>
      </dgm:t>
    </dgm:pt>
    <dgm:pt modelId="{7522BF4C-0E37-4A44-AA55-D9D2D1D89961}" type="parTrans" cxnId="{CABD7905-D68B-4DB3-9ED9-C9BCDB27962C}">
      <dgm:prSet/>
      <dgm:spPr/>
      <dgm:t>
        <a:bodyPr/>
        <a:lstStyle/>
        <a:p>
          <a:endParaRPr lang="ru-RU"/>
        </a:p>
      </dgm:t>
    </dgm:pt>
    <dgm:pt modelId="{8CE5AC97-758C-4A3F-AE7A-8F650A9CA270}" type="sibTrans" cxnId="{CABD7905-D68B-4DB3-9ED9-C9BCDB27962C}">
      <dgm:prSet/>
      <dgm:spPr/>
      <dgm:t>
        <a:bodyPr/>
        <a:lstStyle/>
        <a:p>
          <a:endParaRPr lang="ru-RU"/>
        </a:p>
      </dgm:t>
    </dgm:pt>
    <dgm:pt modelId="{8488EFF3-8943-423D-9CCC-698CBEB0A6F0}">
      <dgm:prSet phldrT="[Текст]"/>
      <dgm:spPr/>
      <dgm:t>
        <a:bodyPr/>
        <a:lstStyle/>
        <a:p>
          <a:r>
            <a:rPr lang="ru-RU" dirty="0"/>
            <a:t>Число отзывов</a:t>
          </a:r>
        </a:p>
      </dgm:t>
    </dgm:pt>
    <dgm:pt modelId="{FBC6AEDE-6AF9-4692-8582-8E0F51DFCDA0}" type="parTrans" cxnId="{E8F661AE-C712-4CD7-AC61-156C2126EC78}">
      <dgm:prSet/>
      <dgm:spPr/>
      <dgm:t>
        <a:bodyPr/>
        <a:lstStyle/>
        <a:p>
          <a:endParaRPr lang="ru-RU"/>
        </a:p>
      </dgm:t>
    </dgm:pt>
    <dgm:pt modelId="{9C307019-5F01-43F1-B8DB-2A1CB3A3FEED}" type="sibTrans" cxnId="{E8F661AE-C712-4CD7-AC61-156C2126EC78}">
      <dgm:prSet/>
      <dgm:spPr/>
      <dgm:t>
        <a:bodyPr/>
        <a:lstStyle/>
        <a:p>
          <a:endParaRPr lang="ru-RU"/>
        </a:p>
      </dgm:t>
    </dgm:pt>
    <dgm:pt modelId="{9E4A7280-65A2-4815-8B43-B20AA1CD39ED}">
      <dgm:prSet phldrT="[Текст]"/>
      <dgm:spPr/>
      <dgm:t>
        <a:bodyPr/>
        <a:lstStyle/>
        <a:p>
          <a:r>
            <a:rPr lang="ru-RU" dirty="0"/>
            <a:t>Ценовой критерий</a:t>
          </a:r>
        </a:p>
      </dgm:t>
    </dgm:pt>
    <dgm:pt modelId="{76FE789F-40C7-46FB-9A24-28BAF095C0C8}" type="parTrans" cxnId="{B5005238-41E2-4AD2-A2CA-48E556BE8433}">
      <dgm:prSet/>
      <dgm:spPr/>
      <dgm:t>
        <a:bodyPr/>
        <a:lstStyle/>
        <a:p>
          <a:endParaRPr lang="ru-RU"/>
        </a:p>
      </dgm:t>
    </dgm:pt>
    <dgm:pt modelId="{DCB18B1D-3B16-476C-94A3-5B5D80BD0A68}" type="sibTrans" cxnId="{B5005238-41E2-4AD2-A2CA-48E556BE8433}">
      <dgm:prSet/>
      <dgm:spPr/>
      <dgm:t>
        <a:bodyPr/>
        <a:lstStyle/>
        <a:p>
          <a:endParaRPr lang="ru-RU"/>
        </a:p>
      </dgm:t>
    </dgm:pt>
    <dgm:pt modelId="{C4264242-FFE6-4732-8B28-1B519AAE0146}">
      <dgm:prSet phldrT="[Текст]"/>
      <dgm:spPr/>
      <dgm:t>
        <a:bodyPr/>
        <a:lstStyle/>
        <a:p>
          <a:r>
            <a:rPr lang="ru-RU" dirty="0"/>
            <a:t>Вид кухни</a:t>
          </a:r>
        </a:p>
      </dgm:t>
    </dgm:pt>
    <dgm:pt modelId="{66AE4A9E-C19D-45CE-83B5-192BF84D3A22}" type="parTrans" cxnId="{B99B0709-38A3-41BD-A566-D4954E29099C}">
      <dgm:prSet/>
      <dgm:spPr/>
      <dgm:t>
        <a:bodyPr/>
        <a:lstStyle/>
        <a:p>
          <a:endParaRPr lang="ru-RU"/>
        </a:p>
      </dgm:t>
    </dgm:pt>
    <dgm:pt modelId="{A1CFA9E2-62DD-4606-A587-E2AE902C6268}" type="sibTrans" cxnId="{B99B0709-38A3-41BD-A566-D4954E29099C}">
      <dgm:prSet/>
      <dgm:spPr/>
      <dgm:t>
        <a:bodyPr/>
        <a:lstStyle/>
        <a:p>
          <a:endParaRPr lang="ru-RU"/>
        </a:p>
      </dgm:t>
    </dgm:pt>
    <dgm:pt modelId="{454AD384-1523-485F-8022-934B78155750}" type="pres">
      <dgm:prSet presAssocID="{734F501A-7E11-466F-A535-078877B4497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280E90-4F29-40A6-8016-95D96150AF49}" type="pres">
      <dgm:prSet presAssocID="{3F1F9488-2EB7-49F9-88DE-AE430B2958A6}" presName="centerShape" presStyleLbl="node0" presStyleIdx="0" presStyleCnt="1" custLinFactNeighborY="-67508"/>
      <dgm:spPr/>
    </dgm:pt>
    <dgm:pt modelId="{35B3CD3E-A952-46F1-A1FC-D091DAD18EF9}" type="pres">
      <dgm:prSet presAssocID="{FBC6AEDE-6AF9-4692-8582-8E0F51DFCDA0}" presName="parTrans" presStyleLbl="bgSibTrans2D1" presStyleIdx="0" presStyleCnt="3"/>
      <dgm:spPr/>
    </dgm:pt>
    <dgm:pt modelId="{8FE4E831-EBA0-4AC7-8F66-6EF998492569}" type="pres">
      <dgm:prSet presAssocID="{8488EFF3-8943-423D-9CCC-698CBEB0A6F0}" presName="node" presStyleLbl="node1" presStyleIdx="0" presStyleCnt="3" custRadScaleRad="169613" custRadScaleInc="-22894">
        <dgm:presLayoutVars>
          <dgm:bulletEnabled val="1"/>
        </dgm:presLayoutVars>
      </dgm:prSet>
      <dgm:spPr/>
    </dgm:pt>
    <dgm:pt modelId="{55196C82-3E59-4CC1-B24A-EF31171D4338}" type="pres">
      <dgm:prSet presAssocID="{76FE789F-40C7-46FB-9A24-28BAF095C0C8}" presName="parTrans" presStyleLbl="bgSibTrans2D1" presStyleIdx="1" presStyleCnt="3"/>
      <dgm:spPr/>
    </dgm:pt>
    <dgm:pt modelId="{E92088A5-941D-4AAB-B3C6-E533D8F72279}" type="pres">
      <dgm:prSet presAssocID="{9E4A7280-65A2-4815-8B43-B20AA1CD39ED}" presName="node" presStyleLbl="node1" presStyleIdx="1" presStyleCnt="3" custScaleX="119816" custRadScaleRad="4119" custRadScaleInc="278233">
        <dgm:presLayoutVars>
          <dgm:bulletEnabled val="1"/>
        </dgm:presLayoutVars>
      </dgm:prSet>
      <dgm:spPr/>
    </dgm:pt>
    <dgm:pt modelId="{53DAB0AF-6179-4D03-8856-7A94247AE17E}" type="pres">
      <dgm:prSet presAssocID="{66AE4A9E-C19D-45CE-83B5-192BF84D3A22}" presName="parTrans" presStyleLbl="bgSibTrans2D1" presStyleIdx="2" presStyleCnt="3"/>
      <dgm:spPr/>
    </dgm:pt>
    <dgm:pt modelId="{3C17B8F6-E45F-4F13-B3DB-EE64199419A7}" type="pres">
      <dgm:prSet presAssocID="{C4264242-FFE6-4732-8B28-1B519AAE0146}" presName="node" presStyleLbl="node1" presStyleIdx="2" presStyleCnt="3" custRadScaleRad="166909" custRadScaleInc="17121">
        <dgm:presLayoutVars>
          <dgm:bulletEnabled val="1"/>
        </dgm:presLayoutVars>
      </dgm:prSet>
      <dgm:spPr/>
    </dgm:pt>
  </dgm:ptLst>
  <dgm:cxnLst>
    <dgm:cxn modelId="{63643500-F8B7-4ABB-AA76-EFB661166881}" type="presOf" srcId="{734F501A-7E11-466F-A535-078877B4497D}" destId="{454AD384-1523-485F-8022-934B78155750}" srcOrd="0" destOrd="0" presId="urn:microsoft.com/office/officeart/2005/8/layout/radial4"/>
    <dgm:cxn modelId="{CABD7905-D68B-4DB3-9ED9-C9BCDB27962C}" srcId="{734F501A-7E11-466F-A535-078877B4497D}" destId="{3F1F9488-2EB7-49F9-88DE-AE430B2958A6}" srcOrd="0" destOrd="0" parTransId="{7522BF4C-0E37-4A44-AA55-D9D2D1D89961}" sibTransId="{8CE5AC97-758C-4A3F-AE7A-8F650A9CA270}"/>
    <dgm:cxn modelId="{B99B0709-38A3-41BD-A566-D4954E29099C}" srcId="{3F1F9488-2EB7-49F9-88DE-AE430B2958A6}" destId="{C4264242-FFE6-4732-8B28-1B519AAE0146}" srcOrd="2" destOrd="0" parTransId="{66AE4A9E-C19D-45CE-83B5-192BF84D3A22}" sibTransId="{A1CFA9E2-62DD-4606-A587-E2AE902C6268}"/>
    <dgm:cxn modelId="{F8EDC929-6CB0-48D4-A12F-C31BEDE4FFF7}" type="presOf" srcId="{9E4A7280-65A2-4815-8B43-B20AA1CD39ED}" destId="{E92088A5-941D-4AAB-B3C6-E533D8F72279}" srcOrd="0" destOrd="0" presId="urn:microsoft.com/office/officeart/2005/8/layout/radial4"/>
    <dgm:cxn modelId="{B5005238-41E2-4AD2-A2CA-48E556BE8433}" srcId="{3F1F9488-2EB7-49F9-88DE-AE430B2958A6}" destId="{9E4A7280-65A2-4815-8B43-B20AA1CD39ED}" srcOrd="1" destOrd="0" parTransId="{76FE789F-40C7-46FB-9A24-28BAF095C0C8}" sibTransId="{DCB18B1D-3B16-476C-94A3-5B5D80BD0A68}"/>
    <dgm:cxn modelId="{8DBE7260-A5D9-4715-B3CD-A85CC4D61E9F}" type="presOf" srcId="{8488EFF3-8943-423D-9CCC-698CBEB0A6F0}" destId="{8FE4E831-EBA0-4AC7-8F66-6EF998492569}" srcOrd="0" destOrd="0" presId="urn:microsoft.com/office/officeart/2005/8/layout/radial4"/>
    <dgm:cxn modelId="{92827266-8E23-4358-882A-9C729513C1AE}" type="presOf" srcId="{76FE789F-40C7-46FB-9A24-28BAF095C0C8}" destId="{55196C82-3E59-4CC1-B24A-EF31171D4338}" srcOrd="0" destOrd="0" presId="urn:microsoft.com/office/officeart/2005/8/layout/radial4"/>
    <dgm:cxn modelId="{4E436F6C-BB8B-4383-BEE4-43F64A149272}" type="presOf" srcId="{3F1F9488-2EB7-49F9-88DE-AE430B2958A6}" destId="{31280E90-4F29-40A6-8016-95D96150AF49}" srcOrd="0" destOrd="0" presId="urn:microsoft.com/office/officeart/2005/8/layout/radial4"/>
    <dgm:cxn modelId="{7A7DACA1-D54C-4E27-A3D7-BC6DE2FF7578}" type="presOf" srcId="{66AE4A9E-C19D-45CE-83B5-192BF84D3A22}" destId="{53DAB0AF-6179-4D03-8856-7A94247AE17E}" srcOrd="0" destOrd="0" presId="urn:microsoft.com/office/officeart/2005/8/layout/radial4"/>
    <dgm:cxn modelId="{B3B408AB-0C70-46C0-8E56-CC3037264620}" type="presOf" srcId="{FBC6AEDE-6AF9-4692-8582-8E0F51DFCDA0}" destId="{35B3CD3E-A952-46F1-A1FC-D091DAD18EF9}" srcOrd="0" destOrd="0" presId="urn:microsoft.com/office/officeart/2005/8/layout/radial4"/>
    <dgm:cxn modelId="{E8F661AE-C712-4CD7-AC61-156C2126EC78}" srcId="{3F1F9488-2EB7-49F9-88DE-AE430B2958A6}" destId="{8488EFF3-8943-423D-9CCC-698CBEB0A6F0}" srcOrd="0" destOrd="0" parTransId="{FBC6AEDE-6AF9-4692-8582-8E0F51DFCDA0}" sibTransId="{9C307019-5F01-43F1-B8DB-2A1CB3A3FEED}"/>
    <dgm:cxn modelId="{0123E4D4-6C92-42C2-842F-4F0A54CC650D}" type="presOf" srcId="{C4264242-FFE6-4732-8B28-1B519AAE0146}" destId="{3C17B8F6-E45F-4F13-B3DB-EE64199419A7}" srcOrd="0" destOrd="0" presId="urn:microsoft.com/office/officeart/2005/8/layout/radial4"/>
    <dgm:cxn modelId="{678AB697-61B8-4178-B397-A25DEAE48F9B}" type="presParOf" srcId="{454AD384-1523-485F-8022-934B78155750}" destId="{31280E90-4F29-40A6-8016-95D96150AF49}" srcOrd="0" destOrd="0" presId="urn:microsoft.com/office/officeart/2005/8/layout/radial4"/>
    <dgm:cxn modelId="{B897DBE4-7FA3-4078-B50A-5CC47FB323D7}" type="presParOf" srcId="{454AD384-1523-485F-8022-934B78155750}" destId="{35B3CD3E-A952-46F1-A1FC-D091DAD18EF9}" srcOrd="1" destOrd="0" presId="urn:microsoft.com/office/officeart/2005/8/layout/radial4"/>
    <dgm:cxn modelId="{FBEFA8BA-11F0-4694-BEE2-7DF865B4B5A3}" type="presParOf" srcId="{454AD384-1523-485F-8022-934B78155750}" destId="{8FE4E831-EBA0-4AC7-8F66-6EF998492569}" srcOrd="2" destOrd="0" presId="urn:microsoft.com/office/officeart/2005/8/layout/radial4"/>
    <dgm:cxn modelId="{7E934629-D4E1-42CE-BFD5-5B7EFE71C96B}" type="presParOf" srcId="{454AD384-1523-485F-8022-934B78155750}" destId="{55196C82-3E59-4CC1-B24A-EF31171D4338}" srcOrd="3" destOrd="0" presId="urn:microsoft.com/office/officeart/2005/8/layout/radial4"/>
    <dgm:cxn modelId="{D9642F27-E93A-482E-93E9-06AB091149BA}" type="presParOf" srcId="{454AD384-1523-485F-8022-934B78155750}" destId="{E92088A5-941D-4AAB-B3C6-E533D8F72279}" srcOrd="4" destOrd="0" presId="urn:microsoft.com/office/officeart/2005/8/layout/radial4"/>
    <dgm:cxn modelId="{A2D56DA3-D627-434C-809E-07735F88ECA3}" type="presParOf" srcId="{454AD384-1523-485F-8022-934B78155750}" destId="{53DAB0AF-6179-4D03-8856-7A94247AE17E}" srcOrd="5" destOrd="0" presId="urn:microsoft.com/office/officeart/2005/8/layout/radial4"/>
    <dgm:cxn modelId="{AD1A0839-2C16-42F9-9A73-9566725B55F5}" type="presParOf" srcId="{454AD384-1523-485F-8022-934B78155750}" destId="{3C17B8F6-E45F-4F13-B3DB-EE64199419A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80E90-4F29-40A6-8016-95D96150AF49}">
      <dsp:nvSpPr>
        <dsp:cNvPr id="0" name=""/>
        <dsp:cNvSpPr/>
      </dsp:nvSpPr>
      <dsp:spPr>
        <a:xfrm>
          <a:off x="4675934" y="0"/>
          <a:ext cx="1678081" cy="1678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Средняя оценка посетителей</a:t>
          </a:r>
        </a:p>
      </dsp:txBody>
      <dsp:txXfrm>
        <a:off x="4921683" y="245749"/>
        <a:ext cx="1186583" cy="1186583"/>
      </dsp:txXfrm>
    </dsp:sp>
    <dsp:sp modelId="{35B3CD3E-A952-46F1-A1FC-D091DAD18EF9}">
      <dsp:nvSpPr>
        <dsp:cNvPr id="0" name=""/>
        <dsp:cNvSpPr/>
      </dsp:nvSpPr>
      <dsp:spPr>
        <a:xfrm rot="10169002">
          <a:off x="2013835" y="1013023"/>
          <a:ext cx="2551611" cy="4782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E831-EBA0-4AC7-8F66-6EF998492569}">
      <dsp:nvSpPr>
        <dsp:cNvPr id="0" name=""/>
        <dsp:cNvSpPr/>
      </dsp:nvSpPr>
      <dsp:spPr>
        <a:xfrm>
          <a:off x="1238177" y="847340"/>
          <a:ext cx="1594177" cy="127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Число отзывов</a:t>
          </a:r>
        </a:p>
      </dsp:txBody>
      <dsp:txXfrm>
        <a:off x="1275530" y="884693"/>
        <a:ext cx="1519471" cy="1200636"/>
      </dsp:txXfrm>
    </dsp:sp>
    <dsp:sp modelId="{55196C82-3E59-4CC1-B24A-EF31171D4338}">
      <dsp:nvSpPr>
        <dsp:cNvPr id="0" name=""/>
        <dsp:cNvSpPr/>
      </dsp:nvSpPr>
      <dsp:spPr>
        <a:xfrm rot="5366272">
          <a:off x="4939285" y="2097992"/>
          <a:ext cx="1180774" cy="4782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088A5-941D-4AAB-B3C6-E533D8F72279}">
      <dsp:nvSpPr>
        <dsp:cNvPr id="0" name=""/>
        <dsp:cNvSpPr/>
      </dsp:nvSpPr>
      <dsp:spPr>
        <a:xfrm>
          <a:off x="4580425" y="2289807"/>
          <a:ext cx="1910080" cy="127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Ценовой критерий</a:t>
          </a:r>
        </a:p>
      </dsp:txBody>
      <dsp:txXfrm>
        <a:off x="4617778" y="2327160"/>
        <a:ext cx="1835374" cy="1200636"/>
      </dsp:txXfrm>
    </dsp:sp>
    <dsp:sp modelId="{53DAB0AF-6179-4D03-8856-7A94247AE17E}">
      <dsp:nvSpPr>
        <dsp:cNvPr id="0" name=""/>
        <dsp:cNvSpPr/>
      </dsp:nvSpPr>
      <dsp:spPr>
        <a:xfrm rot="473996">
          <a:off x="6472557" y="898692"/>
          <a:ext cx="2391232" cy="4782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B8F6-E45F-4F13-B3DB-EE64199419A7}">
      <dsp:nvSpPr>
        <dsp:cNvPr id="0" name=""/>
        <dsp:cNvSpPr/>
      </dsp:nvSpPr>
      <dsp:spPr>
        <a:xfrm>
          <a:off x="8055354" y="664477"/>
          <a:ext cx="1594177" cy="127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Вид кухни</a:t>
          </a:r>
        </a:p>
      </dsp:txBody>
      <dsp:txXfrm>
        <a:off x="8092707" y="701830"/>
        <a:ext cx="1519471" cy="120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2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1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2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6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3C71A-BA01-486F-A78C-F466939CC13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8F64772-E795-459B-9DE0-0298394C08F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4C72C-BC22-4095-8D37-15C3DD11D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0"/>
            <a:ext cx="9144000" cy="414527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работа по курсу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«Аналитик Данных»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популярности ресторанов Европы (анализ данных, составление рекомендаций, построение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дашборда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0E4CB-0651-4739-8EF1-78ADA5A34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280" y="5308918"/>
            <a:ext cx="9144000" cy="746442"/>
          </a:xfrm>
        </p:spPr>
        <p:txBody>
          <a:bodyPr>
            <a:normAutofit/>
          </a:bodyPr>
          <a:lstStyle/>
          <a:p>
            <a:pPr algn="r"/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выполнила: Студентка группы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-12</a:t>
            </a:r>
            <a:b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Несмеянова Юлия</a:t>
            </a:r>
            <a:b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403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BED7C-5E84-4909-8043-45ECA353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20761-AB4B-4545-85BE-9FCF9E84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влияет на успешность ресторана? Какими характеристиками должен обладать ресторан, чтобы стать популярным?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9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315C-6947-4F3E-B342-58738B72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Формулирование гипотез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CF6BD30-1AAB-4D36-959A-8492F9D1B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421656"/>
              </p:ext>
            </p:extLst>
          </p:nvPr>
        </p:nvGraphicFramePr>
        <p:xfrm>
          <a:off x="469098" y="2346642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0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B41B7-8140-4A0B-B083-447C4624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D1465A2-427C-45B3-87F1-056302E82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" t="20682" r="21101" b="9728"/>
          <a:stretch/>
        </p:blipFill>
        <p:spPr>
          <a:xfrm>
            <a:off x="1422400" y="1960880"/>
            <a:ext cx="9199880" cy="47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8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55B6-2EA3-46C2-9354-91364AE5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гипотез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DDEB6A-EF30-4FC3-98AC-75936B06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23" t="25774" r="58058" b="33621"/>
          <a:stretch/>
        </p:blipFill>
        <p:spPr>
          <a:xfrm>
            <a:off x="6085840" y="1920239"/>
            <a:ext cx="5831840" cy="439319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FD64C-0BFA-43A7-AF06-2FF424248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0" t="21630" r="39250" b="52148"/>
          <a:stretch/>
        </p:blipFill>
        <p:spPr>
          <a:xfrm>
            <a:off x="355600" y="2946400"/>
            <a:ext cx="591312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EB758-38EE-4C1C-827B-ADF9836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7DC50-CFD9-4E48-BBD6-13B8250F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посетителей из Европы и туристов, имеющих своей целью гастрономический туризм: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Выбирая город для посещения с целью распробовать местные заведения следует отдать свое предпочтение таким городам как – Рим, Лондон, Париж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цель сэкономить, следует обратить внимание на такие города, как – Любляна, Краков, Афины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Выбирая между ресторанами стоит предпочесть рестораны с местной кухней и особенно рестораны, предлагающие здоровое питание. Также не лишним будет обратить внимание на рестораны с большим количеством отзывов.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стороны бизнеса: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определении кухни заведения лучше остановиться на классической и привычной;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Здоровое питание популярнее фастфуда в Европе – это тоже следует учесть.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6228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0</TotalTime>
  <Words>200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Corbel</vt:lpstr>
      <vt:lpstr>Gill Sans MT</vt:lpstr>
      <vt:lpstr>Symbol</vt:lpstr>
      <vt:lpstr>Wingdings 2</vt:lpstr>
      <vt:lpstr>Дивиденд</vt:lpstr>
      <vt:lpstr>           Итоговая работа по курсу  «Аналитик Данных»    Исследование популярности ресторанов Европы (анализ данных, составление рекомендаций, построение дашборда)        </vt:lpstr>
      <vt:lpstr>Постановка задачи</vt:lpstr>
      <vt:lpstr>Формулирование гипотез</vt:lpstr>
      <vt:lpstr>Исходные данные</vt:lpstr>
      <vt:lpstr>Проверка гипотез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        Итоговая работа по курсу  «Аналитик Данных»    Исследование популярности ресторанов Европы (анализ данных, составление рекомендаций, построение дашборда)        </dc:title>
  <dc:creator>Юлия Несмеянова</dc:creator>
  <cp:lastModifiedBy>Юлия Несмеянова</cp:lastModifiedBy>
  <cp:revision>6</cp:revision>
  <dcterms:created xsi:type="dcterms:W3CDTF">2021-05-26T14:50:18Z</dcterms:created>
  <dcterms:modified xsi:type="dcterms:W3CDTF">2021-05-27T15:45:11Z</dcterms:modified>
</cp:coreProperties>
</file>