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Josiah-David Syk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5-10T13:42:38.926">
    <p:pos x="6000" y="0"/>
    <p:text>+jsykes@nyit.edu
_Assigned to you_</p:text>
  </p:cm>
  <p:cm authorId="0" idx="2" dt="2018-05-10T13:42:17.612">
    <p:pos x="6000" y="100"/>
    <p:text>+jsykes@nyit.edu
_Assigned to you_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5-10T13:42:54.212">
    <p:pos x="6000" y="0"/>
    <p:text>+jsykes@nyit.edu
_Assigned to you_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8-05-10T13:43:15.965">
    <p:pos x="6000" y="0"/>
    <p:text>+jsykes@nyit.edu
_Assigned to you_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Support_vector_machine" TargetMode="External"/><Relationship Id="rId4" Type="http://schemas.openxmlformats.org/officeDocument/2006/relationships/hyperlink" Target="https://en.wikipedia.org/wiki/Support_vector_machine" TargetMode="External"/><Relationship Id="rId11" Type="http://schemas.openxmlformats.org/officeDocument/2006/relationships/hyperlink" Target="https://www.researchgate.net/figure/Graph-of-a-recurrent-neural-network_fig3_234055140" TargetMode="External"/><Relationship Id="rId10" Type="http://schemas.openxmlformats.org/officeDocument/2006/relationships/hyperlink" Target="http://www.bloomberg.com/news/articles/2018-05-09/apple-is-said-to-plan-selling-video-subscriptions-through-tv-app" TargetMode="External"/><Relationship Id="rId9" Type="http://schemas.openxmlformats.org/officeDocument/2006/relationships/hyperlink" Target="http://d4fef2f3-a-13130ea6-s-sites.googlegroups.com/a/nyit.edu/jvoris/way_17.pdf?attachauth=ANoY7cosW_ilUTszmsB-Y1VaNrBLArE7vbHQCKy8WOifOgmLxTJrXnT1veKvSjXd124bb6TWPE7zzQ4TbzN1S1cwaia8ulawMT-FGD-mj4jyB62i3t_rxfFDVzF4HNl6av_yh4M683yrEZJYo-HZC8wGMybuY604TfII5mP1TuZ6a8HHwW-LU6I7f7lMi2Ek6HdkLQSM4SEx&amp;attredirects=0." TargetMode="External"/><Relationship Id="rId5" Type="http://schemas.openxmlformats.org/officeDocument/2006/relationships/hyperlink" Target="https://en.wikipedia.org/wiki/Support_vector_machine" TargetMode="External"/><Relationship Id="rId6" Type="http://schemas.openxmlformats.org/officeDocument/2006/relationships/hyperlink" Target="http://www.youtube.com/watch?v=FmpDIaiMIeA" TargetMode="External"/><Relationship Id="rId7" Type="http://schemas.openxmlformats.org/officeDocument/2006/relationships/hyperlink" Target="http://www.youtube.com/watch?v=epS9UVRuoOE&amp;t=19s" TargetMode="External"/><Relationship Id="rId8" Type="http://schemas.openxmlformats.org/officeDocument/2006/relationships/hyperlink" Target="http://d4fef2f3-a-13130ea6-s-sites.googlegroups.com/a/nyit.edu/jvoris/way_17.pdf?attachauth=ANoY7cosW_ilUTszmsB-Y1VaNrBLArE7vbHQCKy8WOifOgmLxTJrXnT1veKvSjXd124bb6TWPE7zzQ4TbzN1S1cwaia8ulawMT-FGD-mj4jyB62i3t_rxfFDVzF4HNl6av_yh4M683yrEZJYo-HZC8wGMybuY604TfII5mP1TuZ6a8HHwW-LU6I7f7lMi2Ek6HdkLQSM4SEx&amp;attredirects=0.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</a:t>
            </a:r>
            <a:r>
              <a:rPr lang="en"/>
              <a:t>Behavioral</a:t>
            </a:r>
            <a:r>
              <a:rPr lang="en"/>
              <a:t> Biometrics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</a:t>
            </a:r>
            <a:r>
              <a:rPr lang="en" sz="2200">
                <a:solidFill>
                  <a:srgbClr val="FFFFFF"/>
                </a:solidFill>
              </a:rPr>
              <a:t>Jonathan Voris</a:t>
            </a:r>
            <a:endParaRPr sz="2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Students:  Josiah-David Sykes, Randy St. Fleur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to see if the data </a:t>
            </a:r>
            <a:r>
              <a:rPr lang="en"/>
              <a:t>received correlates among different devices</a:t>
            </a:r>
            <a:r>
              <a:rPr lang="en"/>
              <a:t>. I</a:t>
            </a:r>
            <a:r>
              <a:rPr lang="en"/>
              <a:t>.e a user biometric signature is the same across different mobile devices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(Tensor Lite) ----Bringing offline model to mobile device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122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0" y="887850"/>
            <a:ext cx="91440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“Support Vector Machine.”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Wikimedia Foundation, 30 Apr. 2018,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ttps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://en.wikipedia.org/wiki/Support_vector_machine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Rohrer, Brandon. “How Convolutional Neural Networks Work.”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YouTube, 18 Aug. 2016,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www.youtube.com/watch?v=FmpDIaiMIeA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Lavenko, Victor. “Neural Networks 5: Feedforward, Recurrent and RBM.”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YouTube, 31 Aug. 2015,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www.youtube.com/watch?v=epS9UVRuoOE&amp;t=19s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Voris, Jonathan, and Tuan Nguyen. “</a:t>
            </a:r>
            <a:r>
              <a:rPr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Touchscreen Biometrics Across Multiple Devices”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NYIT,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York Institute of Technology, 2017,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d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4fef2f3-a-13130ea6-s-sites.googlegroups.com/a/nyit.edu/jvoris/way_17.pdf?attachauth=ANoY7cosW_ilUTszmsB-Y1VaNrBLArE7vbHQCKy8WOifOgmLxTJrXnT1veKvSjXd124bb6TWPE7zzQ4TbzN1S1cwaia8ulawMT-FGD-mj4jyB62i3t_rxfFDVzF4HNl6av_yh4M683yrEZJYo-HZC8wGMybuY604TfII5mP1TuZ6a8HHwW-LU6I7f7lMi2Ek6HdkLQSM4SEx&amp;attredirects=0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Shaw, Lucas, et al. “Apple Plans to Sell Video Subscriptions Through TV App.” </a:t>
            </a: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Bloomberg.com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Bloomberg, 9 May 2018,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www.bloomberg.com/news/articles/2018-05-09/apple-is-said-to-plan-selling-video-subscriptions-through-tv-app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i="1" lang="en" sz="1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Google, images.google.com/.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Times New Roman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Quiza, Ramon and Davim, J. “Computational modeling of machining systems.”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Researchgate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Researchgate, 2009,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https://www.researchgate.net/figure/Graph-of-a-recurrent-neural-network_fig3_234055140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 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we use </a:t>
            </a:r>
            <a:r>
              <a:rPr lang="en"/>
              <a:t>neural networks </a:t>
            </a:r>
            <a:r>
              <a:rPr lang="en"/>
              <a:t>to</a:t>
            </a:r>
            <a:r>
              <a:rPr lang="en"/>
              <a:t> increase</a:t>
            </a:r>
            <a:r>
              <a:rPr lang="en"/>
              <a:t> the </a:t>
            </a:r>
            <a:r>
              <a:rPr lang="en"/>
              <a:t>accuracy </a:t>
            </a:r>
            <a:r>
              <a:rPr lang="en"/>
              <a:t>of</a:t>
            </a:r>
            <a:r>
              <a:rPr lang="en"/>
              <a:t> </a:t>
            </a:r>
            <a:r>
              <a:rPr lang="en"/>
              <a:t>behavioral</a:t>
            </a:r>
            <a:r>
              <a:rPr lang="en"/>
              <a:t> biometric authentication on a mobile device </a:t>
            </a:r>
            <a:r>
              <a:rPr lang="en"/>
              <a:t>in relation</a:t>
            </a:r>
            <a:r>
              <a:rPr lang="en"/>
              <a:t> to a support vector machine(SVM)? 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0" y="2299200"/>
            <a:ext cx="20955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563" y="2080388"/>
            <a:ext cx="45434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037313" y="2638288"/>
            <a:ext cx="939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07100" y="4037525"/>
            <a:ext cx="2095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Graphical Representation of a SVM[1]</a:t>
            </a:r>
            <a:endParaRPr sz="1000"/>
          </a:p>
        </p:txBody>
      </p:sp>
      <p:sp>
        <p:nvSpPr>
          <p:cNvPr id="97" name="Shape 97"/>
          <p:cNvSpPr txBox="1"/>
          <p:nvPr/>
        </p:nvSpPr>
        <p:spPr>
          <a:xfrm>
            <a:off x="4824750" y="4108950"/>
            <a:ext cx="20955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Graphical Representation of a </a:t>
            </a:r>
            <a:r>
              <a:rPr lang="en" sz="1000"/>
              <a:t>Recurrent</a:t>
            </a:r>
            <a:r>
              <a:rPr lang="en" sz="1000"/>
              <a:t> Neural Network[7]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- It would be cheaper than using fingerprint scanner or iris scanner.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FaceID system in the popular Iphone X cost $16.70[5]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- Not </a:t>
            </a:r>
            <a:r>
              <a:rPr lang="en"/>
              <a:t>susceptible</a:t>
            </a:r>
            <a:r>
              <a:rPr lang="en"/>
              <a:t> to observational attacks unlike graphical authentication schemes </a:t>
            </a:r>
            <a:r>
              <a:rPr lang="en">
                <a:solidFill>
                  <a:srgbClr val="000000"/>
                </a:solidFill>
              </a:rPr>
              <a:t>as it relies on purely implicit user behavior that is unique to an individual </a:t>
            </a:r>
            <a:r>
              <a:rPr lang="en"/>
              <a:t>[4]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Chances of spoofing are diminished due to a large amount of “features” that make up a </a:t>
            </a:r>
            <a:r>
              <a:rPr lang="en"/>
              <a:t>user's</a:t>
            </a:r>
            <a:r>
              <a:rPr lang="en"/>
              <a:t> general interaction with a device [4]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Research/Work 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29875"/>
            <a:ext cx="458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Screen Biometrics Across multiple devices[4]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User were given multiple task across different applications and their usage data was recorded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SVM was used to classify their data and it was found that reading provided the best result</a:t>
            </a:r>
            <a:endParaRPr sz="1200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00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78" y="1307625"/>
            <a:ext cx="3916772" cy="25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40125" y="879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507925"/>
            <a:ext cx="852060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Python: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ase of use, many frameworks for data analysis (e.g: pandas, numpy)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Numpy:</a:t>
            </a:r>
            <a:r>
              <a:rPr lang="en"/>
              <a:t> Support for large multi-dimensional arrays and matrices and high level functions to operate on these arrays.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Pandas:</a:t>
            </a:r>
            <a:r>
              <a:rPr lang="en"/>
              <a:t> Offers data structures and operations for manipulating numerical tables and time series.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Tensorflow: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prototyping, </a:t>
            </a:r>
            <a:r>
              <a:rPr lang="en"/>
              <a:t>open source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with any device that has a browser. (tf.js)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features constantly emerging (tf.lite) Introducing Android NN Api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updates certain variables in background Tensorflow “Computation Graph” where all computations are run in a session outside of Python in C++. e.g: x = tf.placeholder(*datatype*, *shape*)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types of Neural Networks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96075" y="89825"/>
            <a:ext cx="8598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right model for our user data?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1290800"/>
            <a:ext cx="2944274" cy="21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1974" y="1290800"/>
            <a:ext cx="2660063" cy="21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12" y="1290800"/>
            <a:ext cx="2937164" cy="185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30625" y="3405550"/>
            <a:ext cx="27498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for Classification: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Straightforward and associates input with output. Will learn users habits as device is used and later be able to differentiate between user habits. 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30625" y="766475"/>
            <a:ext cx="2443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 Forward [6]</a:t>
            </a:r>
            <a:endParaRPr sz="2400"/>
          </a:p>
        </p:txBody>
      </p:sp>
      <p:sp>
        <p:nvSpPr>
          <p:cNvPr id="127" name="Shape 127"/>
          <p:cNvSpPr txBox="1"/>
          <p:nvPr/>
        </p:nvSpPr>
        <p:spPr>
          <a:xfrm>
            <a:off x="3241975" y="766475"/>
            <a:ext cx="2218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Recurrent [6]</a:t>
            </a:r>
            <a:endParaRPr sz="2400"/>
          </a:p>
        </p:txBody>
      </p:sp>
      <p:sp>
        <p:nvSpPr>
          <p:cNvPr id="128" name="Shape 128"/>
          <p:cNvSpPr txBox="1"/>
          <p:nvPr/>
        </p:nvSpPr>
        <p:spPr>
          <a:xfrm>
            <a:off x="5239200" y="766475"/>
            <a:ext cx="3904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Multilayer Convolutional [6]</a:t>
            </a:r>
            <a:endParaRPr sz="2400"/>
          </a:p>
        </p:txBody>
      </p:sp>
      <p:sp>
        <p:nvSpPr>
          <p:cNvPr id="129" name="Shape 129"/>
          <p:cNvSpPr txBox="1"/>
          <p:nvPr/>
        </p:nvSpPr>
        <p:spPr>
          <a:xfrm>
            <a:off x="6151925" y="2962250"/>
            <a:ext cx="28128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for Patternization: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“Great at finding patterns and using them to classify images” </a:t>
            </a:r>
            <a:r>
              <a:rPr lang="en"/>
              <a:t>Compares individual “parts” of dataset against the entirety of that dataset. </a:t>
            </a:r>
            <a:r>
              <a:rPr lang="en"/>
              <a:t>[2]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165600" y="3372850"/>
            <a:ext cx="28128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for Temporal Data:</a:t>
            </a:r>
            <a:endParaRPr b="1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Contains cycles within structure that can allow “memory” of previous output for reuse. Works well with data that segments information into “time slices” [3]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Results on MNIST Image Dataset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088700"/>
            <a:ext cx="54393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Mnist is an image dataset of images represented by bright or dim pixels (1 or 0).</a:t>
            </a:r>
            <a:endParaRPr b="1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Feed Forward: 95% Accuracy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(Runtime: approx. 2 mins)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500 Nodes per layer; 5 Layers: 1 Input, 3 Hidden, 1 output layer with 10 classes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10 Epochs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Convolutional: 99.2% Accuracy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(Runtime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approx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27 mins)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5 Layers: 1 Input, 2 Convolutional, 1 Densely Connected, 1 Readout (with prior dropout for reduction of overfit)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20,000 Epochs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-1950" r="1950" t="0"/>
          <a:stretch/>
        </p:blipFill>
        <p:spPr>
          <a:xfrm>
            <a:off x="5629825" y="1017800"/>
            <a:ext cx="3350700" cy="25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 Multilayer Convolutional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56475"/>
            <a:ext cx="37056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“Only captures spatial [next to] patterns in data. If the data cannot be manipulated to look like an image, convolutional networks are less useful” </a:t>
            </a:r>
            <a:r>
              <a:rPr lang="en"/>
              <a:t>[2]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Condition: “Things closer together, are more closely related than things farther away”</a:t>
            </a:r>
            <a:r>
              <a:rPr b="1" lang="en"/>
              <a:t> </a:t>
            </a:r>
            <a:r>
              <a:rPr lang="en"/>
              <a:t>[2]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375" y="1256475"/>
            <a:ext cx="4539402" cy="30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450" y="1256475"/>
            <a:ext cx="4415326" cy="30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on the Structures of each neural network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Classify each user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First with two users then four and eventually all 31 users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See if the accuracy results from the svm and the application used remains the same with the different neural networks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