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371B-837A-4825-8C16-86A9DF35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B3E4C-57A1-4FA5-A107-D0751BB6E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13F52-F991-4339-9147-FB62197E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612-8774-41C6-9FD7-72101D7E0D8D}" type="datetimeFigureOut">
              <a:rPr lang="en-US" smtClean="0"/>
              <a:t>28-Oct-2021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0E6E-2B60-4424-8CAE-F598F842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25415-84D0-498A-9445-811C34F9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C0E0-EDE6-4923-8230-488297AB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123E-8819-43BF-80BE-E9E98820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19C8D-701E-4DBC-932B-25DE3C5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9587A-5436-47B3-8062-739BAD77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612-8774-41C6-9FD7-72101D7E0D8D}" type="datetimeFigureOut">
              <a:rPr lang="en-US" smtClean="0"/>
              <a:t>28-Oct-2021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25E35-795F-4B0C-993D-6F4E97F1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C54E-F1E7-4704-BDB2-2892874F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C0E0-EDE6-4923-8230-488297AB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2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61C6C-4628-48FB-B162-D7A5D9D41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5E70F-2BCA-4B6A-B9CE-BDCAAD6E4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63ED-29BE-4D7F-8087-D5FA663C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612-8774-41C6-9FD7-72101D7E0D8D}" type="datetimeFigureOut">
              <a:rPr lang="en-US" smtClean="0"/>
              <a:t>28-Oct-2021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117FE-A23A-448C-A4B1-85F771D1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57C6-6B1B-4074-94FF-4085F85F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C0E0-EDE6-4923-8230-488297AB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1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7FDD-9360-4A10-8739-65C20AD1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EAF5-C148-415B-A7E8-4FDE984B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789D-78E4-45B7-9791-D9E73D8F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612-8774-41C6-9FD7-72101D7E0D8D}" type="datetimeFigureOut">
              <a:rPr lang="en-US" smtClean="0"/>
              <a:t>28-Oct-2021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9CD7-4151-42D8-93CD-91D8E11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3904-3D31-4161-9015-944042CC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C0E0-EDE6-4923-8230-488297AB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6923-3961-400B-90CC-F127016D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DF71D-373B-44EA-BD15-1AA7E03DF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865B-155F-44D0-8088-B46BA14C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612-8774-41C6-9FD7-72101D7E0D8D}" type="datetimeFigureOut">
              <a:rPr lang="en-US" smtClean="0"/>
              <a:t>28-Oct-2021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6BD2-D192-4F6D-A666-E6B12FB1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FBF2-C3E5-45F0-A785-D3DE0239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C0E0-EDE6-4923-8230-488297AB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0C2C-ADD3-4C08-BED9-4674AF50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8DF1-3177-4D7F-8DB6-F0C8F3146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3B1CB-CCAE-43D4-BCEE-2200E609B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F608B-97FF-4D49-8667-827C545F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612-8774-41C6-9FD7-72101D7E0D8D}" type="datetimeFigureOut">
              <a:rPr lang="en-US" smtClean="0"/>
              <a:t>28-Oct-2021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9C7B8-8532-4C57-B5EB-8DB8417D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B012A-C03B-461E-8B8F-F546B3E3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C0E0-EDE6-4923-8230-488297AB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3D8B-7556-4D0D-830E-BF181CD5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7C041-9CE9-4499-AED2-5C78AE886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E00EB-B52B-49AB-9C55-0CAEB5DB8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856C-218F-4EA5-BBCB-D928EED63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581E2-58C0-4E15-A2FC-F1D5DEDB9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56D42-E88F-4503-98ED-ACCD9E80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612-8774-41C6-9FD7-72101D7E0D8D}" type="datetimeFigureOut">
              <a:rPr lang="en-US" smtClean="0"/>
              <a:t>28-Oct-2021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D7109-69D7-40D7-95E3-3FB1FD56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A4389-8978-426B-BB71-2115D63F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C0E0-EDE6-4923-8230-488297AB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1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F32F-350B-4D57-884F-1E822642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41561-35E8-4407-B395-47D2F140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612-8774-41C6-9FD7-72101D7E0D8D}" type="datetimeFigureOut">
              <a:rPr lang="en-US" smtClean="0"/>
              <a:t>28-Oct-2021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64476-A08E-4B0E-9398-4A31C001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1B5F3-D8B4-40A8-B00E-578DB780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C0E0-EDE6-4923-8230-488297AB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479AF-0595-422C-8D6D-5421ADBE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612-8774-41C6-9FD7-72101D7E0D8D}" type="datetimeFigureOut">
              <a:rPr lang="en-US" smtClean="0"/>
              <a:t>28-Oct-2021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1D22A-8B31-4937-B63D-B6449DE6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45ADC-DEE7-4F5D-A697-75C55C27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C0E0-EDE6-4923-8230-488297AB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BB00-78E4-4C89-9DFB-8517D520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0A8E-D76F-4DCE-AF4A-33ED5E80A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C9F0D-3286-490E-887B-499A36256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F5A94-E6B1-4FA7-8FA4-EDB399F6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612-8774-41C6-9FD7-72101D7E0D8D}" type="datetimeFigureOut">
              <a:rPr lang="en-US" smtClean="0"/>
              <a:t>28-Oct-2021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C7A17-E638-4256-8049-F899A553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DC3D-244C-4251-8F73-354078C7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C0E0-EDE6-4923-8230-488297AB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11F5-0FFC-4DFD-B898-4DFED642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4781D-B0DA-468C-8448-7B0EFA083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7A526-8A5F-4E07-A0BD-8A1EFC17C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C9033-99ED-406E-984E-7B9639AB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612-8774-41C6-9FD7-72101D7E0D8D}" type="datetimeFigureOut">
              <a:rPr lang="en-US" smtClean="0"/>
              <a:t>28-Oct-2021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80749-243C-49A4-BD96-F2951884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0319C-25B9-499B-807D-6590FF68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C0E0-EDE6-4923-8230-488297AB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E2E45-FCCE-466C-A902-332AF183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FA80A-1AC3-404F-A0F1-89371E43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D41B0-6970-4742-9C51-253AAA72C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26612-8774-41C6-9FD7-72101D7E0D8D}" type="datetimeFigureOut">
              <a:rPr lang="en-US" smtClean="0"/>
              <a:t>28-Oct-2021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C14EB-372F-44EC-A1C5-1DC62D2C9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026F-9C4D-4113-84F9-303C4FE5A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C0E0-EDE6-4923-8230-488297AB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4D1C101-E30E-4CFF-A374-1EEE7338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3" b="17837"/>
          <a:stretch/>
        </p:blipFill>
        <p:spPr>
          <a:xfrm>
            <a:off x="10031826" y="1210981"/>
            <a:ext cx="2133600" cy="15348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F54199-6C91-440E-BF46-1669D10DE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3" b="17837"/>
          <a:stretch/>
        </p:blipFill>
        <p:spPr>
          <a:xfrm>
            <a:off x="46054" y="1297928"/>
            <a:ext cx="2133600" cy="153483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260DDA-7341-468B-8364-262930BFD1C4}"/>
              </a:ext>
            </a:extLst>
          </p:cNvPr>
          <p:cNvSpPr/>
          <p:nvPr/>
        </p:nvSpPr>
        <p:spPr>
          <a:xfrm>
            <a:off x="326264" y="2547767"/>
            <a:ext cx="11539471" cy="342578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063A-9071-4370-99FD-46A02B62C18E}"/>
              </a:ext>
            </a:extLst>
          </p:cNvPr>
          <p:cNvSpPr/>
          <p:nvPr/>
        </p:nvSpPr>
        <p:spPr>
          <a:xfrm>
            <a:off x="-340538" y="1616299"/>
            <a:ext cx="12873076" cy="6601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8615" marR="363220" indent="-635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</a:rPr>
              <a:t>SOLVING REAL PROBLEMS IN SIERRA LEONE USING MACHINE LEARNING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987DD-BDA9-4016-AE35-1DCFEC15F300}"/>
              </a:ext>
            </a:extLst>
          </p:cNvPr>
          <p:cNvSpPr txBox="1"/>
          <p:nvPr/>
        </p:nvSpPr>
        <p:spPr>
          <a:xfrm>
            <a:off x="837127" y="2943867"/>
            <a:ext cx="103288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PRESENTATION ON DISEASE TESTING SYSTEM BASED ON SYMPTOMS</a:t>
            </a:r>
            <a:endParaRPr lang="en-US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5C2C8-D88C-4B58-8297-46E966428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25222"/>
            <a:ext cx="2933700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FAB5C1-F98A-492A-A4CB-DD0795236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99"/>
            <a:ext cx="2933700" cy="1562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993040-A899-479E-8A64-47907E5066C4}"/>
              </a:ext>
            </a:extLst>
          </p:cNvPr>
          <p:cNvSpPr/>
          <p:nvPr/>
        </p:nvSpPr>
        <p:spPr>
          <a:xfrm>
            <a:off x="625509" y="224335"/>
            <a:ext cx="1094098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cens" panose="02000505000000020004" pitchFamily="2" charset="0"/>
                <a:cs typeface="Acens" panose="02000505000000020004" pitchFamily="2" charset="0"/>
              </a:rPr>
              <a:t>Machine Learning Engineering Course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cens" panose="02000505000000020004" pitchFamily="2" charset="0"/>
                <a:cs typeface="Acens" panose="02000505000000020004" pitchFamily="2" charset="0"/>
              </a:rPr>
              <a:t>Graduation Task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cens" panose="02000505000000020004" pitchFamily="2" charset="0"/>
                <a:cs typeface="Acens" panose="02000505000000020004" pitchFamily="2" charset="0"/>
              </a:rPr>
              <a:t>October 2021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DCED13-362C-40D4-A6DE-884A7DBC1A63}"/>
              </a:ext>
            </a:extLst>
          </p:cNvPr>
          <p:cNvCxnSpPr/>
          <p:nvPr/>
        </p:nvCxnSpPr>
        <p:spPr>
          <a:xfrm>
            <a:off x="1275008" y="3928056"/>
            <a:ext cx="9450142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8E9E6D-67DE-4FEA-8C4B-C3C691E1C9B6}"/>
              </a:ext>
            </a:extLst>
          </p:cNvPr>
          <p:cNvSpPr txBox="1"/>
          <p:nvPr/>
        </p:nvSpPr>
        <p:spPr>
          <a:xfrm>
            <a:off x="1275008" y="4034957"/>
            <a:ext cx="9288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b="1" dirty="0">
                <a:latin typeface="Baskerville Old Face" panose="02020602080505020303" pitchFamily="18" charset="0"/>
              </a:rPr>
              <a:t>Self-Introduction</a:t>
            </a:r>
          </a:p>
          <a:p>
            <a:pPr marL="342900" indent="-342900" algn="ctr">
              <a:buAutoNum type="arabicPeriod"/>
            </a:pPr>
            <a:r>
              <a:rPr lang="en-US" b="1" dirty="0">
                <a:latin typeface="Baskerville Old Face" panose="02020602080505020303" pitchFamily="18" charset="0"/>
              </a:rPr>
              <a:t>Disease Testing System Based on Symptoms</a:t>
            </a:r>
          </a:p>
          <a:p>
            <a:pPr marL="342900" indent="-342900" algn="ctr">
              <a:buAutoNum type="arabicPeriod"/>
            </a:pPr>
            <a:r>
              <a:rPr lang="en-US" b="1" dirty="0">
                <a:latin typeface="Baskerville Old Face" panose="02020602080505020303" pitchFamily="18" charset="0"/>
              </a:rPr>
              <a:t>Data Exploration</a:t>
            </a:r>
          </a:p>
          <a:p>
            <a:pPr marL="342900" indent="-342900" algn="ctr">
              <a:buAutoNum type="arabicPeriod"/>
            </a:pPr>
            <a:r>
              <a:rPr lang="en-US" b="1" dirty="0">
                <a:latin typeface="Baskerville Old Face" panose="02020602080505020303" pitchFamily="18" charset="0"/>
              </a:rPr>
              <a:t>Proposed Method – Model</a:t>
            </a:r>
          </a:p>
          <a:p>
            <a:pPr marL="342900" indent="-342900" algn="ctr">
              <a:buAutoNum type="arabicPeriod"/>
            </a:pPr>
            <a:r>
              <a:rPr lang="en-US" b="1" dirty="0">
                <a:latin typeface="Baskerville Old Face" panose="02020602080505020303" pitchFamily="18" charset="0"/>
              </a:rPr>
              <a:t>Results</a:t>
            </a:r>
          </a:p>
          <a:p>
            <a:pPr marL="342900" indent="-342900" algn="ctr">
              <a:buAutoNum type="arabicPeriod"/>
            </a:pPr>
            <a:r>
              <a:rPr lang="en-US" b="1" dirty="0">
                <a:latin typeface="Baskerville Old Face" panose="02020602080505020303" pitchFamily="18" charset="0"/>
              </a:rPr>
              <a:t>Utility-Future Application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D1CB9-3382-407B-8591-9DE8CE154C1D}"/>
              </a:ext>
            </a:extLst>
          </p:cNvPr>
          <p:cNvSpPr txBox="1"/>
          <p:nvPr/>
        </p:nvSpPr>
        <p:spPr>
          <a:xfrm>
            <a:off x="696040" y="6069084"/>
            <a:ext cx="346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Company: </a:t>
            </a:r>
            <a:r>
              <a:rPr lang="en-US" b="1" dirty="0"/>
              <a:t>DIVE INTO CODE Corp</a:t>
            </a:r>
            <a:r>
              <a:rPr lang="en-US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A3EB5F-EFFD-4244-86FA-5548526F51E6}"/>
              </a:ext>
            </a:extLst>
          </p:cNvPr>
          <p:cNvSpPr txBox="1"/>
          <p:nvPr/>
        </p:nvSpPr>
        <p:spPr>
          <a:xfrm>
            <a:off x="8125116" y="6069084"/>
            <a:ext cx="346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CEO &amp; Facilitator: </a:t>
            </a:r>
            <a:r>
              <a:rPr lang="en-US" b="1" u="sng" dirty="0" err="1"/>
              <a:t>Hiroyoshi</a:t>
            </a:r>
            <a:r>
              <a:rPr lang="en-US" b="1" u="sng" dirty="0"/>
              <a:t> NORO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F1745B-C787-4BE8-9344-0DCAA163B22E}"/>
              </a:ext>
            </a:extLst>
          </p:cNvPr>
          <p:cNvSpPr txBox="1"/>
          <p:nvPr/>
        </p:nvSpPr>
        <p:spPr>
          <a:xfrm>
            <a:off x="4185921" y="6342352"/>
            <a:ext cx="346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</a:t>
            </a:r>
            <a:r>
              <a:rPr lang="en-US" b="1" dirty="0"/>
              <a:t>:    James M Bockarie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8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02889A-75DB-440F-AE2D-D3456D1D7FB2}"/>
              </a:ext>
            </a:extLst>
          </p:cNvPr>
          <p:cNvSpPr/>
          <p:nvPr/>
        </p:nvSpPr>
        <p:spPr>
          <a:xfrm>
            <a:off x="3420749" y="2967335"/>
            <a:ext cx="5350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Very Much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48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BAD5DB-58B3-4BD3-B73C-934CE022C90D}"/>
              </a:ext>
            </a:extLst>
          </p:cNvPr>
          <p:cNvSpPr txBox="1"/>
          <p:nvPr/>
        </p:nvSpPr>
        <p:spPr>
          <a:xfrm>
            <a:off x="4185921" y="6342352"/>
            <a:ext cx="346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</a:t>
            </a:r>
            <a:r>
              <a:rPr lang="en-US" b="1" dirty="0"/>
              <a:t>:    James M Bockarie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9F17D-60BB-4F40-B9BC-F6554822FD85}"/>
              </a:ext>
            </a:extLst>
          </p:cNvPr>
          <p:cNvSpPr/>
          <p:nvPr/>
        </p:nvSpPr>
        <p:spPr>
          <a:xfrm>
            <a:off x="3980143" y="0"/>
            <a:ext cx="3564437" cy="6601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8615" marR="363220" indent="-635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Berlin Sans FB Demi" panose="020E0802020502020306" pitchFamily="34" charset="0"/>
                <a:ea typeface="Times New Roman" panose="02020603050405020304" pitchFamily="18" charset="0"/>
              </a:rPr>
              <a:t>Self-introduction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F7094-F77C-4024-BD50-411142B57FCB}"/>
              </a:ext>
            </a:extLst>
          </p:cNvPr>
          <p:cNvSpPr txBox="1"/>
          <p:nvPr/>
        </p:nvSpPr>
        <p:spPr>
          <a:xfrm>
            <a:off x="3892378" y="652969"/>
            <a:ext cx="346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laska" panose="020E0602030304020303" pitchFamily="34" charset="0"/>
              </a:rPr>
              <a:t>Career, Latest Project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DCF75F-7DDE-4A79-A9F9-82FE2A7EAA3E}"/>
              </a:ext>
            </a:extLst>
          </p:cNvPr>
          <p:cNvCxnSpPr/>
          <p:nvPr/>
        </p:nvCxnSpPr>
        <p:spPr>
          <a:xfrm>
            <a:off x="3225115" y="1050322"/>
            <a:ext cx="4819135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68040C-EBF9-49C7-8D46-5042F5A7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64" y="2368204"/>
            <a:ext cx="5102794" cy="2121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69BA1C-A082-4C34-BE7D-4676FE2DB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42" y="1384802"/>
            <a:ext cx="6133108" cy="42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8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8AB772-D937-4E4C-BDDF-38C0F58567D3}"/>
              </a:ext>
            </a:extLst>
          </p:cNvPr>
          <p:cNvSpPr txBox="1"/>
          <p:nvPr/>
        </p:nvSpPr>
        <p:spPr>
          <a:xfrm>
            <a:off x="4362734" y="6342352"/>
            <a:ext cx="346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</a:t>
            </a:r>
            <a:r>
              <a:rPr lang="en-US" b="1" dirty="0"/>
              <a:t>:    James M Bockarie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ABC2C6-0A1C-432C-9ED5-1C695616EF3F}"/>
              </a:ext>
            </a:extLst>
          </p:cNvPr>
          <p:cNvSpPr/>
          <p:nvPr/>
        </p:nvSpPr>
        <p:spPr>
          <a:xfrm>
            <a:off x="901520" y="146316"/>
            <a:ext cx="110629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encil" panose="040409050D0802020404" pitchFamily="82" charset="0"/>
                <a:ea typeface="Times New Roman" panose="02020603050405020304" pitchFamily="18" charset="0"/>
              </a:rPr>
              <a:t>DISEASE TESTING SYSTEM BASED ON SYMPTOMS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60910-0C5B-4B06-BBB4-2D4D52A80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" y="798705"/>
            <a:ext cx="10972799" cy="55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8FFA17-34DE-4C5A-A15A-E159840AE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08" y="459035"/>
            <a:ext cx="5702727" cy="3452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AF0934-0205-4973-9A34-E36484331704}"/>
              </a:ext>
            </a:extLst>
          </p:cNvPr>
          <p:cNvSpPr txBox="1"/>
          <p:nvPr/>
        </p:nvSpPr>
        <p:spPr>
          <a:xfrm>
            <a:off x="4362734" y="6478832"/>
            <a:ext cx="346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</a:t>
            </a:r>
            <a:r>
              <a:rPr lang="en-US" b="1" dirty="0"/>
              <a:t>:    James M Bockarie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99729-810F-4D8C-8A52-3B8821654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035"/>
            <a:ext cx="6041406" cy="34528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F3D561-F5C9-4CE9-9956-9EB555683F40}"/>
              </a:ext>
            </a:extLst>
          </p:cNvPr>
          <p:cNvSpPr/>
          <p:nvPr/>
        </p:nvSpPr>
        <p:spPr>
          <a:xfrm>
            <a:off x="2677683" y="-64185"/>
            <a:ext cx="60996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u="sng" dirty="0">
                <a:latin typeface="Baskerville Old Face" panose="02020602080505020303" pitchFamily="18" charset="0"/>
              </a:rPr>
              <a:t>Data Exploration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9878AE-B1B8-4924-8347-C2B0F235F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5" y="4542871"/>
            <a:ext cx="10336067" cy="1910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D385AB-88BF-48AD-B799-E37D0E6EC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62" y="4052074"/>
            <a:ext cx="940248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8463E1-CEE2-47B5-BB07-5671168EE424}"/>
              </a:ext>
            </a:extLst>
          </p:cNvPr>
          <p:cNvSpPr txBox="1"/>
          <p:nvPr/>
        </p:nvSpPr>
        <p:spPr>
          <a:xfrm>
            <a:off x="4362734" y="6342352"/>
            <a:ext cx="346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</a:t>
            </a:r>
            <a:r>
              <a:rPr lang="en-US" b="1" dirty="0"/>
              <a:t>:    James M Bockarie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F8A25-DDAE-462F-9BBE-A30825A22E88}"/>
              </a:ext>
            </a:extLst>
          </p:cNvPr>
          <p:cNvSpPr/>
          <p:nvPr/>
        </p:nvSpPr>
        <p:spPr>
          <a:xfrm>
            <a:off x="2677683" y="-64185"/>
            <a:ext cx="60996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u="sng" dirty="0">
                <a:latin typeface="Baskerville Old Face" panose="02020602080505020303" pitchFamily="18" charset="0"/>
              </a:rPr>
              <a:t>Data Exploration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9017E-8601-4D8B-805B-5DB8FECCA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9" y="489236"/>
            <a:ext cx="11008782" cy="48438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A05ABA-3389-4958-9752-5F157CF2F79E}"/>
              </a:ext>
            </a:extLst>
          </p:cNvPr>
          <p:cNvSpPr/>
          <p:nvPr/>
        </p:nvSpPr>
        <p:spPr>
          <a:xfrm>
            <a:off x="2677683" y="5376059"/>
            <a:ext cx="69557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</a:rPr>
              <a:t>I visualized the data using the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 distribution graph</a:t>
            </a:r>
          </a:p>
        </p:txBody>
      </p:sp>
    </p:spTree>
    <p:extLst>
      <p:ext uri="{BB962C8B-B14F-4D97-AF65-F5344CB8AC3E}">
        <p14:creationId xmlns:p14="http://schemas.microsoft.com/office/powerpoint/2010/main" val="279937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8463E1-CEE2-47B5-BB07-5671168EE424}"/>
              </a:ext>
            </a:extLst>
          </p:cNvPr>
          <p:cNvSpPr txBox="1"/>
          <p:nvPr/>
        </p:nvSpPr>
        <p:spPr>
          <a:xfrm>
            <a:off x="4362734" y="6342352"/>
            <a:ext cx="346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</a:t>
            </a:r>
            <a:r>
              <a:rPr lang="en-US" b="1" dirty="0"/>
              <a:t>:    James M Bockarie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72E91-8DEE-4B37-8AFF-C6BC9B69D971}"/>
              </a:ext>
            </a:extLst>
          </p:cNvPr>
          <p:cNvSpPr/>
          <p:nvPr/>
        </p:nvSpPr>
        <p:spPr>
          <a:xfrm>
            <a:off x="2677683" y="-64185"/>
            <a:ext cx="60996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u="sng" dirty="0">
                <a:latin typeface="Baskerville Old Face" panose="02020602080505020303" pitchFamily="18" charset="0"/>
              </a:rPr>
              <a:t>Data Exploration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6CA2D-D39E-4319-9AA1-E2D74874DF25}"/>
              </a:ext>
            </a:extLst>
          </p:cNvPr>
          <p:cNvSpPr/>
          <p:nvPr/>
        </p:nvSpPr>
        <p:spPr>
          <a:xfrm>
            <a:off x="2145420" y="5736984"/>
            <a:ext cx="82974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</a:rPr>
              <a:t>I also visualized the data using the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scatter and density plots</a:t>
            </a:r>
            <a:endParaRPr lang="en-US" sz="24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E1A32-2F2A-4CE8-A083-A475AF35C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1" y="-215736"/>
            <a:ext cx="11095629" cy="594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8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8463E1-CEE2-47B5-BB07-5671168EE424}"/>
              </a:ext>
            </a:extLst>
          </p:cNvPr>
          <p:cNvSpPr txBox="1"/>
          <p:nvPr/>
        </p:nvSpPr>
        <p:spPr>
          <a:xfrm>
            <a:off x="4362734" y="6342352"/>
            <a:ext cx="346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</a:t>
            </a:r>
            <a:r>
              <a:rPr lang="en-US" b="1" dirty="0"/>
              <a:t>:    James M Bockarie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84FF3F-FDC3-4B97-9680-510711C704E8}"/>
              </a:ext>
            </a:extLst>
          </p:cNvPr>
          <p:cNvSpPr/>
          <p:nvPr/>
        </p:nvSpPr>
        <p:spPr>
          <a:xfrm>
            <a:off x="4207813" y="4647"/>
            <a:ext cx="35285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atin typeface="Baskerville Old Face" panose="02020602080505020303" pitchFamily="18" charset="0"/>
              </a:rPr>
              <a:t>Proposed Method –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0B0B60-148B-4EF9-B973-DB0C1527D4F6}"/>
              </a:ext>
            </a:extLst>
          </p:cNvPr>
          <p:cNvSpPr/>
          <p:nvPr/>
        </p:nvSpPr>
        <p:spPr>
          <a:xfrm>
            <a:off x="277792" y="1018571"/>
            <a:ext cx="3628939" cy="52149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2AF2B-CA00-4436-AC50-9B59C9B250C4}"/>
              </a:ext>
            </a:extLst>
          </p:cNvPr>
          <p:cNvSpPr/>
          <p:nvPr/>
        </p:nvSpPr>
        <p:spPr>
          <a:xfrm>
            <a:off x="1216143" y="466312"/>
            <a:ext cx="19538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Preparation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AB5185-298E-48C8-8A3C-00C9DC8A2425}"/>
              </a:ext>
            </a:extLst>
          </p:cNvPr>
          <p:cNvSpPr/>
          <p:nvPr/>
        </p:nvSpPr>
        <p:spPr>
          <a:xfrm>
            <a:off x="4281530" y="1064974"/>
            <a:ext cx="3628939" cy="41011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BC62D5-D7A8-49B9-9BA9-CB5D0DDA66FF}"/>
              </a:ext>
            </a:extLst>
          </p:cNvPr>
          <p:cNvSpPr/>
          <p:nvPr/>
        </p:nvSpPr>
        <p:spPr>
          <a:xfrm>
            <a:off x="8285269" y="1064974"/>
            <a:ext cx="3628939" cy="41091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Decision tree is the first prediction method we have used in our project. It gives us an accuracy of ~95%.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we have also used random forest classifier with 100 random samples and the result given is ~95% accuracy.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Then we used K Nearest </a:t>
            </a:r>
            <a:r>
              <a:rPr lang="en-US" sz="1600" dirty="0" err="1"/>
              <a:t>Neighbour</a:t>
            </a:r>
            <a:r>
              <a:rPr lang="en-US" sz="1600" dirty="0"/>
              <a:t> to classify our dataset and achieved ~92% accuracy.</a:t>
            </a:r>
          </a:p>
          <a:p>
            <a:r>
              <a:rPr lang="en-US" sz="1600" dirty="0"/>
              <a:t>This is lower than the first two methods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Finally In our project we have used naïve bayes algorithm to gain a ~95% accurate prediction.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1CC44-9552-4880-8222-DBF7B4074E6C}"/>
              </a:ext>
            </a:extLst>
          </p:cNvPr>
          <p:cNvSpPr/>
          <p:nvPr/>
        </p:nvSpPr>
        <p:spPr>
          <a:xfrm>
            <a:off x="4918145" y="542387"/>
            <a:ext cx="23557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–Test Data Split</a:t>
            </a:r>
            <a:endParaRPr lang="en-US" sz="20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3E0BF-BF65-4910-9024-A3EFD188458A}"/>
              </a:ext>
            </a:extLst>
          </p:cNvPr>
          <p:cNvSpPr/>
          <p:nvPr/>
        </p:nvSpPr>
        <p:spPr>
          <a:xfrm>
            <a:off x="9198465" y="558683"/>
            <a:ext cx="18025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 Classifiers</a:t>
            </a:r>
            <a:endParaRPr lang="en-US" sz="20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C78D6-1808-48D2-ADAE-D16A4C69ED61}"/>
              </a:ext>
            </a:extLst>
          </p:cNvPr>
          <p:cNvSpPr txBox="1"/>
          <p:nvPr/>
        </p:nvSpPr>
        <p:spPr>
          <a:xfrm>
            <a:off x="4529254" y="1220208"/>
            <a:ext cx="3133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effectLst/>
                <a:latin typeface="Arial" panose="020B0604020202020204" pitchFamily="34" charset="0"/>
              </a:rPr>
              <a:t>There is a CSV document containing diseases and symptoms, named training.csv, which is utilized to prepare the model.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effectLst/>
                <a:latin typeface="Arial" panose="020B0604020202020204" pitchFamily="34" charset="0"/>
              </a:rPr>
              <a:t>Read_csv() function is utilized to store the information in the data frame, named df</a:t>
            </a:r>
            <a:r>
              <a:rPr lang="en-US" sz="1200" dirty="0">
                <a:latin typeface="Arial" panose="020B0604020202020204" pitchFamily="34" charset="0"/>
              </a:rPr>
              <a:t>.</a:t>
            </a:r>
          </a:p>
          <a:p>
            <a:pPr marL="171450" indent="-171450" rtl="0">
              <a:buFont typeface="Wingdings" panose="05000000000000000000" pitchFamily="2" charset="2"/>
              <a:buChar char="Ø"/>
            </a:pPr>
            <a:r>
              <a:rPr lang="en-US" sz="1200" dirty="0">
                <a:effectLst/>
                <a:latin typeface="Arial" panose="020B0604020202020204" pitchFamily="34" charset="0"/>
              </a:rPr>
              <a:t>Utilizing replace() function, prognosis column that are the different diseases, it is replaced by the numbers from 0 to n-1, where n is the number of different diseases present in .csv record. Head() function is utilized to print the initial five rows of the preparation data frame.</a:t>
            </a:r>
          </a:p>
          <a:p>
            <a:pPr marL="171450" indent="-171450" rtl="0">
              <a:buFont typeface="Wingdings" panose="05000000000000000000" pitchFamily="2" charset="2"/>
              <a:buChar char="Ø"/>
            </a:pPr>
            <a:endParaRPr lang="en-US" sz="1200" dirty="0">
              <a:latin typeface="Arial" panose="020B0604020202020204" pitchFamily="34" charset="0"/>
            </a:endParaRPr>
          </a:p>
          <a:p>
            <a:pPr marL="171450" indent="-171450" rtl="0">
              <a:buFont typeface="Wingdings" panose="05000000000000000000" pitchFamily="2" charset="2"/>
              <a:buChar char="Ø"/>
            </a:pPr>
            <a:r>
              <a:rPr lang="en-US" sz="1200" dirty="0">
                <a:effectLst/>
                <a:latin typeface="Arial" panose="020B0604020202020204" pitchFamily="34" charset="0"/>
              </a:rPr>
              <a:t>We visualize our dataset using distribution graph and Scatter and density plots</a:t>
            </a:r>
          </a:p>
          <a:p>
            <a:b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200" b="0" i="0" dirty="0">
              <a:effectLst/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61780-B9F7-4702-8A98-09121F43F5D6}"/>
              </a:ext>
            </a:extLst>
          </p:cNvPr>
          <p:cNvSpPr txBox="1"/>
          <p:nvPr/>
        </p:nvSpPr>
        <p:spPr>
          <a:xfrm>
            <a:off x="597729" y="4854492"/>
            <a:ext cx="24577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rgbClr val="000000"/>
                </a:solidFill>
                <a:latin typeface="Helvetica Neue"/>
              </a:rPr>
              <a:t>The </a:t>
            </a:r>
            <a:r>
              <a:rPr lang="en-US" sz="1100" dirty="0">
                <a:solidFill>
                  <a:srgbClr val="000000"/>
                </a:solidFill>
                <a:effectLst/>
                <a:latin typeface="Helvetica Neue"/>
              </a:rPr>
              <a:t> dataset </a:t>
            </a:r>
            <a:r>
              <a:rPr lang="en-US" sz="1100" dirty="0">
                <a:solidFill>
                  <a:srgbClr val="000000"/>
                </a:solidFill>
                <a:latin typeface="Helvetica Neue"/>
              </a:rPr>
              <a:t>we used was </a:t>
            </a:r>
            <a:r>
              <a:rPr lang="en-US" sz="1100" dirty="0" err="1">
                <a:solidFill>
                  <a:srgbClr val="000000"/>
                </a:solidFill>
                <a:latin typeface="Helvetica Neue"/>
              </a:rPr>
              <a:t>aready</a:t>
            </a:r>
            <a:r>
              <a:rPr lang="en-US" sz="1100" dirty="0">
                <a:solidFill>
                  <a:srgbClr val="000000"/>
                </a:solidFill>
                <a:effectLst/>
                <a:latin typeface="Helvetica Neue"/>
              </a:rPr>
              <a:t> preprocessed so it helps in easily classifying the data. This dataset is used to train our model.</a:t>
            </a:r>
          </a:p>
          <a:p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C8C6E-9A32-47CD-B0A3-F05CA09D90EE}"/>
              </a:ext>
            </a:extLst>
          </p:cNvPr>
          <p:cNvSpPr txBox="1"/>
          <p:nvPr/>
        </p:nvSpPr>
        <p:spPr>
          <a:xfrm>
            <a:off x="698089" y="1197906"/>
            <a:ext cx="28502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We Create two list that is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Most Common Symptoms of Different Disease in Sierra Leone list.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Most Common Diseases in Sierra Leone list.</a:t>
            </a:r>
          </a:p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We first create the symptoms lists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this list is made for various Symptoms which are generally showed up in people for various Diseases</a:t>
            </a:r>
          </a:p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Then we create the Disease list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This is the list made for different Diseases which are for the most part appeared in different individuals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We Later create</a:t>
            </a:r>
            <a:r>
              <a:rPr lang="en-US" sz="1200" b="1" dirty="0">
                <a:solidFill>
                  <a:srgbClr val="000000"/>
                </a:solidFill>
                <a:effectLst/>
                <a:latin typeface="Helvetica Neue"/>
              </a:rPr>
              <a:t> L2 whish is the </a:t>
            </a:r>
            <a:r>
              <a:rPr lang="en-US" sz="1200" dirty="0">
                <a:solidFill>
                  <a:srgbClr val="000000"/>
                </a:solidFill>
                <a:effectLst/>
                <a:latin typeface="Helvetica Neue"/>
              </a:rPr>
              <a:t>vacant list made. At that point, equivalent to a number of diseases in list L1, L2 (Symptom and Disease) is appended in a number of zeroes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92C6E6-6517-4766-8E9F-CF80FBD6CE74}"/>
              </a:ext>
            </a:extLst>
          </p:cNvPr>
          <p:cNvSpPr/>
          <p:nvPr/>
        </p:nvSpPr>
        <p:spPr>
          <a:xfrm>
            <a:off x="4207813" y="5352890"/>
            <a:ext cx="7565087" cy="946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650D13-D9F7-4BDA-B778-0038B0F9BFC1}"/>
              </a:ext>
            </a:extLst>
          </p:cNvPr>
          <p:cNvSpPr txBox="1"/>
          <p:nvPr/>
        </p:nvSpPr>
        <p:spPr>
          <a:xfrm>
            <a:off x="5166360" y="5598242"/>
            <a:ext cx="569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All of this classifiers are used to train the model and predict the disease on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testing dataset according to symptoms entered by the user</a:t>
            </a:r>
            <a:endParaRPr lang="en-US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7EBBA5-AB59-4AEB-9777-D8C65936FC7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990357" y="4743450"/>
            <a:ext cx="542635" cy="6094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93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/>
      <p:bldP spid="5" grpId="0"/>
      <p:bldP spid="12" grpId="0"/>
      <p:bldP spid="14" grpId="0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8463E1-CEE2-47B5-BB07-5671168EE424}"/>
              </a:ext>
            </a:extLst>
          </p:cNvPr>
          <p:cNvSpPr txBox="1"/>
          <p:nvPr/>
        </p:nvSpPr>
        <p:spPr>
          <a:xfrm>
            <a:off x="0" y="6353000"/>
            <a:ext cx="346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</a:t>
            </a:r>
            <a:r>
              <a:rPr lang="en-US" b="1" dirty="0"/>
              <a:t>:    James M Bockarie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4D48A-B184-4705-8C55-A97F611C48B9}"/>
              </a:ext>
            </a:extLst>
          </p:cNvPr>
          <p:cNvSpPr txBox="1"/>
          <p:nvPr/>
        </p:nvSpPr>
        <p:spPr>
          <a:xfrm>
            <a:off x="2421437" y="-32650"/>
            <a:ext cx="6097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latin typeface="Baskerville Old Face" panose="02020602080505020303" pitchFamily="18" charset="0"/>
              </a:rPr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0D43CA-1F70-4884-85B1-FABF059A1717}"/>
              </a:ext>
            </a:extLst>
          </p:cNvPr>
          <p:cNvSpPr/>
          <p:nvPr/>
        </p:nvSpPr>
        <p:spPr>
          <a:xfrm>
            <a:off x="3740363" y="416599"/>
            <a:ext cx="76354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After the application runs, the result based on the input of the users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B54715-4938-454E-9A5B-C4A2494950A8}"/>
              </a:ext>
            </a:extLst>
          </p:cNvPr>
          <p:cNvSpPr/>
          <p:nvPr/>
        </p:nvSpPr>
        <p:spPr>
          <a:xfrm>
            <a:off x="111424" y="211906"/>
            <a:ext cx="3628939" cy="41091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Decision tree gives us an accuracy of ~95%.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random forest classifier with 100 random samples gives us ~95% accuracy.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K Nearest </a:t>
            </a:r>
            <a:r>
              <a:rPr lang="en-US" sz="1600" dirty="0" err="1"/>
              <a:t>Neighbour</a:t>
            </a:r>
            <a:r>
              <a:rPr lang="en-US" sz="1600" dirty="0"/>
              <a:t> gives us ~92% accuracy.</a:t>
            </a:r>
          </a:p>
          <a:p>
            <a:r>
              <a:rPr lang="en-US" sz="1600" dirty="0"/>
              <a:t>This is lower than the first two methods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Finally naïve bayes algorithm gives us ~95% accurate prediction.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BF130D-8E63-4CD0-BFCD-ACDF7719A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70" y="4577018"/>
            <a:ext cx="2296349" cy="21453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C71921-E6D0-44A9-9039-ADE4CD303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35" y="2873653"/>
            <a:ext cx="1438476" cy="1781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441814-299B-473E-AC82-F4344844F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58" y="4577018"/>
            <a:ext cx="2254411" cy="21453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E36290-5EF8-4FC7-8A6C-66E735A38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46" y="2798535"/>
            <a:ext cx="1448002" cy="18100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2010AF-B986-49DB-A424-86DD5AC678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08" y="4608538"/>
            <a:ext cx="2107581" cy="2113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59282C-19FA-4C0B-91D3-0C9C01D1F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06" y="2728910"/>
            <a:ext cx="1238423" cy="18481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E6A416-4254-4764-8328-D439C0F66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40" y="868793"/>
            <a:ext cx="4486901" cy="16671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A5407E-2C18-4392-9A86-DE61CFDEBC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47" y="868794"/>
            <a:ext cx="2731645" cy="166710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3AA374-4E6B-4309-B417-49D1C0D767F6}"/>
              </a:ext>
            </a:extLst>
          </p:cNvPr>
          <p:cNvCxnSpPr/>
          <p:nvPr/>
        </p:nvCxnSpPr>
        <p:spPr>
          <a:xfrm>
            <a:off x="7817005" y="1702347"/>
            <a:ext cx="12489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3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8463E1-CEE2-47B5-BB07-5671168EE424}"/>
              </a:ext>
            </a:extLst>
          </p:cNvPr>
          <p:cNvSpPr txBox="1"/>
          <p:nvPr/>
        </p:nvSpPr>
        <p:spPr>
          <a:xfrm>
            <a:off x="4362734" y="6342352"/>
            <a:ext cx="346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</a:t>
            </a:r>
            <a:r>
              <a:rPr lang="en-US" b="1" dirty="0"/>
              <a:t>:    James M Bockarie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143BC-9DE1-4E01-8CAF-C88C345E62F1}"/>
              </a:ext>
            </a:extLst>
          </p:cNvPr>
          <p:cNvSpPr txBox="1"/>
          <p:nvPr/>
        </p:nvSpPr>
        <p:spPr>
          <a:xfrm>
            <a:off x="2763203" y="146316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Baskerville Old Face" panose="02020602080505020303" pitchFamily="18" charset="0"/>
              </a:rPr>
              <a:t>Utility-Future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E4E8E-D74C-4D78-8970-FEE8C5096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33702"/>
            <a:ext cx="10184130" cy="53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588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Acens</vt:lpstr>
      <vt:lpstr>Alaska</vt:lpstr>
      <vt:lpstr>Arial</vt:lpstr>
      <vt:lpstr>Baskerville Old Face</vt:lpstr>
      <vt:lpstr>Berlin Sans FB Demi</vt:lpstr>
      <vt:lpstr>Calibri</vt:lpstr>
      <vt:lpstr>Calibri Light</vt:lpstr>
      <vt:lpstr>Helvetica Neue</vt:lpstr>
      <vt:lpstr>Stencil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Newton Edwin</dc:creator>
  <cp:lastModifiedBy>James Newton Edwin</cp:lastModifiedBy>
  <cp:revision>49</cp:revision>
  <dcterms:created xsi:type="dcterms:W3CDTF">2021-10-27T14:19:57Z</dcterms:created>
  <dcterms:modified xsi:type="dcterms:W3CDTF">2021-10-28T10:32:49Z</dcterms:modified>
</cp:coreProperties>
</file>