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345" r:id="rId4"/>
    <p:sldId id="2335" r:id="rId6"/>
    <p:sldId id="2398" r:id="rId7"/>
    <p:sldId id="2397" r:id="rId8"/>
    <p:sldId id="2399" r:id="rId9"/>
    <p:sldId id="2379" r:id="rId10"/>
    <p:sldId id="2381" r:id="rId11"/>
    <p:sldId id="2380" r:id="rId12"/>
    <p:sldId id="2382" r:id="rId13"/>
    <p:sldId id="2430" r:id="rId14"/>
    <p:sldId id="2363" r:id="rId15"/>
    <p:sldId id="2374" r:id="rId16"/>
    <p:sldId id="2375" r:id="rId17"/>
    <p:sldId id="2376" r:id="rId18"/>
    <p:sldId id="2378" r:id="rId19"/>
    <p:sldId id="2384" r:id="rId20"/>
    <p:sldId id="2386" r:id="rId21"/>
    <p:sldId id="2389" r:id="rId22"/>
    <p:sldId id="2391" r:id="rId23"/>
    <p:sldId id="2392" r:id="rId24"/>
    <p:sldId id="2401" r:id="rId25"/>
    <p:sldId id="2402" r:id="rId26"/>
    <p:sldId id="2400" r:id="rId27"/>
    <p:sldId id="2393" r:id="rId28"/>
    <p:sldId id="2394" r:id="rId29"/>
    <p:sldId id="2404" r:id="rId30"/>
    <p:sldId id="2395" r:id="rId31"/>
    <p:sldId id="2408" r:id="rId32"/>
    <p:sldId id="2396" r:id="rId33"/>
    <p:sldId id="2405" r:id="rId34"/>
    <p:sldId id="2406" r:id="rId35"/>
    <p:sldId id="2407" r:id="rId36"/>
    <p:sldId id="236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24F"/>
    <a:srgbClr val="9B754F"/>
    <a:srgbClr val="FCDC95"/>
    <a:srgbClr val="BC9B7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14" autoAdjust="0"/>
  </p:normalViewPr>
  <p:slideViewPr>
    <p:cSldViewPr snapToGrid="0" showGuides="1">
      <p:cViewPr varScale="1">
        <p:scale>
          <a:sx n="52" d="100"/>
          <a:sy n="52" d="100"/>
        </p:scale>
        <p:origin x="88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8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160DAEDB-F8EB-4B37-B651-17F046B807D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86751F25-9338-4986-A1F2-54D37A03FFF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123604" y="685800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764002" y="-20138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-1788384" y="-15553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7834860" y="6399026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8084593" y="639686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A17E80-96A6-4509-A64B-F86AA87E17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C9BE40-34EB-4680-AB44-538561DC2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037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/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/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/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/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/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2531" y="2414164"/>
            <a:ext cx="10745765" cy="1107996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b="1" kern="100" dirty="0">
                <a:solidFill>
                  <a:srgbClr val="002060"/>
                </a:solidFill>
                <a:cs typeface="+mn-ea"/>
                <a:sym typeface="+mn-lt"/>
              </a:rPr>
              <a:t>物业管理系统</a:t>
            </a:r>
            <a:endParaRPr lang="zh-CN" altLang="zh-CN" sz="6600" b="1" kern="1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18" name="六边形 17"/>
          <p:cNvSpPr/>
          <p:nvPr/>
        </p:nvSpPr>
        <p:spPr>
          <a:xfrm flipH="1">
            <a:off x="5212117" y="4032879"/>
            <a:ext cx="2015699" cy="431936"/>
          </a:xfrm>
          <a:prstGeom prst="hexagon">
            <a:avLst/>
          </a:prstGeom>
          <a:solidFill>
            <a:schemeClr val="bg1"/>
          </a:soli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5058358" y="4007589"/>
            <a:ext cx="2322950" cy="48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6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日期：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2021.07.30</a:t>
            </a:r>
            <a:endParaRPr lang="zh-CN" altLang="zh-CN" sz="16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bldLvl="0" animBg="1"/>
      <p:bldP spid="1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335" y="1180465"/>
            <a:ext cx="9476105" cy="551688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163017" y="117468"/>
            <a:ext cx="3059084" cy="665017"/>
            <a:chOff x="1612669" y="514571"/>
            <a:chExt cx="3059084" cy="66501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612669" y="1179588"/>
              <a:ext cx="3059084" cy="0"/>
            </a:xfrm>
            <a:prstGeom prst="line">
              <a:avLst/>
            </a:prstGeom>
            <a:ln w="25400">
              <a:solidFill>
                <a:srgbClr val="34618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612669" y="514571"/>
              <a:ext cx="3059084" cy="0"/>
            </a:xfrm>
            <a:prstGeom prst="line">
              <a:avLst/>
            </a:prstGeom>
            <a:ln w="25400">
              <a:solidFill>
                <a:srgbClr val="34618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789059" y="131554"/>
            <a:ext cx="1808480" cy="5835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pPr algn="ctr"/>
            <a:r>
              <a:rPr lang="zh-CN" altLang="en-US" sz="3200" b="1" dirty="0">
                <a:solidFill>
                  <a:srgbClr val="3461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数据库表</a:t>
            </a:r>
            <a:endParaRPr lang="zh-CN" altLang="en-US" sz="3200" b="1" dirty="0">
              <a:solidFill>
                <a:srgbClr val="3461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5"/>
          <p:cNvGrpSpPr/>
          <p:nvPr/>
        </p:nvGrpSpPr>
        <p:grpSpPr>
          <a:xfrm>
            <a:off x="5277899" y="44391"/>
            <a:ext cx="818101" cy="738094"/>
            <a:chOff x="1079332" y="2203296"/>
            <a:chExt cx="298739" cy="264080"/>
          </a:xfrm>
        </p:grpSpPr>
        <p:sp>
          <p:nvSpPr>
            <p:cNvPr id="13" name="Oval 2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4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1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5455916" y="3284650"/>
            <a:ext cx="4621101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项目技术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4145" y="852752"/>
            <a:ext cx="3026513" cy="3228927"/>
            <a:chOff x="6025477" y="5703965"/>
            <a:chExt cx="522158" cy="557080"/>
          </a:xfrm>
          <a:solidFill>
            <a:srgbClr val="002060"/>
          </a:solidFill>
        </p:grpSpPr>
        <p:sp>
          <p:nvSpPr>
            <p:cNvPr id="5" name="Freeform 348"/>
            <p:cNvSpPr/>
            <p:nvPr/>
          </p:nvSpPr>
          <p:spPr bwMode="auto">
            <a:xfrm>
              <a:off x="6278241" y="5703965"/>
              <a:ext cx="31596" cy="78158"/>
            </a:xfrm>
            <a:custGeom>
              <a:avLst/>
              <a:gdLst>
                <a:gd name="T0" fmla="*/ 8 w 15"/>
                <a:gd name="T1" fmla="*/ 38 h 38"/>
                <a:gd name="T2" fmla="*/ 0 w 15"/>
                <a:gd name="T3" fmla="*/ 30 h 38"/>
                <a:gd name="T4" fmla="*/ 0 w 15"/>
                <a:gd name="T5" fmla="*/ 7 h 38"/>
                <a:gd name="T6" fmla="*/ 8 w 15"/>
                <a:gd name="T7" fmla="*/ 0 h 38"/>
                <a:gd name="T8" fmla="*/ 15 w 15"/>
                <a:gd name="T9" fmla="*/ 7 h 38"/>
                <a:gd name="T10" fmla="*/ 15 w 15"/>
                <a:gd name="T11" fmla="*/ 30 h 38"/>
                <a:gd name="T12" fmla="*/ 8 w 15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8">
                  <a:moveTo>
                    <a:pt x="8" y="38"/>
                  </a:moveTo>
                  <a:cubicBezTo>
                    <a:pt x="4" y="38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4"/>
                    <a:pt x="12" y="38"/>
                    <a:pt x="8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Freeform 349"/>
            <p:cNvSpPr/>
            <p:nvPr/>
          </p:nvSpPr>
          <p:spPr bwMode="auto">
            <a:xfrm>
              <a:off x="6153521" y="5730572"/>
              <a:ext cx="58203" cy="73169"/>
            </a:xfrm>
            <a:custGeom>
              <a:avLst/>
              <a:gdLst>
                <a:gd name="T0" fmla="*/ 20 w 28"/>
                <a:gd name="T1" fmla="*/ 35 h 35"/>
                <a:gd name="T2" fmla="*/ 13 w 28"/>
                <a:gd name="T3" fmla="*/ 32 h 35"/>
                <a:gd name="T4" fmla="*/ 2 w 28"/>
                <a:gd name="T5" fmla="*/ 12 h 35"/>
                <a:gd name="T6" fmla="*/ 4 w 28"/>
                <a:gd name="T7" fmla="*/ 2 h 35"/>
                <a:gd name="T8" fmla="*/ 14 w 28"/>
                <a:gd name="T9" fmla="*/ 5 h 35"/>
                <a:gd name="T10" fmla="*/ 26 w 28"/>
                <a:gd name="T11" fmla="*/ 25 h 35"/>
                <a:gd name="T12" fmla="*/ 23 w 28"/>
                <a:gd name="T13" fmla="*/ 35 h 35"/>
                <a:gd name="T14" fmla="*/ 20 w 28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5">
                  <a:moveTo>
                    <a:pt x="20" y="35"/>
                  </a:moveTo>
                  <a:cubicBezTo>
                    <a:pt x="17" y="35"/>
                    <a:pt x="15" y="34"/>
                    <a:pt x="13" y="3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8"/>
                    <a:pt x="1" y="4"/>
                    <a:pt x="4" y="2"/>
                  </a:cubicBezTo>
                  <a:cubicBezTo>
                    <a:pt x="8" y="0"/>
                    <a:pt x="12" y="1"/>
                    <a:pt x="14" y="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8" y="28"/>
                    <a:pt x="27" y="33"/>
                    <a:pt x="23" y="35"/>
                  </a:cubicBezTo>
                  <a:cubicBezTo>
                    <a:pt x="22" y="35"/>
                    <a:pt x="21" y="35"/>
                    <a:pt x="2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Freeform 350"/>
            <p:cNvSpPr/>
            <p:nvPr/>
          </p:nvSpPr>
          <p:spPr bwMode="auto">
            <a:xfrm>
              <a:off x="6060397" y="5818707"/>
              <a:ext cx="76495" cy="56539"/>
            </a:xfrm>
            <a:custGeom>
              <a:avLst/>
              <a:gdLst>
                <a:gd name="T0" fmla="*/ 28 w 37"/>
                <a:gd name="T1" fmla="*/ 27 h 27"/>
                <a:gd name="T2" fmla="*/ 25 w 37"/>
                <a:gd name="T3" fmla="*/ 26 h 27"/>
                <a:gd name="T4" fmla="*/ 5 w 37"/>
                <a:gd name="T5" fmla="*/ 14 h 27"/>
                <a:gd name="T6" fmla="*/ 2 w 37"/>
                <a:gd name="T7" fmla="*/ 5 h 27"/>
                <a:gd name="T8" fmla="*/ 12 w 37"/>
                <a:gd name="T9" fmla="*/ 2 h 27"/>
                <a:gd name="T10" fmla="*/ 32 w 37"/>
                <a:gd name="T11" fmla="*/ 14 h 27"/>
                <a:gd name="T12" fmla="*/ 35 w 37"/>
                <a:gd name="T13" fmla="*/ 23 h 27"/>
                <a:gd name="T14" fmla="*/ 28 w 3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7">
                  <a:moveTo>
                    <a:pt x="28" y="27"/>
                  </a:moveTo>
                  <a:cubicBezTo>
                    <a:pt x="27" y="27"/>
                    <a:pt x="26" y="27"/>
                    <a:pt x="25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" y="12"/>
                    <a:pt x="0" y="8"/>
                    <a:pt x="2" y="5"/>
                  </a:cubicBezTo>
                  <a:cubicBezTo>
                    <a:pt x="4" y="1"/>
                    <a:pt x="9" y="0"/>
                    <a:pt x="12" y="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5" y="16"/>
                    <a:pt x="37" y="20"/>
                    <a:pt x="35" y="23"/>
                  </a:cubicBezTo>
                  <a:cubicBezTo>
                    <a:pt x="33" y="26"/>
                    <a:pt x="31" y="27"/>
                    <a:pt x="28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351"/>
            <p:cNvSpPr/>
            <p:nvPr/>
          </p:nvSpPr>
          <p:spPr bwMode="auto">
            <a:xfrm>
              <a:off x="6025477" y="5943426"/>
              <a:ext cx="78158" cy="28270"/>
            </a:xfrm>
            <a:custGeom>
              <a:avLst/>
              <a:gdLst>
                <a:gd name="T0" fmla="*/ 31 w 38"/>
                <a:gd name="T1" fmla="*/ 14 h 14"/>
                <a:gd name="T2" fmla="*/ 8 w 38"/>
                <a:gd name="T3" fmla="*/ 14 h 14"/>
                <a:gd name="T4" fmla="*/ 0 w 38"/>
                <a:gd name="T5" fmla="*/ 7 h 14"/>
                <a:gd name="T6" fmla="*/ 8 w 38"/>
                <a:gd name="T7" fmla="*/ 0 h 14"/>
                <a:gd name="T8" fmla="*/ 31 w 38"/>
                <a:gd name="T9" fmla="*/ 0 h 14"/>
                <a:gd name="T10" fmla="*/ 38 w 38"/>
                <a:gd name="T11" fmla="*/ 7 h 14"/>
                <a:gd name="T12" fmla="*/ 31 w 38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4">
                  <a:moveTo>
                    <a:pt x="31" y="14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5" y="0"/>
                    <a:pt x="38" y="3"/>
                    <a:pt x="38" y="7"/>
                  </a:cubicBezTo>
                  <a:cubicBezTo>
                    <a:pt x="38" y="11"/>
                    <a:pt x="35" y="14"/>
                    <a:pt x="3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Freeform 352"/>
            <p:cNvSpPr/>
            <p:nvPr/>
          </p:nvSpPr>
          <p:spPr bwMode="auto">
            <a:xfrm>
              <a:off x="6052083" y="6041539"/>
              <a:ext cx="76495" cy="56539"/>
            </a:xfrm>
            <a:custGeom>
              <a:avLst/>
              <a:gdLst>
                <a:gd name="T0" fmla="*/ 9 w 37"/>
                <a:gd name="T1" fmla="*/ 27 h 27"/>
                <a:gd name="T2" fmla="*/ 2 w 37"/>
                <a:gd name="T3" fmla="*/ 23 h 27"/>
                <a:gd name="T4" fmla="*/ 5 w 37"/>
                <a:gd name="T5" fmla="*/ 13 h 27"/>
                <a:gd name="T6" fmla="*/ 25 w 37"/>
                <a:gd name="T7" fmla="*/ 2 h 27"/>
                <a:gd name="T8" fmla="*/ 35 w 37"/>
                <a:gd name="T9" fmla="*/ 4 h 27"/>
                <a:gd name="T10" fmla="*/ 32 w 37"/>
                <a:gd name="T11" fmla="*/ 14 h 27"/>
                <a:gd name="T12" fmla="*/ 12 w 37"/>
                <a:gd name="T13" fmla="*/ 26 h 27"/>
                <a:gd name="T14" fmla="*/ 9 w 3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7">
                  <a:moveTo>
                    <a:pt x="9" y="27"/>
                  </a:moveTo>
                  <a:cubicBezTo>
                    <a:pt x="6" y="27"/>
                    <a:pt x="4" y="25"/>
                    <a:pt x="2" y="23"/>
                  </a:cubicBezTo>
                  <a:cubicBezTo>
                    <a:pt x="0" y="20"/>
                    <a:pt x="2" y="15"/>
                    <a:pt x="5" y="1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9" y="0"/>
                    <a:pt x="33" y="1"/>
                    <a:pt x="35" y="4"/>
                  </a:cubicBezTo>
                  <a:cubicBezTo>
                    <a:pt x="37" y="8"/>
                    <a:pt x="36" y="12"/>
                    <a:pt x="32" y="1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1" y="26"/>
                    <a:pt x="10" y="27"/>
                    <a:pt x="9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Freeform 353"/>
            <p:cNvSpPr/>
            <p:nvPr/>
          </p:nvSpPr>
          <p:spPr bwMode="auto">
            <a:xfrm>
              <a:off x="6437882" y="6053179"/>
              <a:ext cx="76495" cy="56539"/>
            </a:xfrm>
            <a:custGeom>
              <a:avLst/>
              <a:gdLst>
                <a:gd name="T0" fmla="*/ 29 w 37"/>
                <a:gd name="T1" fmla="*/ 27 h 27"/>
                <a:gd name="T2" fmla="*/ 25 w 37"/>
                <a:gd name="T3" fmla="*/ 26 h 27"/>
                <a:gd name="T4" fmla="*/ 5 w 37"/>
                <a:gd name="T5" fmla="*/ 15 h 27"/>
                <a:gd name="T6" fmla="*/ 2 w 37"/>
                <a:gd name="T7" fmla="*/ 5 h 27"/>
                <a:gd name="T8" fmla="*/ 12 w 37"/>
                <a:gd name="T9" fmla="*/ 2 h 27"/>
                <a:gd name="T10" fmla="*/ 32 w 37"/>
                <a:gd name="T11" fmla="*/ 14 h 27"/>
                <a:gd name="T12" fmla="*/ 35 w 37"/>
                <a:gd name="T13" fmla="*/ 23 h 27"/>
                <a:gd name="T14" fmla="*/ 29 w 3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7">
                  <a:moveTo>
                    <a:pt x="29" y="27"/>
                  </a:moveTo>
                  <a:cubicBezTo>
                    <a:pt x="27" y="27"/>
                    <a:pt x="26" y="27"/>
                    <a:pt x="25" y="2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" y="13"/>
                    <a:pt x="0" y="8"/>
                    <a:pt x="2" y="5"/>
                  </a:cubicBezTo>
                  <a:cubicBezTo>
                    <a:pt x="4" y="1"/>
                    <a:pt x="9" y="0"/>
                    <a:pt x="12" y="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6" y="16"/>
                    <a:pt x="37" y="20"/>
                    <a:pt x="35" y="23"/>
                  </a:cubicBezTo>
                  <a:cubicBezTo>
                    <a:pt x="34" y="26"/>
                    <a:pt x="31" y="27"/>
                    <a:pt x="29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354"/>
            <p:cNvSpPr/>
            <p:nvPr/>
          </p:nvSpPr>
          <p:spPr bwMode="auto">
            <a:xfrm>
              <a:off x="6471140" y="5958393"/>
              <a:ext cx="76495" cy="28270"/>
            </a:xfrm>
            <a:custGeom>
              <a:avLst/>
              <a:gdLst>
                <a:gd name="T0" fmla="*/ 30 w 37"/>
                <a:gd name="T1" fmla="*/ 14 h 14"/>
                <a:gd name="T2" fmla="*/ 7 w 37"/>
                <a:gd name="T3" fmla="*/ 14 h 14"/>
                <a:gd name="T4" fmla="*/ 0 w 37"/>
                <a:gd name="T5" fmla="*/ 7 h 14"/>
                <a:gd name="T6" fmla="*/ 7 w 37"/>
                <a:gd name="T7" fmla="*/ 0 h 14"/>
                <a:gd name="T8" fmla="*/ 30 w 37"/>
                <a:gd name="T9" fmla="*/ 0 h 14"/>
                <a:gd name="T10" fmla="*/ 37 w 37"/>
                <a:gd name="T11" fmla="*/ 7 h 14"/>
                <a:gd name="T12" fmla="*/ 30 w 37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4">
                  <a:moveTo>
                    <a:pt x="30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7" y="3"/>
                    <a:pt x="37" y="7"/>
                  </a:cubicBezTo>
                  <a:cubicBezTo>
                    <a:pt x="37" y="11"/>
                    <a:pt x="34" y="14"/>
                    <a:pt x="3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Freeform 355"/>
            <p:cNvSpPr/>
            <p:nvPr/>
          </p:nvSpPr>
          <p:spPr bwMode="auto">
            <a:xfrm>
              <a:off x="6446196" y="5830347"/>
              <a:ext cx="76495" cy="56539"/>
            </a:xfrm>
            <a:custGeom>
              <a:avLst/>
              <a:gdLst>
                <a:gd name="T0" fmla="*/ 8 w 37"/>
                <a:gd name="T1" fmla="*/ 27 h 27"/>
                <a:gd name="T2" fmla="*/ 2 w 37"/>
                <a:gd name="T3" fmla="*/ 24 h 27"/>
                <a:gd name="T4" fmla="*/ 5 w 37"/>
                <a:gd name="T5" fmla="*/ 14 h 27"/>
                <a:gd name="T6" fmla="*/ 25 w 37"/>
                <a:gd name="T7" fmla="*/ 2 h 27"/>
                <a:gd name="T8" fmla="*/ 35 w 37"/>
                <a:gd name="T9" fmla="*/ 5 h 27"/>
                <a:gd name="T10" fmla="*/ 32 w 37"/>
                <a:gd name="T11" fmla="*/ 15 h 27"/>
                <a:gd name="T12" fmla="*/ 12 w 37"/>
                <a:gd name="T13" fmla="*/ 26 h 27"/>
                <a:gd name="T14" fmla="*/ 8 w 3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7">
                  <a:moveTo>
                    <a:pt x="8" y="27"/>
                  </a:moveTo>
                  <a:cubicBezTo>
                    <a:pt x="6" y="27"/>
                    <a:pt x="3" y="26"/>
                    <a:pt x="2" y="24"/>
                  </a:cubicBezTo>
                  <a:cubicBezTo>
                    <a:pt x="0" y="20"/>
                    <a:pt x="1" y="16"/>
                    <a:pt x="5" y="14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8" y="0"/>
                    <a:pt x="33" y="1"/>
                    <a:pt x="35" y="5"/>
                  </a:cubicBezTo>
                  <a:cubicBezTo>
                    <a:pt x="37" y="8"/>
                    <a:pt x="35" y="13"/>
                    <a:pt x="32" y="1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1" y="27"/>
                    <a:pt x="9" y="27"/>
                    <a:pt x="8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Freeform 356"/>
            <p:cNvSpPr/>
            <p:nvPr/>
          </p:nvSpPr>
          <p:spPr bwMode="auto">
            <a:xfrm>
              <a:off x="6376353" y="5738887"/>
              <a:ext cx="59865" cy="73169"/>
            </a:xfrm>
            <a:custGeom>
              <a:avLst/>
              <a:gdLst>
                <a:gd name="T0" fmla="*/ 8 w 28"/>
                <a:gd name="T1" fmla="*/ 35 h 35"/>
                <a:gd name="T2" fmla="*/ 4 w 28"/>
                <a:gd name="T3" fmla="*/ 34 h 35"/>
                <a:gd name="T4" fmla="*/ 2 w 28"/>
                <a:gd name="T5" fmla="*/ 24 h 35"/>
                <a:gd name="T6" fmla="*/ 13 w 28"/>
                <a:gd name="T7" fmla="*/ 4 h 35"/>
                <a:gd name="T8" fmla="*/ 23 w 28"/>
                <a:gd name="T9" fmla="*/ 2 h 35"/>
                <a:gd name="T10" fmla="*/ 26 w 28"/>
                <a:gd name="T11" fmla="*/ 11 h 35"/>
                <a:gd name="T12" fmla="*/ 14 w 28"/>
                <a:gd name="T13" fmla="*/ 32 h 35"/>
                <a:gd name="T14" fmla="*/ 8 w 28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5">
                  <a:moveTo>
                    <a:pt x="8" y="35"/>
                  </a:moveTo>
                  <a:cubicBezTo>
                    <a:pt x="7" y="35"/>
                    <a:pt x="5" y="35"/>
                    <a:pt x="4" y="34"/>
                  </a:cubicBezTo>
                  <a:cubicBezTo>
                    <a:pt x="1" y="32"/>
                    <a:pt x="0" y="28"/>
                    <a:pt x="2" y="2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5" y="1"/>
                    <a:pt x="19" y="0"/>
                    <a:pt x="23" y="2"/>
                  </a:cubicBezTo>
                  <a:cubicBezTo>
                    <a:pt x="26" y="4"/>
                    <a:pt x="28" y="8"/>
                    <a:pt x="26" y="11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4"/>
                    <a:pt x="10" y="35"/>
                    <a:pt x="8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Freeform 357"/>
            <p:cNvSpPr>
              <a:spLocks noEditPoints="1"/>
            </p:cNvSpPr>
            <p:nvPr/>
          </p:nvSpPr>
          <p:spPr bwMode="auto">
            <a:xfrm>
              <a:off x="6146870" y="5828685"/>
              <a:ext cx="281035" cy="337574"/>
            </a:xfrm>
            <a:custGeom>
              <a:avLst/>
              <a:gdLst>
                <a:gd name="T0" fmla="*/ 67 w 134"/>
                <a:gd name="T1" fmla="*/ 0 h 162"/>
                <a:gd name="T2" fmla="*/ 0 w 134"/>
                <a:gd name="T3" fmla="*/ 73 h 162"/>
                <a:gd name="T4" fmla="*/ 31 w 134"/>
                <a:gd name="T5" fmla="*/ 162 h 162"/>
                <a:gd name="T6" fmla="*/ 71 w 134"/>
                <a:gd name="T7" fmla="*/ 162 h 162"/>
                <a:gd name="T8" fmla="*/ 107 w 134"/>
                <a:gd name="T9" fmla="*/ 132 h 162"/>
                <a:gd name="T10" fmla="*/ 134 w 134"/>
                <a:gd name="T11" fmla="*/ 67 h 162"/>
                <a:gd name="T12" fmla="*/ 59 w 134"/>
                <a:gd name="T13" fmla="*/ 118 h 162"/>
                <a:gd name="T14" fmla="*/ 45 w 134"/>
                <a:gd name="T15" fmla="*/ 91 h 162"/>
                <a:gd name="T16" fmla="*/ 54 w 134"/>
                <a:gd name="T17" fmla="*/ 87 h 162"/>
                <a:gd name="T18" fmla="*/ 73 w 134"/>
                <a:gd name="T19" fmla="*/ 87 h 162"/>
                <a:gd name="T20" fmla="*/ 80 w 134"/>
                <a:gd name="T21" fmla="*/ 92 h 162"/>
                <a:gd name="T22" fmla="*/ 84 w 134"/>
                <a:gd name="T23" fmla="*/ 91 h 162"/>
                <a:gd name="T24" fmla="*/ 71 w 134"/>
                <a:gd name="T25" fmla="*/ 118 h 162"/>
                <a:gd name="T26" fmla="*/ 59 w 134"/>
                <a:gd name="T27" fmla="*/ 150 h 162"/>
                <a:gd name="T28" fmla="*/ 55 w 134"/>
                <a:gd name="T29" fmla="*/ 72 h 162"/>
                <a:gd name="T30" fmla="*/ 57 w 134"/>
                <a:gd name="T31" fmla="*/ 74 h 162"/>
                <a:gd name="T32" fmla="*/ 55 w 134"/>
                <a:gd name="T33" fmla="*/ 72 h 162"/>
                <a:gd name="T34" fmla="*/ 75 w 134"/>
                <a:gd name="T35" fmla="*/ 70 h 162"/>
                <a:gd name="T36" fmla="*/ 76 w 134"/>
                <a:gd name="T37" fmla="*/ 70 h 162"/>
                <a:gd name="T38" fmla="*/ 74 w 134"/>
                <a:gd name="T39" fmla="*/ 71 h 162"/>
                <a:gd name="T40" fmla="*/ 121 w 134"/>
                <a:gd name="T41" fmla="*/ 77 h 162"/>
                <a:gd name="T42" fmla="*/ 98 w 134"/>
                <a:gd name="T43" fmla="*/ 125 h 162"/>
                <a:gd name="T44" fmla="*/ 79 w 134"/>
                <a:gd name="T45" fmla="*/ 150 h 162"/>
                <a:gd name="T46" fmla="*/ 94 w 134"/>
                <a:gd name="T47" fmla="*/ 90 h 162"/>
                <a:gd name="T48" fmla="*/ 87 w 134"/>
                <a:gd name="T49" fmla="*/ 86 h 162"/>
                <a:gd name="T50" fmla="*/ 77 w 134"/>
                <a:gd name="T51" fmla="*/ 85 h 162"/>
                <a:gd name="T52" fmla="*/ 75 w 134"/>
                <a:gd name="T53" fmla="*/ 83 h 162"/>
                <a:gd name="T54" fmla="*/ 75 w 134"/>
                <a:gd name="T55" fmla="*/ 66 h 162"/>
                <a:gd name="T56" fmla="*/ 71 w 134"/>
                <a:gd name="T57" fmla="*/ 82 h 162"/>
                <a:gd name="T58" fmla="*/ 57 w 134"/>
                <a:gd name="T59" fmla="*/ 84 h 162"/>
                <a:gd name="T60" fmla="*/ 57 w 134"/>
                <a:gd name="T61" fmla="*/ 68 h 162"/>
                <a:gd name="T62" fmla="*/ 51 w 134"/>
                <a:gd name="T63" fmla="*/ 81 h 162"/>
                <a:gd name="T64" fmla="*/ 47 w 134"/>
                <a:gd name="T65" fmla="*/ 87 h 162"/>
                <a:gd name="T66" fmla="*/ 43 w 134"/>
                <a:gd name="T67" fmla="*/ 86 h 162"/>
                <a:gd name="T68" fmla="*/ 37 w 134"/>
                <a:gd name="T69" fmla="*/ 84 h 162"/>
                <a:gd name="T70" fmla="*/ 37 w 134"/>
                <a:gd name="T71" fmla="*/ 84 h 162"/>
                <a:gd name="T72" fmla="*/ 37 w 134"/>
                <a:gd name="T73" fmla="*/ 84 h 162"/>
                <a:gd name="T74" fmla="*/ 51 w 134"/>
                <a:gd name="T75" fmla="*/ 119 h 162"/>
                <a:gd name="T76" fmla="*/ 43 w 134"/>
                <a:gd name="T77" fmla="*/ 150 h 162"/>
                <a:gd name="T78" fmla="*/ 12 w 134"/>
                <a:gd name="T79" fmla="*/ 77 h 162"/>
                <a:gd name="T80" fmla="*/ 11 w 134"/>
                <a:gd name="T81" fmla="*/ 69 h 162"/>
                <a:gd name="T82" fmla="*/ 67 w 134"/>
                <a:gd name="T83" fmla="*/ 11 h 162"/>
                <a:gd name="T84" fmla="*/ 122 w 134"/>
                <a:gd name="T85" fmla="*/ 6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4" h="162">
                  <a:moveTo>
                    <a:pt x="134" y="67"/>
                  </a:moveTo>
                  <a:cubicBezTo>
                    <a:pt x="134" y="30"/>
                    <a:pt x="104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69"/>
                    <a:pt x="0" y="71"/>
                    <a:pt x="0" y="73"/>
                  </a:cubicBezTo>
                  <a:cubicBezTo>
                    <a:pt x="0" y="74"/>
                    <a:pt x="1" y="100"/>
                    <a:pt x="26" y="132"/>
                  </a:cubicBezTo>
                  <a:cubicBezTo>
                    <a:pt x="34" y="142"/>
                    <a:pt x="31" y="162"/>
                    <a:pt x="31" y="162"/>
                  </a:cubicBezTo>
                  <a:cubicBezTo>
                    <a:pt x="41" y="162"/>
                    <a:pt x="51" y="162"/>
                    <a:pt x="62" y="162"/>
                  </a:cubicBezTo>
                  <a:cubicBezTo>
                    <a:pt x="65" y="162"/>
                    <a:pt x="68" y="162"/>
                    <a:pt x="71" y="162"/>
                  </a:cubicBezTo>
                  <a:cubicBezTo>
                    <a:pt x="82" y="162"/>
                    <a:pt x="92" y="162"/>
                    <a:pt x="102" y="162"/>
                  </a:cubicBezTo>
                  <a:cubicBezTo>
                    <a:pt x="102" y="162"/>
                    <a:pt x="99" y="142"/>
                    <a:pt x="107" y="132"/>
                  </a:cubicBezTo>
                  <a:cubicBezTo>
                    <a:pt x="132" y="100"/>
                    <a:pt x="134" y="74"/>
                    <a:pt x="133" y="73"/>
                  </a:cubicBezTo>
                  <a:cubicBezTo>
                    <a:pt x="133" y="71"/>
                    <a:pt x="134" y="69"/>
                    <a:pt x="134" y="67"/>
                  </a:cubicBezTo>
                  <a:close/>
                  <a:moveTo>
                    <a:pt x="59" y="150"/>
                  </a:moveTo>
                  <a:cubicBezTo>
                    <a:pt x="59" y="118"/>
                    <a:pt x="59" y="118"/>
                    <a:pt x="59" y="118"/>
                  </a:cubicBezTo>
                  <a:cubicBezTo>
                    <a:pt x="59" y="117"/>
                    <a:pt x="59" y="117"/>
                    <a:pt x="58" y="116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1"/>
                    <a:pt x="47" y="91"/>
                    <a:pt x="48" y="90"/>
                  </a:cubicBezTo>
                  <a:cubicBezTo>
                    <a:pt x="50" y="90"/>
                    <a:pt x="52" y="88"/>
                    <a:pt x="54" y="87"/>
                  </a:cubicBezTo>
                  <a:cubicBezTo>
                    <a:pt x="56" y="89"/>
                    <a:pt x="59" y="91"/>
                    <a:pt x="61" y="91"/>
                  </a:cubicBezTo>
                  <a:cubicBezTo>
                    <a:pt x="65" y="92"/>
                    <a:pt x="69" y="90"/>
                    <a:pt x="73" y="87"/>
                  </a:cubicBezTo>
                  <a:cubicBezTo>
                    <a:pt x="73" y="87"/>
                    <a:pt x="73" y="87"/>
                    <a:pt x="73" y="88"/>
                  </a:cubicBezTo>
                  <a:cubicBezTo>
                    <a:pt x="75" y="91"/>
                    <a:pt x="78" y="92"/>
                    <a:pt x="80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2" y="92"/>
                    <a:pt x="83" y="92"/>
                    <a:pt x="84" y="91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17"/>
                    <a:pt x="71" y="117"/>
                    <a:pt x="71" y="118"/>
                  </a:cubicBezTo>
                  <a:cubicBezTo>
                    <a:pt x="71" y="150"/>
                    <a:pt x="71" y="150"/>
                    <a:pt x="71" y="150"/>
                  </a:cubicBezTo>
                  <a:lnTo>
                    <a:pt x="59" y="150"/>
                  </a:lnTo>
                  <a:close/>
                  <a:moveTo>
                    <a:pt x="55" y="72"/>
                  </a:move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55" y="72"/>
                    <a:pt x="56" y="72"/>
                  </a:cubicBezTo>
                  <a:cubicBezTo>
                    <a:pt x="57" y="72"/>
                    <a:pt x="57" y="72"/>
                    <a:pt x="57" y="74"/>
                  </a:cubicBezTo>
                  <a:cubicBezTo>
                    <a:pt x="57" y="75"/>
                    <a:pt x="56" y="77"/>
                    <a:pt x="55" y="80"/>
                  </a:cubicBezTo>
                  <a:cubicBezTo>
                    <a:pt x="54" y="76"/>
                    <a:pt x="54" y="73"/>
                    <a:pt x="55" y="72"/>
                  </a:cubicBezTo>
                  <a:close/>
                  <a:moveTo>
                    <a:pt x="74" y="71"/>
                  </a:moveTo>
                  <a:cubicBezTo>
                    <a:pt x="74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6" y="71"/>
                    <a:pt x="76" y="74"/>
                    <a:pt x="74" y="78"/>
                  </a:cubicBezTo>
                  <a:cubicBezTo>
                    <a:pt x="73" y="75"/>
                    <a:pt x="73" y="72"/>
                    <a:pt x="74" y="71"/>
                  </a:cubicBezTo>
                  <a:close/>
                  <a:moveTo>
                    <a:pt x="122" y="69"/>
                  </a:moveTo>
                  <a:cubicBezTo>
                    <a:pt x="121" y="77"/>
                    <a:pt x="121" y="77"/>
                    <a:pt x="121" y="77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20" y="84"/>
                    <a:pt x="115" y="103"/>
                    <a:pt x="98" y="125"/>
                  </a:cubicBezTo>
                  <a:cubicBezTo>
                    <a:pt x="92" y="132"/>
                    <a:pt x="90" y="142"/>
                    <a:pt x="90" y="150"/>
                  </a:cubicBezTo>
                  <a:cubicBezTo>
                    <a:pt x="79" y="150"/>
                    <a:pt x="79" y="150"/>
                    <a:pt x="79" y="150"/>
                  </a:cubicBezTo>
                  <a:cubicBezTo>
                    <a:pt x="79" y="119"/>
                    <a:pt x="79" y="119"/>
                    <a:pt x="79" y="11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5" y="88"/>
                    <a:pt x="94" y="85"/>
                    <a:pt x="92" y="84"/>
                  </a:cubicBezTo>
                  <a:cubicBezTo>
                    <a:pt x="90" y="83"/>
                    <a:pt x="88" y="84"/>
                    <a:pt x="87" y="86"/>
                  </a:cubicBezTo>
                  <a:cubicBezTo>
                    <a:pt x="85" y="87"/>
                    <a:pt x="83" y="88"/>
                    <a:pt x="81" y="88"/>
                  </a:cubicBezTo>
                  <a:cubicBezTo>
                    <a:pt x="79" y="88"/>
                    <a:pt x="78" y="87"/>
                    <a:pt x="77" y="85"/>
                  </a:cubicBezTo>
                  <a:cubicBezTo>
                    <a:pt x="76" y="85"/>
                    <a:pt x="76" y="84"/>
                    <a:pt x="75" y="83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9" y="78"/>
                    <a:pt x="81" y="72"/>
                    <a:pt x="79" y="68"/>
                  </a:cubicBezTo>
                  <a:cubicBezTo>
                    <a:pt x="79" y="66"/>
                    <a:pt x="77" y="65"/>
                    <a:pt x="75" y="66"/>
                  </a:cubicBezTo>
                  <a:cubicBezTo>
                    <a:pt x="73" y="66"/>
                    <a:pt x="71" y="67"/>
                    <a:pt x="70" y="69"/>
                  </a:cubicBezTo>
                  <a:cubicBezTo>
                    <a:pt x="69" y="72"/>
                    <a:pt x="69" y="78"/>
                    <a:pt x="71" y="82"/>
                  </a:cubicBezTo>
                  <a:cubicBezTo>
                    <a:pt x="68" y="85"/>
                    <a:pt x="65" y="88"/>
                    <a:pt x="62" y="87"/>
                  </a:cubicBezTo>
                  <a:cubicBezTo>
                    <a:pt x="60" y="87"/>
                    <a:pt x="58" y="86"/>
                    <a:pt x="57" y="84"/>
                  </a:cubicBezTo>
                  <a:cubicBezTo>
                    <a:pt x="60" y="80"/>
                    <a:pt x="61" y="77"/>
                    <a:pt x="61" y="73"/>
                  </a:cubicBezTo>
                  <a:cubicBezTo>
                    <a:pt x="61" y="71"/>
                    <a:pt x="60" y="68"/>
                    <a:pt x="57" y="68"/>
                  </a:cubicBezTo>
                  <a:cubicBezTo>
                    <a:pt x="55" y="67"/>
                    <a:pt x="53" y="68"/>
                    <a:pt x="52" y="69"/>
                  </a:cubicBezTo>
                  <a:cubicBezTo>
                    <a:pt x="49" y="72"/>
                    <a:pt x="50" y="77"/>
                    <a:pt x="51" y="81"/>
                  </a:cubicBezTo>
                  <a:cubicBezTo>
                    <a:pt x="51" y="82"/>
                    <a:pt x="51" y="83"/>
                    <a:pt x="52" y="83"/>
                  </a:cubicBezTo>
                  <a:cubicBezTo>
                    <a:pt x="50" y="85"/>
                    <a:pt x="48" y="86"/>
                    <a:pt x="47" y="87"/>
                  </a:cubicBezTo>
                  <a:cubicBezTo>
                    <a:pt x="45" y="87"/>
                    <a:pt x="44" y="87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2" y="84"/>
                    <a:pt x="40" y="83"/>
                    <a:pt x="38" y="84"/>
                  </a:cubicBezTo>
                  <a:cubicBezTo>
                    <a:pt x="38" y="84"/>
                    <a:pt x="38" y="84"/>
                    <a:pt x="37" y="84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35" y="85"/>
                    <a:pt x="35" y="88"/>
                    <a:pt x="36" y="90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3" y="142"/>
                    <a:pt x="41" y="132"/>
                    <a:pt x="36" y="125"/>
                  </a:cubicBezTo>
                  <a:cubicBezTo>
                    <a:pt x="18" y="103"/>
                    <a:pt x="13" y="84"/>
                    <a:pt x="12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8"/>
                    <a:pt x="11" y="67"/>
                    <a:pt x="11" y="67"/>
                  </a:cubicBezTo>
                  <a:cubicBezTo>
                    <a:pt x="11" y="36"/>
                    <a:pt x="36" y="11"/>
                    <a:pt x="67" y="11"/>
                  </a:cubicBezTo>
                  <a:cubicBezTo>
                    <a:pt x="97" y="11"/>
                    <a:pt x="122" y="36"/>
                    <a:pt x="122" y="67"/>
                  </a:cubicBezTo>
                  <a:cubicBezTo>
                    <a:pt x="122" y="67"/>
                    <a:pt x="122" y="68"/>
                    <a:pt x="122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Freeform 358"/>
            <p:cNvSpPr/>
            <p:nvPr/>
          </p:nvSpPr>
          <p:spPr bwMode="auto">
            <a:xfrm>
              <a:off x="6211724" y="6176235"/>
              <a:ext cx="148001" cy="84810"/>
            </a:xfrm>
            <a:custGeom>
              <a:avLst/>
              <a:gdLst>
                <a:gd name="T0" fmla="*/ 0 w 71"/>
                <a:gd name="T1" fmla="*/ 6 h 40"/>
                <a:gd name="T2" fmla="*/ 3 w 71"/>
                <a:gd name="T3" fmla="*/ 6 h 40"/>
                <a:gd name="T4" fmla="*/ 3 w 71"/>
                <a:gd name="T5" fmla="*/ 11 h 40"/>
                <a:gd name="T6" fmla="*/ 0 w 71"/>
                <a:gd name="T7" fmla="*/ 11 h 40"/>
                <a:gd name="T8" fmla="*/ 0 w 71"/>
                <a:gd name="T9" fmla="*/ 17 h 40"/>
                <a:gd name="T10" fmla="*/ 3 w 71"/>
                <a:gd name="T11" fmla="*/ 17 h 40"/>
                <a:gd name="T12" fmla="*/ 3 w 71"/>
                <a:gd name="T13" fmla="*/ 22 h 40"/>
                <a:gd name="T14" fmla="*/ 0 w 71"/>
                <a:gd name="T15" fmla="*/ 22 h 40"/>
                <a:gd name="T16" fmla="*/ 16 w 71"/>
                <a:gd name="T17" fmla="*/ 34 h 40"/>
                <a:gd name="T18" fmla="*/ 24 w 71"/>
                <a:gd name="T19" fmla="*/ 40 h 40"/>
                <a:gd name="T20" fmla="*/ 47 w 71"/>
                <a:gd name="T21" fmla="*/ 40 h 40"/>
                <a:gd name="T22" fmla="*/ 56 w 71"/>
                <a:gd name="T23" fmla="*/ 34 h 40"/>
                <a:gd name="T24" fmla="*/ 71 w 71"/>
                <a:gd name="T25" fmla="*/ 22 h 40"/>
                <a:gd name="T26" fmla="*/ 68 w 71"/>
                <a:gd name="T27" fmla="*/ 22 h 40"/>
                <a:gd name="T28" fmla="*/ 68 w 71"/>
                <a:gd name="T29" fmla="*/ 17 h 40"/>
                <a:gd name="T30" fmla="*/ 71 w 71"/>
                <a:gd name="T31" fmla="*/ 17 h 40"/>
                <a:gd name="T32" fmla="*/ 71 w 71"/>
                <a:gd name="T33" fmla="*/ 11 h 40"/>
                <a:gd name="T34" fmla="*/ 68 w 71"/>
                <a:gd name="T35" fmla="*/ 11 h 40"/>
                <a:gd name="T36" fmla="*/ 68 w 71"/>
                <a:gd name="T37" fmla="*/ 6 h 40"/>
                <a:gd name="T38" fmla="*/ 71 w 71"/>
                <a:gd name="T39" fmla="*/ 6 h 40"/>
                <a:gd name="T40" fmla="*/ 71 w 71"/>
                <a:gd name="T41" fmla="*/ 0 h 40"/>
                <a:gd name="T42" fmla="*/ 0 w 71"/>
                <a:gd name="T43" fmla="*/ 0 h 40"/>
                <a:gd name="T44" fmla="*/ 0 w 71"/>
                <a:gd name="T45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40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8"/>
                    <a:pt x="7" y="34"/>
                    <a:pt x="16" y="34"/>
                  </a:cubicBezTo>
                  <a:cubicBezTo>
                    <a:pt x="17" y="38"/>
                    <a:pt x="20" y="40"/>
                    <a:pt x="24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1" y="40"/>
                    <a:pt x="54" y="38"/>
                    <a:pt x="56" y="34"/>
                  </a:cubicBezTo>
                  <a:cubicBezTo>
                    <a:pt x="64" y="34"/>
                    <a:pt x="70" y="28"/>
                    <a:pt x="71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605460" y="2595470"/>
            <a:ext cx="83220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70C0"/>
                </a:solidFill>
                <a:cs typeface="+mn-ea"/>
                <a:sym typeface="+mn-lt"/>
              </a:rPr>
              <a:t>03</a:t>
            </a:r>
            <a:endParaRPr lang="zh-CN" altLang="en-US" sz="48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0"/>
          <p:cNvSpPr/>
          <p:nvPr/>
        </p:nvSpPr>
        <p:spPr>
          <a:xfrm>
            <a:off x="4122074" y="1940814"/>
            <a:ext cx="196215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r>
              <a:rPr lang="en-US" altLang="zh-CN" sz="2000" b="1" dirty="0">
                <a:solidFill>
                  <a:srgbClr val="34618A"/>
                </a:solidFill>
              </a:rPr>
              <a:t>Spring  Boot</a:t>
            </a:r>
            <a:endParaRPr lang="en-US" altLang="zh-CN" sz="2000" b="1" dirty="0">
              <a:solidFill>
                <a:srgbClr val="34618A"/>
              </a:solidFill>
            </a:endParaRPr>
          </a:p>
        </p:txBody>
      </p:sp>
      <p:sp>
        <p:nvSpPr>
          <p:cNvPr id="19" name="Shape 541"/>
          <p:cNvSpPr/>
          <p:nvPr/>
        </p:nvSpPr>
        <p:spPr>
          <a:xfrm>
            <a:off x="4122074" y="2602775"/>
            <a:ext cx="5932055" cy="78207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2400" spc="48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Spring Boot </a:t>
            </a:r>
            <a:r>
              <a:rPr lang="en-US" altLang="zh-CN" sz="1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是一个用来简化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 Spring </a:t>
            </a:r>
            <a:r>
              <a:rPr lang="en-US" altLang="zh-CN" sz="1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应用的搭建以及开发过程的框架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cs typeface="+mn-ea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20" name="Shape 540"/>
          <p:cNvSpPr/>
          <p:nvPr/>
        </p:nvSpPr>
        <p:spPr>
          <a:xfrm>
            <a:off x="5169921" y="4391638"/>
            <a:ext cx="196215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r>
              <a:rPr lang="en-US" altLang="zh-CN" sz="2000" b="1" dirty="0" err="1">
                <a:solidFill>
                  <a:srgbClr val="FEC947"/>
                </a:solidFill>
              </a:rPr>
              <a:t>MyBatis</a:t>
            </a:r>
            <a:r>
              <a:rPr lang="en-US" altLang="zh-CN" sz="2000" b="1" dirty="0">
                <a:solidFill>
                  <a:srgbClr val="FEC947"/>
                </a:solidFill>
              </a:rPr>
              <a:t> Plus</a:t>
            </a:r>
            <a:endParaRPr lang="en-US" altLang="zh-CN" sz="2000" b="1" dirty="0">
              <a:solidFill>
                <a:srgbClr val="FEC947"/>
              </a:solidFill>
            </a:endParaRPr>
          </a:p>
        </p:txBody>
      </p:sp>
      <p:sp>
        <p:nvSpPr>
          <p:cNvPr id="21" name="Shape 541"/>
          <p:cNvSpPr/>
          <p:nvPr/>
        </p:nvSpPr>
        <p:spPr>
          <a:xfrm>
            <a:off x="1233551" y="5184311"/>
            <a:ext cx="5255451" cy="11815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2400" spc="48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</a:rPr>
              <a:t>MyBatis-Plus是一个 MyBatis 的增强工具，在MyBatis 的基础上只做增强不做改变，为简化开发、使MyBatis-Plus逆向生成代码，提高开发效率。</a:t>
            </a:r>
            <a:endParaRPr lang="zh-CN" altLang="en-US" sz="1800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  <a:cs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014455" y="20085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>
              <a:defRPr/>
            </a:pPr>
            <a:r>
              <a:rPr lang="en-US" altLang="zh-CN" sz="2800" b="1" spc="600" dirty="0">
                <a:cs typeface="+mn-ea"/>
                <a:sym typeface="+mn-lt"/>
              </a:rPr>
              <a:t>03 </a:t>
            </a:r>
            <a:r>
              <a:rPr lang="zh-CN" altLang="en-US" sz="2800" b="1" spc="600" dirty="0">
                <a:cs typeface="+mn-ea"/>
                <a:sym typeface="+mn-lt"/>
              </a:rPr>
              <a:t>项目技术</a:t>
            </a:r>
            <a:endParaRPr lang="zh-CN" altLang="en-US" sz="2800" b="1" spc="600" dirty="0">
              <a:cs typeface="+mn-ea"/>
              <a:sym typeface="+mn-lt"/>
            </a:endParaRPr>
          </a:p>
        </p:txBody>
      </p:sp>
      <p:sp>
        <p:nvSpPr>
          <p:cNvPr id="29" name="6"/>
          <p:cNvSpPr/>
          <p:nvPr/>
        </p:nvSpPr>
        <p:spPr bwMode="auto">
          <a:xfrm rot="5400000">
            <a:off x="2004432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" name="6"/>
          <p:cNvSpPr/>
          <p:nvPr/>
        </p:nvSpPr>
        <p:spPr bwMode="auto">
          <a:xfrm rot="5400000">
            <a:off x="227566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1" name="6"/>
          <p:cNvSpPr/>
          <p:nvPr/>
        </p:nvSpPr>
        <p:spPr bwMode="auto">
          <a:xfrm rot="5400000">
            <a:off x="254689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2" name="6"/>
          <p:cNvSpPr/>
          <p:nvPr/>
        </p:nvSpPr>
        <p:spPr bwMode="auto">
          <a:xfrm rot="5400000">
            <a:off x="281813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33" name="图片 32" descr="bd3d9ed22c46762e4929efe0ffe714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597" y="1779151"/>
            <a:ext cx="3307715" cy="1974215"/>
          </a:xfrm>
          <a:prstGeom prst="rect">
            <a:avLst/>
          </a:prstGeom>
        </p:spPr>
      </p:pic>
      <p:pic>
        <p:nvPicPr>
          <p:cNvPr id="34" name="图片 33" descr="c3c8a60333ec5e9e6e150970bd4343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65" y="4391638"/>
            <a:ext cx="3307715" cy="197421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014455" y="20085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>
              <a:defRPr/>
            </a:pPr>
            <a:r>
              <a:rPr lang="en-US" altLang="zh-CN" sz="2800" b="1" spc="600" dirty="0">
                <a:cs typeface="+mn-ea"/>
                <a:sym typeface="+mn-lt"/>
              </a:rPr>
              <a:t>03 </a:t>
            </a:r>
            <a:r>
              <a:rPr lang="zh-CN" altLang="en-US" sz="2800" b="1" spc="600" dirty="0">
                <a:cs typeface="+mn-ea"/>
                <a:sym typeface="+mn-lt"/>
              </a:rPr>
              <a:t>项目技术</a:t>
            </a:r>
            <a:endParaRPr lang="zh-CN" altLang="en-US" sz="2800" b="1" spc="600" dirty="0">
              <a:cs typeface="+mn-ea"/>
              <a:sym typeface="+mn-lt"/>
            </a:endParaRPr>
          </a:p>
        </p:txBody>
      </p:sp>
      <p:sp>
        <p:nvSpPr>
          <p:cNvPr id="29" name="6"/>
          <p:cNvSpPr/>
          <p:nvPr/>
        </p:nvSpPr>
        <p:spPr bwMode="auto">
          <a:xfrm rot="5400000">
            <a:off x="220941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" name="6"/>
          <p:cNvSpPr/>
          <p:nvPr/>
        </p:nvSpPr>
        <p:spPr bwMode="auto">
          <a:xfrm rot="5400000">
            <a:off x="248064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1" name="6"/>
          <p:cNvSpPr/>
          <p:nvPr/>
        </p:nvSpPr>
        <p:spPr bwMode="auto">
          <a:xfrm rot="5400000">
            <a:off x="275188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2" name="6"/>
          <p:cNvSpPr/>
          <p:nvPr/>
        </p:nvSpPr>
        <p:spPr bwMode="auto">
          <a:xfrm rot="5400000">
            <a:off x="302311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259580" y="1780540"/>
            <a:ext cx="7019925" cy="2171089"/>
            <a:chOff x="4217396" y="2008322"/>
            <a:chExt cx="5764804" cy="2171149"/>
          </a:xfrm>
        </p:grpSpPr>
        <p:sp>
          <p:nvSpPr>
            <p:cNvPr id="22" name="文本框 21"/>
            <p:cNvSpPr txBox="1"/>
            <p:nvPr/>
          </p:nvSpPr>
          <p:spPr>
            <a:xfrm>
              <a:off x="4217396" y="2426188"/>
              <a:ext cx="5764804" cy="1753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>
                  <a:latin typeface="+mn-ea"/>
                  <a:cs typeface="+mn-ea"/>
                  <a:sym typeface="+mn-ea"/>
                </a:rPr>
                <a:t>SpringSecurity是对访问权限进行控制的安全框架，安全部分包括用户的认证和用户的授权，即用户登录时需要验证用户账号与密码，用户访问时需要验证用户是否有权限去执行这个操作。SpringSecurity的核心功能是认证与授权。</a:t>
              </a:r>
              <a:endParaRPr lang="en-US" altLang="zh-CN" dirty="0">
                <a:solidFill>
                  <a:schemeClr val="tx1"/>
                </a:solidFill>
                <a:latin typeface="+mn-ea"/>
                <a:cs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266332" y="2008322"/>
              <a:ext cx="2143760" cy="460388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rgbClr val="34618A"/>
                  </a:solidFill>
                  <a:sym typeface="+mn-ea"/>
                </a:rPr>
                <a:t>Spring  Security</a:t>
              </a:r>
              <a:endParaRPr lang="en-US" altLang="zh-CN" sz="2400" b="1" dirty="0">
                <a:solidFill>
                  <a:srgbClr val="34618A"/>
                </a:solidFill>
              </a:endParaRPr>
            </a:p>
          </p:txBody>
        </p:sp>
      </p:grpSp>
      <p:pic>
        <p:nvPicPr>
          <p:cNvPr id="24" name="图片 23" descr="C:\Users\PC\Pictures\Saved Pictures\9e29c6a8c51a2f8195257506ccdfc7d2.png9e29c6a8c51a2f8195257506ccdfc7d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96241" y="1748279"/>
            <a:ext cx="3641090" cy="2048069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979492" y="4369300"/>
            <a:ext cx="5764804" cy="1776117"/>
            <a:chOff x="1865611" y="4351472"/>
            <a:chExt cx="5764804" cy="1776117"/>
          </a:xfrm>
        </p:grpSpPr>
        <p:sp>
          <p:nvSpPr>
            <p:cNvPr id="26" name="文本框 25"/>
            <p:cNvSpPr txBox="1"/>
            <p:nvPr/>
          </p:nvSpPr>
          <p:spPr>
            <a:xfrm>
              <a:off x="1865611" y="4789644"/>
              <a:ext cx="5764804" cy="133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dirty="0">
                  <a:latin typeface="+mn-ea"/>
                  <a:cs typeface="+mn-ea"/>
                  <a:sym typeface="+mn-ea"/>
                </a:rPr>
                <a:t>S</a:t>
              </a:r>
              <a:r>
                <a:rPr lang="zh-CN" altLang="en-US" dirty="0">
                  <a:latin typeface="+mn-ea"/>
                  <a:cs typeface="+mn-ea"/>
                  <a:sym typeface="+mn-ea"/>
                </a:rPr>
                <a:t>wagger是一个RESTFUL 接口的文档在线自动生成和功能测试的框架。使用swagger2构建restful接口测试，便于小组协助开发和自测。</a:t>
              </a:r>
              <a:endParaRPr lang="zh-CN" altLang="en-US" dirty="0">
                <a:solidFill>
                  <a:schemeClr val="tx1"/>
                </a:solidFill>
                <a:latin typeface="+mn-ea"/>
                <a:cs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49246" y="4351472"/>
              <a:ext cx="1888490" cy="46037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2400" b="1" dirty="0">
                  <a:solidFill>
                    <a:srgbClr val="FEC947"/>
                  </a:solidFill>
                  <a:sym typeface="+mn-ea"/>
                </a:rPr>
                <a:t>Swagger2</a:t>
              </a:r>
              <a:endParaRPr lang="en-US" altLang="zh-CN" sz="2400" b="1" dirty="0">
                <a:solidFill>
                  <a:srgbClr val="FEC947"/>
                </a:solidFill>
              </a:endParaRPr>
            </a:p>
          </p:txBody>
        </p:sp>
      </p:grpSp>
      <p:pic>
        <p:nvPicPr>
          <p:cNvPr id="35" name="图片 34" descr="C:\Users\PC\Pictures\Saved Pictures\8fcef94f1c0a8a0e8eb6071bc2bc115d.jpg8fcef94f1c0a8a0e8eb6071bc2bc115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12366" y="4369483"/>
            <a:ext cx="3074035" cy="197421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014455" y="20085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>
              <a:defRPr/>
            </a:pPr>
            <a:r>
              <a:rPr lang="en-US" altLang="zh-CN" sz="2800" b="1" spc="600" dirty="0">
                <a:cs typeface="+mn-ea"/>
                <a:sym typeface="+mn-lt"/>
              </a:rPr>
              <a:t>03 </a:t>
            </a:r>
            <a:r>
              <a:rPr lang="zh-CN" altLang="en-US" sz="2800" b="1" spc="600" dirty="0">
                <a:cs typeface="+mn-ea"/>
                <a:sym typeface="+mn-lt"/>
              </a:rPr>
              <a:t>项目技术</a:t>
            </a:r>
            <a:endParaRPr lang="zh-CN" altLang="en-US" sz="2800" b="1" spc="600" dirty="0">
              <a:cs typeface="+mn-ea"/>
              <a:sym typeface="+mn-lt"/>
            </a:endParaRPr>
          </a:p>
        </p:txBody>
      </p:sp>
      <p:sp>
        <p:nvSpPr>
          <p:cNvPr id="29" name="6"/>
          <p:cNvSpPr/>
          <p:nvPr/>
        </p:nvSpPr>
        <p:spPr bwMode="auto">
          <a:xfrm rot="5400000">
            <a:off x="220941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" name="6"/>
          <p:cNvSpPr/>
          <p:nvPr/>
        </p:nvSpPr>
        <p:spPr bwMode="auto">
          <a:xfrm rot="5400000">
            <a:off x="248064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1" name="6"/>
          <p:cNvSpPr/>
          <p:nvPr/>
        </p:nvSpPr>
        <p:spPr bwMode="auto">
          <a:xfrm rot="5400000">
            <a:off x="275188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2" name="6"/>
          <p:cNvSpPr/>
          <p:nvPr/>
        </p:nvSpPr>
        <p:spPr bwMode="auto">
          <a:xfrm rot="5400000">
            <a:off x="302311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941" y="1602545"/>
            <a:ext cx="2400508" cy="2088061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3369153" y="1602545"/>
            <a:ext cx="7019925" cy="1707760"/>
            <a:chOff x="4217396" y="2008322"/>
            <a:chExt cx="5764804" cy="1707807"/>
          </a:xfrm>
        </p:grpSpPr>
        <p:sp>
          <p:nvSpPr>
            <p:cNvPr id="19" name="文本框 18"/>
            <p:cNvSpPr txBox="1"/>
            <p:nvPr/>
          </p:nvSpPr>
          <p:spPr>
            <a:xfrm>
              <a:off x="4217396" y="2426188"/>
              <a:ext cx="5764804" cy="128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b="0" i="0" dirty="0">
                  <a:solidFill>
                    <a:srgbClr val="304455"/>
                  </a:solidFill>
                  <a:effectLst/>
                  <a:latin typeface="Source Sans Pro" panose="020B0503030403020204" pitchFamily="34" charset="0"/>
                </a:rPr>
                <a:t>Vue</a:t>
              </a:r>
              <a:r>
                <a:rPr lang="zh-CN" altLang="en-US" b="0" i="0" dirty="0">
                  <a:solidFill>
                    <a:srgbClr val="304455"/>
                  </a:solidFill>
                  <a:effectLst/>
                  <a:latin typeface="Source Sans Pro" panose="020B0503030403020204" pitchFamily="34" charset="0"/>
                </a:rPr>
                <a:t>是一套用于构建用户界面的</a:t>
              </a:r>
              <a:r>
                <a:rPr lang="zh-CN" altLang="en-US" i="0" dirty="0">
                  <a:solidFill>
                    <a:srgbClr val="273849"/>
                  </a:solidFill>
                  <a:effectLst/>
                  <a:latin typeface="Source Sans Pro" panose="020B0503030403020204" pitchFamily="34" charset="0"/>
                </a:rPr>
                <a:t>渐进式框架</a:t>
              </a:r>
              <a:r>
                <a:rPr lang="zh-CN" altLang="en-US" b="0" i="0" dirty="0">
                  <a:solidFill>
                    <a:srgbClr val="304455"/>
                  </a:solidFill>
                  <a:effectLst/>
                  <a:latin typeface="Source Sans Pro" panose="020B0503030403020204" pitchFamily="34" charset="0"/>
                </a:rPr>
                <a:t>。与其它大型框架不同的是，</a:t>
              </a:r>
              <a:r>
                <a:rPr lang="en-US" altLang="zh-CN" b="0" i="0" dirty="0">
                  <a:solidFill>
                    <a:srgbClr val="304455"/>
                  </a:solidFill>
                  <a:effectLst/>
                  <a:latin typeface="Source Sans Pro" panose="020B0503030403020204" pitchFamily="34" charset="0"/>
                </a:rPr>
                <a:t>Vue </a:t>
              </a:r>
              <a:r>
                <a:rPr lang="zh-CN" altLang="en-US" b="0" i="0" dirty="0">
                  <a:solidFill>
                    <a:srgbClr val="304455"/>
                  </a:solidFill>
                  <a:effectLst/>
                  <a:latin typeface="Source Sans Pro" panose="020B0503030403020204" pitchFamily="34" charset="0"/>
                </a:rPr>
                <a:t>被设计为可以自底向上逐层应用。用于小组项目的的前端开发。</a:t>
              </a:r>
              <a:endParaRPr lang="en-US" altLang="zh-CN" dirty="0">
                <a:solidFill>
                  <a:schemeClr val="tx1"/>
                </a:solidFill>
                <a:latin typeface="+mn-ea"/>
                <a:cs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266332" y="2008322"/>
              <a:ext cx="2143760" cy="460388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rgbClr val="34618A"/>
                  </a:solidFill>
                  <a:sym typeface="+mn-ea"/>
                </a:rPr>
                <a:t>VUE</a:t>
              </a:r>
              <a:endParaRPr lang="en-US" altLang="zh-CN" sz="2400" b="1" dirty="0">
                <a:solidFill>
                  <a:srgbClr val="34618A"/>
                </a:solidFill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615" y="4500932"/>
            <a:ext cx="2998464" cy="1833881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979492" y="4369300"/>
            <a:ext cx="5764804" cy="1731796"/>
            <a:chOff x="1865611" y="4351472"/>
            <a:chExt cx="5764804" cy="1731796"/>
          </a:xfrm>
        </p:grpSpPr>
        <p:sp>
          <p:nvSpPr>
            <p:cNvPr id="34" name="文本框 33"/>
            <p:cNvSpPr txBox="1"/>
            <p:nvPr/>
          </p:nvSpPr>
          <p:spPr>
            <a:xfrm>
              <a:off x="1865611" y="4789644"/>
              <a:ext cx="5764804" cy="1293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b="0" i="0" dirty="0">
                  <a:solidFill>
                    <a:srgbClr val="555555"/>
                  </a:solidFill>
                  <a:effectLst/>
                  <a:latin typeface="Open Sans" panose="020B0604020202020204" pitchFamily="34" charset="0"/>
                </a:rPr>
                <a:t>MySQL </a:t>
              </a:r>
              <a:r>
                <a:rPr lang="zh-CN" altLang="en-US" b="0" i="0" dirty="0">
                  <a:solidFill>
                    <a:srgbClr val="555555"/>
                  </a:solidFill>
                  <a:effectLst/>
                  <a:latin typeface="Open Sans" panose="020B0604020202020204" pitchFamily="34" charset="0"/>
                </a:rPr>
                <a:t>是世界上最流行的开源数据库。</a:t>
              </a:r>
              <a:r>
                <a:rPr lang="en-US" altLang="zh-CN" b="0" i="0" dirty="0">
                  <a:solidFill>
                    <a:srgbClr val="555555"/>
                  </a:solidFill>
                  <a:effectLst/>
                  <a:latin typeface="Open Sans" panose="020B0604020202020204" pitchFamily="34" charset="0"/>
                </a:rPr>
                <a:t>MySQL </a:t>
              </a:r>
              <a:r>
                <a:rPr lang="zh-CN" altLang="en-US" b="0" i="0" dirty="0">
                  <a:solidFill>
                    <a:srgbClr val="555555"/>
                  </a:solidFill>
                  <a:effectLst/>
                  <a:latin typeface="Open Sans" panose="020B0604020202020204" pitchFamily="34" charset="0"/>
                </a:rPr>
                <a:t>可以帮助交付高性能、可扩展的数据库应用程序。</a:t>
              </a:r>
              <a:r>
                <a:rPr lang="zh-CN" altLang="en-US" dirty="0">
                  <a:solidFill>
                    <a:srgbClr val="555555"/>
                  </a:solidFill>
                  <a:latin typeface="Open Sans" panose="020B0604020202020204" pitchFamily="34" charset="0"/>
                </a:rPr>
                <a:t>用于小组项目的数据库服务。</a:t>
              </a:r>
              <a:endParaRPr lang="zh-CN" altLang="en-US" dirty="0">
                <a:solidFill>
                  <a:schemeClr val="tx1"/>
                </a:solidFill>
                <a:latin typeface="+mn-ea"/>
                <a:cs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549246" y="4351472"/>
              <a:ext cx="1888490" cy="46037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2400" b="1" dirty="0">
                  <a:solidFill>
                    <a:srgbClr val="FEC947"/>
                  </a:solidFill>
                  <a:sym typeface="+mn-ea"/>
                </a:rPr>
                <a:t>MySQL</a:t>
              </a:r>
              <a:endParaRPr lang="en-US" altLang="zh-CN" sz="2400" b="1" dirty="0">
                <a:solidFill>
                  <a:srgbClr val="FEC947"/>
                </a:solidFill>
              </a:endParaRPr>
            </a:p>
          </p:txBody>
        </p:sp>
      </p:grp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014455" y="20085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>
              <a:defRPr/>
            </a:pPr>
            <a:r>
              <a:rPr lang="en-US" altLang="zh-CN" sz="2800" b="1" spc="600" dirty="0">
                <a:cs typeface="+mn-ea"/>
                <a:sym typeface="+mn-lt"/>
              </a:rPr>
              <a:t>03 </a:t>
            </a:r>
            <a:r>
              <a:rPr lang="zh-CN" altLang="en-US" sz="2800" b="1" spc="600" dirty="0">
                <a:cs typeface="+mn-ea"/>
                <a:sym typeface="+mn-lt"/>
              </a:rPr>
              <a:t>项目技术</a:t>
            </a:r>
            <a:endParaRPr lang="zh-CN" altLang="en-US" sz="2800" b="1" spc="600" dirty="0">
              <a:cs typeface="+mn-ea"/>
              <a:sym typeface="+mn-lt"/>
            </a:endParaRPr>
          </a:p>
        </p:txBody>
      </p:sp>
      <p:sp>
        <p:nvSpPr>
          <p:cNvPr id="29" name="6"/>
          <p:cNvSpPr/>
          <p:nvPr/>
        </p:nvSpPr>
        <p:spPr bwMode="auto">
          <a:xfrm rot="5400000">
            <a:off x="220941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" name="6"/>
          <p:cNvSpPr/>
          <p:nvPr/>
        </p:nvSpPr>
        <p:spPr bwMode="auto">
          <a:xfrm rot="5400000">
            <a:off x="248064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1" name="6"/>
          <p:cNvSpPr/>
          <p:nvPr/>
        </p:nvSpPr>
        <p:spPr bwMode="auto">
          <a:xfrm rot="5400000">
            <a:off x="275188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2" name="6"/>
          <p:cNvSpPr/>
          <p:nvPr/>
        </p:nvSpPr>
        <p:spPr bwMode="auto">
          <a:xfrm rot="5400000">
            <a:off x="302311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5519" y="4475303"/>
            <a:ext cx="3496664" cy="178166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1038013" y="4402126"/>
            <a:ext cx="5764804" cy="1712047"/>
            <a:chOff x="1865611" y="4351472"/>
            <a:chExt cx="5764804" cy="1712047"/>
          </a:xfrm>
        </p:grpSpPr>
        <p:sp>
          <p:nvSpPr>
            <p:cNvPr id="17" name="文本框 16"/>
            <p:cNvSpPr txBox="1"/>
            <p:nvPr/>
          </p:nvSpPr>
          <p:spPr>
            <a:xfrm>
              <a:off x="1865611" y="4789644"/>
              <a:ext cx="5764804" cy="127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b="0" i="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Element</a:t>
              </a:r>
              <a:r>
                <a:rPr lang="zh-CN" altLang="en-US" b="0" i="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是基于</a:t>
              </a:r>
              <a:r>
                <a:rPr lang="en-US" altLang="zh-CN" b="0" i="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VUE2.0</a:t>
              </a:r>
              <a:r>
                <a:rPr lang="zh-CN" altLang="en-US" b="0" i="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的组件库</a:t>
              </a:r>
              <a:r>
                <a:rPr lang="en-US" altLang="zh-CN" b="0" i="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b="0" i="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它的名称叫做</a:t>
              </a:r>
              <a:r>
                <a:rPr lang="en-US" altLang="zh-CN" b="0" i="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element-</a:t>
              </a:r>
              <a:r>
                <a:rPr lang="en-US" altLang="zh-CN" b="0" i="0" dirty="0" err="1"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ui</a:t>
              </a:r>
              <a:r>
                <a:rPr lang="en-US" altLang="zh-CN" b="0" i="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b="0" i="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提供了丰富的</a:t>
              </a:r>
              <a:r>
                <a:rPr lang="en-US" altLang="zh-CN" b="0" i="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PC</a:t>
              </a:r>
              <a:r>
                <a:rPr lang="zh-CN" altLang="en-US" b="0" i="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端组件。为小组前端项目提供页面布局、表单控件等组件。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549246" y="4351472"/>
              <a:ext cx="1888490" cy="46037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2400" b="1" dirty="0">
                  <a:solidFill>
                    <a:srgbClr val="FEC947"/>
                  </a:solidFill>
                  <a:sym typeface="+mn-ea"/>
                </a:rPr>
                <a:t>Element</a:t>
              </a:r>
              <a:endParaRPr lang="en-US" altLang="zh-CN" sz="2400" b="1" dirty="0">
                <a:solidFill>
                  <a:srgbClr val="FEC947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90671" y="1590003"/>
            <a:ext cx="6714595" cy="1444743"/>
            <a:chOff x="915820" y="4266921"/>
            <a:chExt cx="6714595" cy="1444743"/>
          </a:xfrm>
        </p:grpSpPr>
        <p:sp>
          <p:nvSpPr>
            <p:cNvPr id="3" name="文本框 2"/>
            <p:cNvSpPr txBox="1"/>
            <p:nvPr/>
          </p:nvSpPr>
          <p:spPr>
            <a:xfrm>
              <a:off x="1865611" y="4789644"/>
              <a:ext cx="5764804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dirty="0">
                  <a:latin typeface="+mn-ea"/>
                  <a:cs typeface="+mn-ea"/>
                  <a:sym typeface="+mn-ea"/>
                </a:rPr>
                <a:t>码云是一个云端软件开发协助平台，支持git，提供免费的私有仓库，我们小组主要使用其进行代码管理。</a:t>
              </a:r>
              <a:endParaRPr lang="zh-CN" altLang="en-US" dirty="0">
                <a:solidFill>
                  <a:schemeClr val="tx1"/>
                </a:solidFill>
                <a:latin typeface="+mn-ea"/>
                <a:cs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5820" y="4266921"/>
              <a:ext cx="1888490" cy="46037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pPr algn="r"/>
              <a:r>
                <a:rPr lang="zh-CN" altLang="en-US" sz="2400" b="1" dirty="0">
                  <a:solidFill>
                    <a:srgbClr val="FEC947"/>
                  </a:solidFill>
                  <a:sym typeface="+mn-ea"/>
                </a:rPr>
                <a:t>码云</a:t>
              </a:r>
              <a:endParaRPr lang="en-US" altLang="zh-CN" sz="2400" b="1" dirty="0">
                <a:solidFill>
                  <a:srgbClr val="FEC947"/>
                </a:solidFill>
              </a:endParaRPr>
            </a:p>
          </p:txBody>
        </p:sp>
      </p:grpSp>
      <p:pic>
        <p:nvPicPr>
          <p:cNvPr id="14" name="图片 13" descr="C:\Users\PC\Pictures\Saved Pictures\3ac7d801da0879284b3afa2d038501cd.png3ac7d801da0879284b3afa2d038501c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0162" y="1590003"/>
            <a:ext cx="2636520" cy="186245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6091262" y="3738380"/>
            <a:ext cx="4621101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模块展示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40807" y="2907383"/>
            <a:ext cx="83220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70C0"/>
                </a:solidFill>
                <a:cs typeface="+mn-ea"/>
                <a:sym typeface="+mn-lt"/>
              </a:rPr>
              <a:t>04</a:t>
            </a:r>
            <a:endParaRPr lang="zh-CN" altLang="en-US" sz="48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2114984" y="4848604"/>
            <a:ext cx="4285" cy="2117"/>
          </a:xfrm>
          <a:custGeom>
            <a:avLst/>
            <a:gdLst>
              <a:gd name="T0" fmla="*/ 2 w 4"/>
              <a:gd name="T1" fmla="*/ 0 h 4"/>
              <a:gd name="T2" fmla="*/ 4 w 4"/>
              <a:gd name="T3" fmla="*/ 4 h 4"/>
              <a:gd name="T4" fmla="*/ 0 w 4"/>
              <a:gd name="T5" fmla="*/ 4 h 4"/>
              <a:gd name="T6" fmla="*/ 2 w 4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2" y="0"/>
                </a:moveTo>
                <a:lnTo>
                  <a:pt x="4" y="4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FFCA00"/>
          </a:solidFill>
          <a:ln w="0">
            <a:noFill/>
            <a:prstDash val="solid"/>
            <a:round/>
          </a:ln>
        </p:spPr>
        <p:txBody>
          <a:bodyPr vert="horz" wrap="square" lIns="130911" tIns="65456" rIns="130911" bIns="65456" numCol="1" anchor="t" anchorCtr="0" compatLnSpc="1"/>
          <a:lstStyle/>
          <a:p>
            <a:pPr algn="ctr" defTabSz="967740" fontAlgn="base">
              <a:spcBef>
                <a:spcPct val="0"/>
              </a:spcBef>
              <a:spcAft>
                <a:spcPct val="0"/>
              </a:spcAft>
            </a:pPr>
            <a:endParaRPr lang="en-US" sz="2965">
              <a:solidFill>
                <a:srgbClr val="000000"/>
              </a:solidFill>
              <a:latin typeface="+mn-ea"/>
              <a:sym typeface="Gill Sans" charset="0"/>
            </a:endParaRPr>
          </a:p>
        </p:txBody>
      </p:sp>
      <p:grpSp>
        <p:nvGrpSpPr>
          <p:cNvPr id="18" name="Group 6"/>
          <p:cNvGrpSpPr/>
          <p:nvPr/>
        </p:nvGrpSpPr>
        <p:grpSpPr>
          <a:xfrm>
            <a:off x="1817299" y="2421608"/>
            <a:ext cx="1111281" cy="947533"/>
            <a:chOff x="4326126" y="2238091"/>
            <a:chExt cx="823252" cy="710758"/>
          </a:xfrm>
        </p:grpSpPr>
        <p:grpSp>
          <p:nvGrpSpPr>
            <p:cNvPr id="19" name="Group 214"/>
            <p:cNvGrpSpPr/>
            <p:nvPr/>
          </p:nvGrpSpPr>
          <p:grpSpPr>
            <a:xfrm>
              <a:off x="4326126" y="2238091"/>
              <a:ext cx="823252" cy="710758"/>
              <a:chOff x="3755667" y="1931353"/>
              <a:chExt cx="680374" cy="587404"/>
            </a:xfrm>
          </p:grpSpPr>
          <p:sp>
            <p:nvSpPr>
              <p:cNvPr id="21" name="Freeform 46"/>
              <p:cNvSpPr/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1F497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6757" tIns="48378" rIns="96757" bIns="48378" numCol="1" anchor="t" anchorCtr="0" compatLnSpc="1"/>
              <a:lstStyle/>
              <a:p>
                <a:pPr algn="ctr" defTabSz="96774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5" kern="0">
                  <a:solidFill>
                    <a:srgbClr val="000000"/>
                  </a:solidFill>
                  <a:latin typeface="+mn-ea"/>
                  <a:sym typeface="Gill Sans" charset="0"/>
                </a:endParaRPr>
              </a:p>
            </p:txBody>
          </p:sp>
          <p:sp>
            <p:nvSpPr>
              <p:cNvPr id="22" name="Freeform 46"/>
              <p:cNvSpPr/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6757" tIns="48378" rIns="96757" bIns="48378" numCol="1" anchor="t" anchorCtr="0" compatLnSpc="1"/>
              <a:lstStyle/>
              <a:p>
                <a:pPr algn="ctr" defTabSz="96774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5" kern="0">
                  <a:solidFill>
                    <a:srgbClr val="000000"/>
                  </a:solidFill>
                  <a:latin typeface="+mn-ea"/>
                  <a:sym typeface="Gill Sans" charset="0"/>
                </a:endParaRPr>
              </a:p>
            </p:txBody>
          </p:sp>
        </p:grp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4564534" y="2452577"/>
              <a:ext cx="325676" cy="291624"/>
            </a:xfrm>
            <a:custGeom>
              <a:avLst/>
              <a:gdLst>
                <a:gd name="T0" fmla="*/ 18 w 158"/>
                <a:gd name="T1" fmla="*/ 22 h 141"/>
                <a:gd name="T2" fmla="*/ 18 w 158"/>
                <a:gd name="T3" fmla="*/ 138 h 141"/>
                <a:gd name="T4" fmla="*/ 15 w 158"/>
                <a:gd name="T5" fmla="*/ 141 h 141"/>
                <a:gd name="T6" fmla="*/ 9 w 158"/>
                <a:gd name="T7" fmla="*/ 141 h 141"/>
                <a:gd name="T8" fmla="*/ 6 w 158"/>
                <a:gd name="T9" fmla="*/ 138 h 141"/>
                <a:gd name="T10" fmla="*/ 6 w 158"/>
                <a:gd name="T11" fmla="*/ 22 h 141"/>
                <a:gd name="T12" fmla="*/ 0 w 158"/>
                <a:gd name="T13" fmla="*/ 12 h 141"/>
                <a:gd name="T14" fmla="*/ 12 w 158"/>
                <a:gd name="T15" fmla="*/ 0 h 141"/>
                <a:gd name="T16" fmla="*/ 24 w 158"/>
                <a:gd name="T17" fmla="*/ 12 h 141"/>
                <a:gd name="T18" fmla="*/ 18 w 158"/>
                <a:gd name="T19" fmla="*/ 22 h 141"/>
                <a:gd name="T20" fmla="*/ 158 w 158"/>
                <a:gd name="T21" fmla="*/ 88 h 141"/>
                <a:gd name="T22" fmla="*/ 155 w 158"/>
                <a:gd name="T23" fmla="*/ 93 h 141"/>
                <a:gd name="T24" fmla="*/ 154 w 158"/>
                <a:gd name="T25" fmla="*/ 94 h 141"/>
                <a:gd name="T26" fmla="*/ 120 w 158"/>
                <a:gd name="T27" fmla="*/ 105 h 141"/>
                <a:gd name="T28" fmla="*/ 105 w 158"/>
                <a:gd name="T29" fmla="*/ 101 h 141"/>
                <a:gd name="T30" fmla="*/ 103 w 158"/>
                <a:gd name="T31" fmla="*/ 100 h 141"/>
                <a:gd name="T32" fmla="*/ 75 w 158"/>
                <a:gd name="T33" fmla="*/ 92 h 141"/>
                <a:gd name="T34" fmla="*/ 32 w 158"/>
                <a:gd name="T35" fmla="*/ 105 h 141"/>
                <a:gd name="T36" fmla="*/ 29 w 158"/>
                <a:gd name="T37" fmla="*/ 106 h 141"/>
                <a:gd name="T38" fmla="*/ 27 w 158"/>
                <a:gd name="T39" fmla="*/ 105 h 141"/>
                <a:gd name="T40" fmla="*/ 24 w 158"/>
                <a:gd name="T41" fmla="*/ 100 h 141"/>
                <a:gd name="T42" fmla="*/ 24 w 158"/>
                <a:gd name="T43" fmla="*/ 32 h 141"/>
                <a:gd name="T44" fmla="*/ 26 w 158"/>
                <a:gd name="T45" fmla="*/ 27 h 141"/>
                <a:gd name="T46" fmla="*/ 72 w 158"/>
                <a:gd name="T47" fmla="*/ 12 h 141"/>
                <a:gd name="T48" fmla="*/ 110 w 158"/>
                <a:gd name="T49" fmla="*/ 23 h 141"/>
                <a:gd name="T50" fmla="*/ 119 w 158"/>
                <a:gd name="T51" fmla="*/ 25 h 141"/>
                <a:gd name="T52" fmla="*/ 147 w 158"/>
                <a:gd name="T53" fmla="*/ 14 h 141"/>
                <a:gd name="T54" fmla="*/ 150 w 158"/>
                <a:gd name="T55" fmla="*/ 13 h 141"/>
                <a:gd name="T56" fmla="*/ 156 w 158"/>
                <a:gd name="T57" fmla="*/ 13 h 141"/>
                <a:gd name="T58" fmla="*/ 158 w 158"/>
                <a:gd name="T59" fmla="*/ 18 h 141"/>
                <a:gd name="T60" fmla="*/ 158 w 158"/>
                <a:gd name="T61" fmla="*/ 88 h 141"/>
                <a:gd name="T62" fmla="*/ 70 w 158"/>
                <a:gd name="T63" fmla="*/ 24 h 141"/>
                <a:gd name="T64" fmla="*/ 35 w 158"/>
                <a:gd name="T65" fmla="*/ 36 h 141"/>
                <a:gd name="T66" fmla="*/ 35 w 158"/>
                <a:gd name="T67" fmla="*/ 53 h 141"/>
                <a:gd name="T68" fmla="*/ 70 w 158"/>
                <a:gd name="T69" fmla="*/ 42 h 141"/>
                <a:gd name="T70" fmla="*/ 70 w 158"/>
                <a:gd name="T71" fmla="*/ 24 h 141"/>
                <a:gd name="T72" fmla="*/ 70 w 158"/>
                <a:gd name="T73" fmla="*/ 63 h 141"/>
                <a:gd name="T74" fmla="*/ 35 w 158"/>
                <a:gd name="T75" fmla="*/ 73 h 141"/>
                <a:gd name="T76" fmla="*/ 35 w 158"/>
                <a:gd name="T77" fmla="*/ 90 h 141"/>
                <a:gd name="T78" fmla="*/ 70 w 158"/>
                <a:gd name="T79" fmla="*/ 80 h 141"/>
                <a:gd name="T80" fmla="*/ 70 w 158"/>
                <a:gd name="T81" fmla="*/ 63 h 141"/>
                <a:gd name="T82" fmla="*/ 147 w 158"/>
                <a:gd name="T83" fmla="*/ 68 h 141"/>
                <a:gd name="T84" fmla="*/ 111 w 158"/>
                <a:gd name="T85" fmla="*/ 74 h 141"/>
                <a:gd name="T86" fmla="*/ 111 w 158"/>
                <a:gd name="T87" fmla="*/ 54 h 141"/>
                <a:gd name="T88" fmla="*/ 108 w 158"/>
                <a:gd name="T89" fmla="*/ 52 h 141"/>
                <a:gd name="T90" fmla="*/ 75 w 158"/>
                <a:gd name="T91" fmla="*/ 42 h 141"/>
                <a:gd name="T92" fmla="*/ 70 w 158"/>
                <a:gd name="T93" fmla="*/ 42 h 141"/>
                <a:gd name="T94" fmla="*/ 70 w 158"/>
                <a:gd name="T95" fmla="*/ 63 h 141"/>
                <a:gd name="T96" fmla="*/ 72 w 158"/>
                <a:gd name="T97" fmla="*/ 63 h 141"/>
                <a:gd name="T98" fmla="*/ 108 w 158"/>
                <a:gd name="T99" fmla="*/ 73 h 141"/>
                <a:gd name="T100" fmla="*/ 111 w 158"/>
                <a:gd name="T101" fmla="*/ 74 h 141"/>
                <a:gd name="T102" fmla="*/ 111 w 158"/>
                <a:gd name="T103" fmla="*/ 91 h 141"/>
                <a:gd name="T104" fmla="*/ 120 w 158"/>
                <a:gd name="T105" fmla="*/ 93 h 141"/>
                <a:gd name="T106" fmla="*/ 147 w 158"/>
                <a:gd name="T107" fmla="*/ 84 h 141"/>
                <a:gd name="T108" fmla="*/ 147 w 158"/>
                <a:gd name="T109" fmla="*/ 68 h 141"/>
                <a:gd name="T110" fmla="*/ 147 w 158"/>
                <a:gd name="T111" fmla="*/ 28 h 141"/>
                <a:gd name="T112" fmla="*/ 119 w 158"/>
                <a:gd name="T113" fmla="*/ 36 h 141"/>
                <a:gd name="T114" fmla="*/ 111 w 158"/>
                <a:gd name="T115" fmla="*/ 36 h 141"/>
                <a:gd name="T116" fmla="*/ 111 w 158"/>
                <a:gd name="T117" fmla="*/ 54 h 141"/>
                <a:gd name="T118" fmla="*/ 147 w 158"/>
                <a:gd name="T119" fmla="*/ 45 h 141"/>
                <a:gd name="T120" fmla="*/ 147 w 158"/>
                <a:gd name="T121" fmla="*/ 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41">
                  <a:moveTo>
                    <a:pt x="18" y="22"/>
                  </a:moveTo>
                  <a:cubicBezTo>
                    <a:pt x="18" y="138"/>
                    <a:pt x="18" y="138"/>
                    <a:pt x="18" y="138"/>
                  </a:cubicBezTo>
                  <a:cubicBezTo>
                    <a:pt x="18" y="140"/>
                    <a:pt x="16" y="141"/>
                    <a:pt x="15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7" y="141"/>
                    <a:pt x="6" y="140"/>
                    <a:pt x="6" y="138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3" y="20"/>
                    <a:pt x="0" y="16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" y="0"/>
                    <a:pt x="24" y="6"/>
                    <a:pt x="24" y="12"/>
                  </a:cubicBezTo>
                  <a:cubicBezTo>
                    <a:pt x="24" y="16"/>
                    <a:pt x="21" y="20"/>
                    <a:pt x="18" y="22"/>
                  </a:cubicBezTo>
                  <a:close/>
                  <a:moveTo>
                    <a:pt x="158" y="88"/>
                  </a:moveTo>
                  <a:cubicBezTo>
                    <a:pt x="158" y="90"/>
                    <a:pt x="157" y="92"/>
                    <a:pt x="155" y="93"/>
                  </a:cubicBezTo>
                  <a:cubicBezTo>
                    <a:pt x="155" y="93"/>
                    <a:pt x="154" y="94"/>
                    <a:pt x="154" y="94"/>
                  </a:cubicBezTo>
                  <a:cubicBezTo>
                    <a:pt x="148" y="97"/>
                    <a:pt x="134" y="105"/>
                    <a:pt x="120" y="105"/>
                  </a:cubicBezTo>
                  <a:cubicBezTo>
                    <a:pt x="114" y="105"/>
                    <a:pt x="110" y="103"/>
                    <a:pt x="105" y="101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94" y="95"/>
                    <a:pt x="86" y="92"/>
                    <a:pt x="75" y="92"/>
                  </a:cubicBezTo>
                  <a:cubicBezTo>
                    <a:pt x="62" y="92"/>
                    <a:pt x="43" y="99"/>
                    <a:pt x="32" y="105"/>
                  </a:cubicBezTo>
                  <a:cubicBezTo>
                    <a:pt x="32" y="106"/>
                    <a:pt x="30" y="106"/>
                    <a:pt x="29" y="106"/>
                  </a:cubicBezTo>
                  <a:cubicBezTo>
                    <a:pt x="28" y="106"/>
                    <a:pt x="27" y="106"/>
                    <a:pt x="27" y="105"/>
                  </a:cubicBezTo>
                  <a:cubicBezTo>
                    <a:pt x="25" y="104"/>
                    <a:pt x="24" y="102"/>
                    <a:pt x="24" y="100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0"/>
                    <a:pt x="25" y="28"/>
                    <a:pt x="26" y="27"/>
                  </a:cubicBezTo>
                  <a:cubicBezTo>
                    <a:pt x="32" y="24"/>
                    <a:pt x="53" y="12"/>
                    <a:pt x="72" y="12"/>
                  </a:cubicBezTo>
                  <a:cubicBezTo>
                    <a:pt x="87" y="12"/>
                    <a:pt x="100" y="18"/>
                    <a:pt x="110" y="23"/>
                  </a:cubicBezTo>
                  <a:cubicBezTo>
                    <a:pt x="113" y="24"/>
                    <a:pt x="116" y="25"/>
                    <a:pt x="119" y="25"/>
                  </a:cubicBezTo>
                  <a:cubicBezTo>
                    <a:pt x="129" y="25"/>
                    <a:pt x="141" y="18"/>
                    <a:pt x="147" y="14"/>
                  </a:cubicBezTo>
                  <a:cubicBezTo>
                    <a:pt x="148" y="14"/>
                    <a:pt x="149" y="13"/>
                    <a:pt x="150" y="13"/>
                  </a:cubicBezTo>
                  <a:cubicBezTo>
                    <a:pt x="152" y="12"/>
                    <a:pt x="154" y="12"/>
                    <a:pt x="156" y="13"/>
                  </a:cubicBezTo>
                  <a:cubicBezTo>
                    <a:pt x="157" y="14"/>
                    <a:pt x="158" y="16"/>
                    <a:pt x="158" y="18"/>
                  </a:cubicBezTo>
                  <a:lnTo>
                    <a:pt x="158" y="88"/>
                  </a:lnTo>
                  <a:close/>
                  <a:moveTo>
                    <a:pt x="70" y="24"/>
                  </a:moveTo>
                  <a:cubicBezTo>
                    <a:pt x="59" y="25"/>
                    <a:pt x="45" y="30"/>
                    <a:pt x="35" y="3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6" y="47"/>
                    <a:pt x="59" y="42"/>
                    <a:pt x="70" y="42"/>
                  </a:cubicBezTo>
                  <a:lnTo>
                    <a:pt x="70" y="24"/>
                  </a:lnTo>
                  <a:close/>
                  <a:moveTo>
                    <a:pt x="70" y="63"/>
                  </a:moveTo>
                  <a:cubicBezTo>
                    <a:pt x="59" y="64"/>
                    <a:pt x="46" y="68"/>
                    <a:pt x="35" y="73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46" y="85"/>
                    <a:pt x="59" y="81"/>
                    <a:pt x="70" y="80"/>
                  </a:cubicBezTo>
                  <a:lnTo>
                    <a:pt x="70" y="63"/>
                  </a:lnTo>
                  <a:close/>
                  <a:moveTo>
                    <a:pt x="147" y="68"/>
                  </a:moveTo>
                  <a:cubicBezTo>
                    <a:pt x="138" y="72"/>
                    <a:pt x="124" y="78"/>
                    <a:pt x="111" y="7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0" y="53"/>
                    <a:pt x="109" y="53"/>
                    <a:pt x="108" y="52"/>
                  </a:cubicBezTo>
                  <a:cubicBezTo>
                    <a:pt x="97" y="47"/>
                    <a:pt x="89" y="42"/>
                    <a:pt x="75" y="42"/>
                  </a:cubicBezTo>
                  <a:cubicBezTo>
                    <a:pt x="73" y="42"/>
                    <a:pt x="72" y="42"/>
                    <a:pt x="70" y="4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1" y="63"/>
                    <a:pt x="72" y="63"/>
                    <a:pt x="72" y="63"/>
                  </a:cubicBezTo>
                  <a:cubicBezTo>
                    <a:pt x="86" y="63"/>
                    <a:pt x="97" y="67"/>
                    <a:pt x="108" y="73"/>
                  </a:cubicBezTo>
                  <a:cubicBezTo>
                    <a:pt x="109" y="73"/>
                    <a:pt x="110" y="74"/>
                    <a:pt x="111" y="74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14" y="92"/>
                    <a:pt x="117" y="93"/>
                    <a:pt x="120" y="93"/>
                  </a:cubicBezTo>
                  <a:cubicBezTo>
                    <a:pt x="130" y="93"/>
                    <a:pt x="141" y="87"/>
                    <a:pt x="147" y="84"/>
                  </a:cubicBezTo>
                  <a:lnTo>
                    <a:pt x="147" y="68"/>
                  </a:lnTo>
                  <a:close/>
                  <a:moveTo>
                    <a:pt x="147" y="28"/>
                  </a:moveTo>
                  <a:cubicBezTo>
                    <a:pt x="139" y="32"/>
                    <a:pt x="129" y="36"/>
                    <a:pt x="119" y="36"/>
                  </a:cubicBezTo>
                  <a:cubicBezTo>
                    <a:pt x="116" y="36"/>
                    <a:pt x="114" y="36"/>
                    <a:pt x="111" y="36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24" y="57"/>
                    <a:pt x="138" y="50"/>
                    <a:pt x="147" y="45"/>
                  </a:cubicBezTo>
                  <a:lnTo>
                    <a:pt x="147" y="28"/>
                  </a:lnTo>
                  <a:close/>
                </a:path>
              </a:pathLst>
            </a:custGeom>
            <a:solidFill>
              <a:srgbClr val="1F4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757" tIns="48378" rIns="96757" bIns="48378" numCol="1" anchor="t" anchorCtr="0" compatLnSpc="1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65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</p:grpSp>
      <p:grpSp>
        <p:nvGrpSpPr>
          <p:cNvPr id="23" name="Group 13"/>
          <p:cNvGrpSpPr/>
          <p:nvPr/>
        </p:nvGrpSpPr>
        <p:grpSpPr>
          <a:xfrm>
            <a:off x="1813569" y="3398627"/>
            <a:ext cx="1111281" cy="947533"/>
            <a:chOff x="4323363" y="2970968"/>
            <a:chExt cx="823252" cy="710758"/>
          </a:xfrm>
        </p:grpSpPr>
        <p:grpSp>
          <p:nvGrpSpPr>
            <p:cNvPr id="24" name="Group 223"/>
            <p:cNvGrpSpPr/>
            <p:nvPr/>
          </p:nvGrpSpPr>
          <p:grpSpPr>
            <a:xfrm>
              <a:off x="4323363" y="2970968"/>
              <a:ext cx="823252" cy="710758"/>
              <a:chOff x="3755667" y="1931353"/>
              <a:chExt cx="680374" cy="587404"/>
            </a:xfrm>
          </p:grpSpPr>
          <p:sp>
            <p:nvSpPr>
              <p:cNvPr id="26" name="Freeform 46"/>
              <p:cNvSpPr/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6757" tIns="48378" rIns="96757" bIns="48378" numCol="1" anchor="t" anchorCtr="0" compatLnSpc="1"/>
              <a:lstStyle/>
              <a:p>
                <a:pPr algn="ctr" defTabSz="96774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5" kern="0">
                  <a:solidFill>
                    <a:srgbClr val="000000"/>
                  </a:solidFill>
                  <a:latin typeface="+mn-ea"/>
                  <a:sym typeface="Gill Sans" charset="0"/>
                </a:endParaRPr>
              </a:p>
            </p:txBody>
          </p:sp>
          <p:sp>
            <p:nvSpPr>
              <p:cNvPr id="27" name="Freeform 46"/>
              <p:cNvSpPr/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1F497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6757" tIns="48378" rIns="96757" bIns="48378" numCol="1" anchor="t" anchorCtr="0" compatLnSpc="1"/>
              <a:lstStyle/>
              <a:p>
                <a:pPr algn="ctr" defTabSz="96774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5" kern="0">
                  <a:solidFill>
                    <a:srgbClr val="000000"/>
                  </a:solidFill>
                  <a:latin typeface="+mn-ea"/>
                  <a:sym typeface="Gill Sans" charset="0"/>
                </a:endParaRPr>
              </a:p>
            </p:txBody>
          </p:sp>
        </p:grpSp>
        <p:sp>
          <p:nvSpPr>
            <p:cNvPr id="25" name="Freeform 7"/>
            <p:cNvSpPr>
              <a:spLocks noEditPoints="1"/>
            </p:cNvSpPr>
            <p:nvPr/>
          </p:nvSpPr>
          <p:spPr bwMode="auto">
            <a:xfrm>
              <a:off x="4580089" y="3139036"/>
              <a:ext cx="328025" cy="326055"/>
            </a:xfrm>
            <a:custGeom>
              <a:avLst/>
              <a:gdLst>
                <a:gd name="T0" fmla="*/ 124 w 141"/>
                <a:gd name="T1" fmla="*/ 140 h 140"/>
                <a:gd name="T2" fmla="*/ 18 w 141"/>
                <a:gd name="T3" fmla="*/ 140 h 140"/>
                <a:gd name="T4" fmla="*/ 7 w 141"/>
                <a:gd name="T5" fmla="*/ 121 h 140"/>
                <a:gd name="T6" fmla="*/ 53 w 141"/>
                <a:gd name="T7" fmla="*/ 48 h 140"/>
                <a:gd name="T8" fmla="*/ 53 w 141"/>
                <a:gd name="T9" fmla="*/ 11 h 140"/>
                <a:gd name="T10" fmla="*/ 48 w 141"/>
                <a:gd name="T11" fmla="*/ 11 h 140"/>
                <a:gd name="T12" fmla="*/ 42 w 141"/>
                <a:gd name="T13" fmla="*/ 6 h 140"/>
                <a:gd name="T14" fmla="*/ 48 w 141"/>
                <a:gd name="T15" fmla="*/ 0 h 140"/>
                <a:gd name="T16" fmla="*/ 94 w 141"/>
                <a:gd name="T17" fmla="*/ 0 h 140"/>
                <a:gd name="T18" fmla="*/ 100 w 141"/>
                <a:gd name="T19" fmla="*/ 6 h 140"/>
                <a:gd name="T20" fmla="*/ 94 w 141"/>
                <a:gd name="T21" fmla="*/ 11 h 140"/>
                <a:gd name="T22" fmla="*/ 89 w 141"/>
                <a:gd name="T23" fmla="*/ 11 h 140"/>
                <a:gd name="T24" fmla="*/ 89 w 141"/>
                <a:gd name="T25" fmla="*/ 48 h 140"/>
                <a:gd name="T26" fmla="*/ 135 w 141"/>
                <a:gd name="T27" fmla="*/ 121 h 140"/>
                <a:gd name="T28" fmla="*/ 124 w 141"/>
                <a:gd name="T29" fmla="*/ 140 h 140"/>
                <a:gd name="T30" fmla="*/ 38 w 141"/>
                <a:gd name="T31" fmla="*/ 93 h 140"/>
                <a:gd name="T32" fmla="*/ 104 w 141"/>
                <a:gd name="T33" fmla="*/ 93 h 140"/>
                <a:gd name="T34" fmla="*/ 79 w 141"/>
                <a:gd name="T35" fmla="*/ 54 h 140"/>
                <a:gd name="T36" fmla="*/ 77 w 141"/>
                <a:gd name="T37" fmla="*/ 51 h 140"/>
                <a:gd name="T38" fmla="*/ 77 w 141"/>
                <a:gd name="T39" fmla="*/ 48 h 140"/>
                <a:gd name="T40" fmla="*/ 77 w 141"/>
                <a:gd name="T41" fmla="*/ 11 h 140"/>
                <a:gd name="T42" fmla="*/ 65 w 141"/>
                <a:gd name="T43" fmla="*/ 11 h 140"/>
                <a:gd name="T44" fmla="*/ 65 w 141"/>
                <a:gd name="T45" fmla="*/ 48 h 140"/>
                <a:gd name="T46" fmla="*/ 65 w 141"/>
                <a:gd name="T47" fmla="*/ 51 h 140"/>
                <a:gd name="T48" fmla="*/ 63 w 141"/>
                <a:gd name="T49" fmla="*/ 54 h 140"/>
                <a:gd name="T50" fmla="*/ 38 w 141"/>
                <a:gd name="T51" fmla="*/ 9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" h="140">
                  <a:moveTo>
                    <a:pt x="124" y="140"/>
                  </a:moveTo>
                  <a:cubicBezTo>
                    <a:pt x="18" y="140"/>
                    <a:pt x="18" y="140"/>
                    <a:pt x="18" y="140"/>
                  </a:cubicBezTo>
                  <a:cubicBezTo>
                    <a:pt x="5" y="140"/>
                    <a:pt x="0" y="131"/>
                    <a:pt x="7" y="121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4" y="11"/>
                    <a:pt x="42" y="9"/>
                    <a:pt x="42" y="6"/>
                  </a:cubicBezTo>
                  <a:cubicBezTo>
                    <a:pt x="42" y="2"/>
                    <a:pt x="44" y="0"/>
                    <a:pt x="4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2"/>
                    <a:pt x="100" y="6"/>
                  </a:cubicBezTo>
                  <a:cubicBezTo>
                    <a:pt x="100" y="9"/>
                    <a:pt x="98" y="11"/>
                    <a:pt x="94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41" y="131"/>
                    <a:pt x="137" y="140"/>
                    <a:pt x="124" y="140"/>
                  </a:cubicBezTo>
                  <a:close/>
                  <a:moveTo>
                    <a:pt x="38" y="93"/>
                  </a:moveTo>
                  <a:cubicBezTo>
                    <a:pt x="104" y="93"/>
                    <a:pt x="104" y="93"/>
                    <a:pt x="104" y="9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3" y="54"/>
                    <a:pt x="63" y="54"/>
                    <a:pt x="63" y="54"/>
                  </a:cubicBez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6757" tIns="48378" rIns="96757" bIns="48378" numCol="1" anchor="t" anchorCtr="0" compatLnSpc="1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65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</p:grpSp>
      <p:grpSp>
        <p:nvGrpSpPr>
          <p:cNvPr id="28" name="Group 7"/>
          <p:cNvGrpSpPr/>
          <p:nvPr/>
        </p:nvGrpSpPr>
        <p:grpSpPr>
          <a:xfrm>
            <a:off x="2678908" y="2907383"/>
            <a:ext cx="1111281" cy="947533"/>
            <a:chOff x="4964418" y="2602479"/>
            <a:chExt cx="823252" cy="710758"/>
          </a:xfrm>
        </p:grpSpPr>
        <p:grpSp>
          <p:nvGrpSpPr>
            <p:cNvPr id="29" name="Group 220"/>
            <p:cNvGrpSpPr/>
            <p:nvPr/>
          </p:nvGrpSpPr>
          <p:grpSpPr>
            <a:xfrm>
              <a:off x="4964418" y="2602479"/>
              <a:ext cx="823252" cy="710758"/>
              <a:chOff x="3755667" y="1931353"/>
              <a:chExt cx="680374" cy="587404"/>
            </a:xfrm>
          </p:grpSpPr>
          <p:sp>
            <p:nvSpPr>
              <p:cNvPr id="31" name="Freeform 46"/>
              <p:cNvSpPr/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1F497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6757" tIns="48378" rIns="96757" bIns="48378" numCol="1" anchor="t" anchorCtr="0" compatLnSpc="1"/>
              <a:lstStyle/>
              <a:p>
                <a:pPr algn="ctr" defTabSz="96774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5" kern="0">
                  <a:solidFill>
                    <a:srgbClr val="000000"/>
                  </a:solidFill>
                  <a:latin typeface="+mn-ea"/>
                  <a:sym typeface="Gill Sans" charset="0"/>
                </a:endParaRPr>
              </a:p>
            </p:txBody>
          </p:sp>
          <p:sp>
            <p:nvSpPr>
              <p:cNvPr id="32" name="Freeform 46"/>
              <p:cNvSpPr/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6757" tIns="48378" rIns="96757" bIns="48378" numCol="1" anchor="t" anchorCtr="0" compatLnSpc="1"/>
              <a:lstStyle/>
              <a:p>
                <a:pPr algn="ctr" defTabSz="96774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5" kern="0">
                  <a:solidFill>
                    <a:srgbClr val="000000"/>
                  </a:solidFill>
                  <a:latin typeface="+mn-ea"/>
                  <a:sym typeface="Gill Sans" charset="0"/>
                </a:endParaRPr>
              </a:p>
            </p:txBody>
          </p:sp>
        </p:grp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5209647" y="2816545"/>
              <a:ext cx="320093" cy="266264"/>
            </a:xfrm>
            <a:custGeom>
              <a:avLst/>
              <a:gdLst>
                <a:gd name="T0" fmla="*/ 141 w 141"/>
                <a:gd name="T1" fmla="*/ 103 h 117"/>
                <a:gd name="T2" fmla="*/ 126 w 141"/>
                <a:gd name="T3" fmla="*/ 117 h 117"/>
                <a:gd name="T4" fmla="*/ 15 w 141"/>
                <a:gd name="T5" fmla="*/ 117 h 117"/>
                <a:gd name="T6" fmla="*/ 0 w 141"/>
                <a:gd name="T7" fmla="*/ 103 h 117"/>
                <a:gd name="T8" fmla="*/ 0 w 141"/>
                <a:gd name="T9" fmla="*/ 73 h 117"/>
                <a:gd name="T10" fmla="*/ 2 w 141"/>
                <a:gd name="T11" fmla="*/ 66 h 117"/>
                <a:gd name="T12" fmla="*/ 20 w 141"/>
                <a:gd name="T13" fmla="*/ 11 h 117"/>
                <a:gd name="T14" fmla="*/ 35 w 141"/>
                <a:gd name="T15" fmla="*/ 0 h 117"/>
                <a:gd name="T16" fmla="*/ 106 w 141"/>
                <a:gd name="T17" fmla="*/ 0 h 117"/>
                <a:gd name="T18" fmla="*/ 121 w 141"/>
                <a:gd name="T19" fmla="*/ 11 h 117"/>
                <a:gd name="T20" fmla="*/ 140 w 141"/>
                <a:gd name="T21" fmla="*/ 66 h 117"/>
                <a:gd name="T22" fmla="*/ 141 w 141"/>
                <a:gd name="T23" fmla="*/ 73 h 117"/>
                <a:gd name="T24" fmla="*/ 141 w 141"/>
                <a:gd name="T25" fmla="*/ 103 h 117"/>
                <a:gd name="T26" fmla="*/ 129 w 141"/>
                <a:gd name="T27" fmla="*/ 73 h 117"/>
                <a:gd name="T28" fmla="*/ 126 w 141"/>
                <a:gd name="T29" fmla="*/ 70 h 117"/>
                <a:gd name="T30" fmla="*/ 15 w 141"/>
                <a:gd name="T31" fmla="*/ 70 h 117"/>
                <a:gd name="T32" fmla="*/ 12 w 141"/>
                <a:gd name="T33" fmla="*/ 73 h 117"/>
                <a:gd name="T34" fmla="*/ 12 w 141"/>
                <a:gd name="T35" fmla="*/ 103 h 117"/>
                <a:gd name="T36" fmla="*/ 15 w 141"/>
                <a:gd name="T37" fmla="*/ 105 h 117"/>
                <a:gd name="T38" fmla="*/ 126 w 141"/>
                <a:gd name="T39" fmla="*/ 105 h 117"/>
                <a:gd name="T40" fmla="*/ 129 w 141"/>
                <a:gd name="T41" fmla="*/ 103 h 117"/>
                <a:gd name="T42" fmla="*/ 129 w 141"/>
                <a:gd name="T43" fmla="*/ 73 h 117"/>
                <a:gd name="T44" fmla="*/ 125 w 141"/>
                <a:gd name="T45" fmla="*/ 59 h 117"/>
                <a:gd name="T46" fmla="*/ 110 w 141"/>
                <a:gd name="T47" fmla="*/ 14 h 117"/>
                <a:gd name="T48" fmla="*/ 106 w 141"/>
                <a:gd name="T49" fmla="*/ 12 h 117"/>
                <a:gd name="T50" fmla="*/ 35 w 141"/>
                <a:gd name="T51" fmla="*/ 12 h 117"/>
                <a:gd name="T52" fmla="*/ 31 w 141"/>
                <a:gd name="T53" fmla="*/ 14 h 117"/>
                <a:gd name="T54" fmla="*/ 17 w 141"/>
                <a:gd name="T55" fmla="*/ 59 h 117"/>
                <a:gd name="T56" fmla="*/ 125 w 141"/>
                <a:gd name="T57" fmla="*/ 59 h 117"/>
                <a:gd name="T58" fmla="*/ 88 w 141"/>
                <a:gd name="T59" fmla="*/ 95 h 117"/>
                <a:gd name="T60" fmla="*/ 81 w 141"/>
                <a:gd name="T61" fmla="*/ 88 h 117"/>
                <a:gd name="T62" fmla="*/ 88 w 141"/>
                <a:gd name="T63" fmla="*/ 81 h 117"/>
                <a:gd name="T64" fmla="*/ 96 w 141"/>
                <a:gd name="T65" fmla="*/ 88 h 117"/>
                <a:gd name="T66" fmla="*/ 88 w 141"/>
                <a:gd name="T67" fmla="*/ 95 h 117"/>
                <a:gd name="T68" fmla="*/ 112 w 141"/>
                <a:gd name="T69" fmla="*/ 95 h 117"/>
                <a:gd name="T70" fmla="*/ 104 w 141"/>
                <a:gd name="T71" fmla="*/ 88 h 117"/>
                <a:gd name="T72" fmla="*/ 112 w 141"/>
                <a:gd name="T73" fmla="*/ 81 h 117"/>
                <a:gd name="T74" fmla="*/ 119 w 141"/>
                <a:gd name="T75" fmla="*/ 88 h 117"/>
                <a:gd name="T76" fmla="*/ 112 w 141"/>
                <a:gd name="T77" fmla="*/ 9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17">
                  <a:moveTo>
                    <a:pt x="141" y="103"/>
                  </a:moveTo>
                  <a:cubicBezTo>
                    <a:pt x="141" y="111"/>
                    <a:pt x="134" y="117"/>
                    <a:pt x="126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7" y="117"/>
                    <a:pt x="0" y="111"/>
                    <a:pt x="0" y="10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1"/>
                    <a:pt x="1" y="69"/>
                    <a:pt x="2" y="66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2" y="4"/>
                    <a:pt x="28" y="0"/>
                    <a:pt x="35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3" y="0"/>
                    <a:pt x="119" y="4"/>
                    <a:pt x="121" y="11"/>
                  </a:cubicBezTo>
                  <a:cubicBezTo>
                    <a:pt x="140" y="66"/>
                    <a:pt x="140" y="66"/>
                    <a:pt x="140" y="66"/>
                  </a:cubicBezTo>
                  <a:cubicBezTo>
                    <a:pt x="140" y="69"/>
                    <a:pt x="141" y="71"/>
                    <a:pt x="141" y="73"/>
                  </a:cubicBezTo>
                  <a:lnTo>
                    <a:pt x="141" y="103"/>
                  </a:lnTo>
                  <a:close/>
                  <a:moveTo>
                    <a:pt x="129" y="73"/>
                  </a:moveTo>
                  <a:cubicBezTo>
                    <a:pt x="129" y="72"/>
                    <a:pt x="128" y="70"/>
                    <a:pt x="126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3" y="70"/>
                    <a:pt x="12" y="72"/>
                    <a:pt x="12" y="73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4"/>
                    <a:pt x="13" y="105"/>
                    <a:pt x="15" y="105"/>
                  </a:cubicBezTo>
                  <a:cubicBezTo>
                    <a:pt x="126" y="105"/>
                    <a:pt x="126" y="105"/>
                    <a:pt x="126" y="105"/>
                  </a:cubicBezTo>
                  <a:cubicBezTo>
                    <a:pt x="128" y="105"/>
                    <a:pt x="129" y="104"/>
                    <a:pt x="129" y="103"/>
                  </a:cubicBezTo>
                  <a:lnTo>
                    <a:pt x="129" y="73"/>
                  </a:lnTo>
                  <a:close/>
                  <a:moveTo>
                    <a:pt x="125" y="59"/>
                  </a:moveTo>
                  <a:cubicBezTo>
                    <a:pt x="110" y="14"/>
                    <a:pt x="110" y="14"/>
                    <a:pt x="110" y="14"/>
                  </a:cubicBezTo>
                  <a:cubicBezTo>
                    <a:pt x="110" y="13"/>
                    <a:pt x="108" y="12"/>
                    <a:pt x="10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12"/>
                    <a:pt x="32" y="13"/>
                    <a:pt x="31" y="14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125" y="59"/>
                  </a:lnTo>
                  <a:close/>
                  <a:moveTo>
                    <a:pt x="88" y="95"/>
                  </a:moveTo>
                  <a:cubicBezTo>
                    <a:pt x="84" y="95"/>
                    <a:pt x="81" y="92"/>
                    <a:pt x="81" y="88"/>
                  </a:cubicBezTo>
                  <a:cubicBezTo>
                    <a:pt x="81" y="84"/>
                    <a:pt x="84" y="81"/>
                    <a:pt x="88" y="81"/>
                  </a:cubicBezTo>
                  <a:cubicBezTo>
                    <a:pt x="92" y="81"/>
                    <a:pt x="96" y="84"/>
                    <a:pt x="96" y="88"/>
                  </a:cubicBezTo>
                  <a:cubicBezTo>
                    <a:pt x="96" y="92"/>
                    <a:pt x="92" y="95"/>
                    <a:pt x="88" y="95"/>
                  </a:cubicBezTo>
                  <a:close/>
                  <a:moveTo>
                    <a:pt x="112" y="95"/>
                  </a:moveTo>
                  <a:cubicBezTo>
                    <a:pt x="108" y="95"/>
                    <a:pt x="104" y="92"/>
                    <a:pt x="104" y="88"/>
                  </a:cubicBezTo>
                  <a:cubicBezTo>
                    <a:pt x="104" y="84"/>
                    <a:pt x="108" y="81"/>
                    <a:pt x="112" y="81"/>
                  </a:cubicBezTo>
                  <a:cubicBezTo>
                    <a:pt x="116" y="81"/>
                    <a:pt x="119" y="84"/>
                    <a:pt x="119" y="88"/>
                  </a:cubicBezTo>
                  <a:cubicBezTo>
                    <a:pt x="119" y="92"/>
                    <a:pt x="116" y="95"/>
                    <a:pt x="112" y="95"/>
                  </a:cubicBezTo>
                  <a:close/>
                </a:path>
              </a:pathLst>
            </a:custGeom>
            <a:solidFill>
              <a:srgbClr val="1F4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757" tIns="48378" rIns="96757" bIns="48378" numCol="1" anchor="t" anchorCtr="0" compatLnSpc="1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65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</p:grpSp>
      <p:grpSp>
        <p:nvGrpSpPr>
          <p:cNvPr id="33" name="Group 4"/>
          <p:cNvGrpSpPr/>
          <p:nvPr/>
        </p:nvGrpSpPr>
        <p:grpSpPr>
          <a:xfrm>
            <a:off x="2383831" y="1437560"/>
            <a:ext cx="1111281" cy="947533"/>
            <a:chOff x="4745821" y="1499943"/>
            <a:chExt cx="823252" cy="710758"/>
          </a:xfrm>
        </p:grpSpPr>
        <p:grpSp>
          <p:nvGrpSpPr>
            <p:cNvPr id="34" name="Group 217"/>
            <p:cNvGrpSpPr/>
            <p:nvPr/>
          </p:nvGrpSpPr>
          <p:grpSpPr>
            <a:xfrm>
              <a:off x="4745821" y="1499943"/>
              <a:ext cx="823252" cy="710758"/>
              <a:chOff x="3755667" y="1931353"/>
              <a:chExt cx="680374" cy="587404"/>
            </a:xfrm>
          </p:grpSpPr>
          <p:sp>
            <p:nvSpPr>
              <p:cNvPr id="36" name="Freeform 46"/>
              <p:cNvSpPr/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6757" tIns="48378" rIns="96757" bIns="48378" numCol="1" anchor="t" anchorCtr="0" compatLnSpc="1"/>
              <a:lstStyle/>
              <a:p>
                <a:pPr algn="ctr" defTabSz="96774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5" kern="0">
                  <a:solidFill>
                    <a:srgbClr val="000000"/>
                  </a:solidFill>
                  <a:latin typeface="+mn-ea"/>
                  <a:sym typeface="Gill Sans" charset="0"/>
                </a:endParaRPr>
              </a:p>
            </p:txBody>
          </p:sp>
          <p:sp>
            <p:nvSpPr>
              <p:cNvPr id="37" name="Freeform 46"/>
              <p:cNvSpPr/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1F497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6757" tIns="48378" rIns="96757" bIns="48378" numCol="1" anchor="t" anchorCtr="0" compatLnSpc="1"/>
              <a:lstStyle/>
              <a:p>
                <a:pPr algn="ctr" defTabSz="96774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5" kern="0">
                  <a:solidFill>
                    <a:srgbClr val="000000"/>
                  </a:solidFill>
                  <a:latin typeface="+mn-ea"/>
                  <a:sym typeface="Gill Sans" charset="0"/>
                </a:endParaRPr>
              </a:p>
            </p:txBody>
          </p:sp>
        </p:grp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4982104" y="1749116"/>
              <a:ext cx="367123" cy="246476"/>
            </a:xfrm>
            <a:custGeom>
              <a:avLst/>
              <a:gdLst>
                <a:gd name="T0" fmla="*/ 208 w 210"/>
                <a:gd name="T1" fmla="*/ 38 h 141"/>
                <a:gd name="T2" fmla="*/ 106 w 210"/>
                <a:gd name="T3" fmla="*/ 70 h 141"/>
                <a:gd name="T4" fmla="*/ 105 w 210"/>
                <a:gd name="T5" fmla="*/ 71 h 141"/>
                <a:gd name="T6" fmla="*/ 104 w 210"/>
                <a:gd name="T7" fmla="*/ 70 h 141"/>
                <a:gd name="T8" fmla="*/ 44 w 210"/>
                <a:gd name="T9" fmla="*/ 52 h 141"/>
                <a:gd name="T10" fmla="*/ 35 w 210"/>
                <a:gd name="T11" fmla="*/ 78 h 141"/>
                <a:gd name="T12" fmla="*/ 41 w 210"/>
                <a:gd name="T13" fmla="*/ 88 h 141"/>
                <a:gd name="T14" fmla="*/ 35 w 210"/>
                <a:gd name="T15" fmla="*/ 98 h 141"/>
                <a:gd name="T16" fmla="*/ 41 w 210"/>
                <a:gd name="T17" fmla="*/ 138 h 141"/>
                <a:gd name="T18" fmla="*/ 40 w 210"/>
                <a:gd name="T19" fmla="*/ 140 h 141"/>
                <a:gd name="T20" fmla="*/ 38 w 210"/>
                <a:gd name="T21" fmla="*/ 141 h 141"/>
                <a:gd name="T22" fmla="*/ 20 w 210"/>
                <a:gd name="T23" fmla="*/ 141 h 141"/>
                <a:gd name="T24" fmla="*/ 18 w 210"/>
                <a:gd name="T25" fmla="*/ 140 h 141"/>
                <a:gd name="T26" fmla="*/ 17 w 210"/>
                <a:gd name="T27" fmla="*/ 138 h 141"/>
                <a:gd name="T28" fmla="*/ 22 w 210"/>
                <a:gd name="T29" fmla="*/ 98 h 141"/>
                <a:gd name="T30" fmla="*/ 17 w 210"/>
                <a:gd name="T31" fmla="*/ 88 h 141"/>
                <a:gd name="T32" fmla="*/ 23 w 210"/>
                <a:gd name="T33" fmla="*/ 78 h 141"/>
                <a:gd name="T34" fmla="*/ 32 w 210"/>
                <a:gd name="T35" fmla="*/ 48 h 141"/>
                <a:gd name="T36" fmla="*/ 2 w 210"/>
                <a:gd name="T37" fmla="*/ 38 h 141"/>
                <a:gd name="T38" fmla="*/ 0 w 210"/>
                <a:gd name="T39" fmla="*/ 35 h 141"/>
                <a:gd name="T40" fmla="*/ 2 w 210"/>
                <a:gd name="T41" fmla="*/ 33 h 141"/>
                <a:gd name="T42" fmla="*/ 104 w 210"/>
                <a:gd name="T43" fmla="*/ 0 h 141"/>
                <a:gd name="T44" fmla="*/ 105 w 210"/>
                <a:gd name="T45" fmla="*/ 0 h 141"/>
                <a:gd name="T46" fmla="*/ 106 w 210"/>
                <a:gd name="T47" fmla="*/ 0 h 141"/>
                <a:gd name="T48" fmla="*/ 208 w 210"/>
                <a:gd name="T49" fmla="*/ 33 h 141"/>
                <a:gd name="T50" fmla="*/ 210 w 210"/>
                <a:gd name="T51" fmla="*/ 35 h 141"/>
                <a:gd name="T52" fmla="*/ 208 w 210"/>
                <a:gd name="T53" fmla="*/ 38 h 141"/>
                <a:gd name="T54" fmla="*/ 164 w 210"/>
                <a:gd name="T55" fmla="*/ 94 h 141"/>
                <a:gd name="T56" fmla="*/ 105 w 210"/>
                <a:gd name="T57" fmla="*/ 117 h 141"/>
                <a:gd name="T58" fmla="*/ 46 w 210"/>
                <a:gd name="T59" fmla="*/ 94 h 141"/>
                <a:gd name="T60" fmla="*/ 48 w 210"/>
                <a:gd name="T61" fmla="*/ 65 h 141"/>
                <a:gd name="T62" fmla="*/ 101 w 210"/>
                <a:gd name="T63" fmla="*/ 82 h 141"/>
                <a:gd name="T64" fmla="*/ 105 w 210"/>
                <a:gd name="T65" fmla="*/ 82 h 141"/>
                <a:gd name="T66" fmla="*/ 109 w 210"/>
                <a:gd name="T67" fmla="*/ 82 h 141"/>
                <a:gd name="T68" fmla="*/ 162 w 210"/>
                <a:gd name="T69" fmla="*/ 65 h 141"/>
                <a:gd name="T70" fmla="*/ 164 w 210"/>
                <a:gd name="T71" fmla="*/ 9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0" h="141">
                  <a:moveTo>
                    <a:pt x="208" y="38"/>
                  </a:moveTo>
                  <a:cubicBezTo>
                    <a:pt x="106" y="70"/>
                    <a:pt x="106" y="70"/>
                    <a:pt x="106" y="70"/>
                  </a:cubicBezTo>
                  <a:cubicBezTo>
                    <a:pt x="106" y="71"/>
                    <a:pt x="105" y="71"/>
                    <a:pt x="105" y="71"/>
                  </a:cubicBezTo>
                  <a:cubicBezTo>
                    <a:pt x="105" y="71"/>
                    <a:pt x="104" y="71"/>
                    <a:pt x="104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9" y="56"/>
                    <a:pt x="36" y="66"/>
                    <a:pt x="35" y="78"/>
                  </a:cubicBezTo>
                  <a:cubicBezTo>
                    <a:pt x="38" y="80"/>
                    <a:pt x="41" y="84"/>
                    <a:pt x="41" y="88"/>
                  </a:cubicBezTo>
                  <a:cubicBezTo>
                    <a:pt x="41" y="92"/>
                    <a:pt x="38" y="96"/>
                    <a:pt x="35" y="9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1" y="138"/>
                    <a:pt x="40" y="139"/>
                    <a:pt x="40" y="140"/>
                  </a:cubicBezTo>
                  <a:cubicBezTo>
                    <a:pt x="39" y="141"/>
                    <a:pt x="38" y="141"/>
                    <a:pt x="38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9" y="141"/>
                    <a:pt x="18" y="141"/>
                    <a:pt x="18" y="140"/>
                  </a:cubicBezTo>
                  <a:cubicBezTo>
                    <a:pt x="17" y="139"/>
                    <a:pt x="17" y="138"/>
                    <a:pt x="17" y="13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19" y="96"/>
                    <a:pt x="17" y="92"/>
                    <a:pt x="17" y="88"/>
                  </a:cubicBezTo>
                  <a:cubicBezTo>
                    <a:pt x="17" y="84"/>
                    <a:pt x="20" y="80"/>
                    <a:pt x="23" y="78"/>
                  </a:cubicBezTo>
                  <a:cubicBezTo>
                    <a:pt x="24" y="67"/>
                    <a:pt x="26" y="56"/>
                    <a:pt x="32" y="4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8"/>
                    <a:pt x="0" y="37"/>
                    <a:pt x="0" y="35"/>
                  </a:cubicBezTo>
                  <a:cubicBezTo>
                    <a:pt x="0" y="34"/>
                    <a:pt x="0" y="33"/>
                    <a:pt x="2" y="3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0"/>
                    <a:pt x="105" y="0"/>
                  </a:cubicBezTo>
                  <a:cubicBezTo>
                    <a:pt x="105" y="0"/>
                    <a:pt x="106" y="0"/>
                    <a:pt x="106" y="0"/>
                  </a:cubicBezTo>
                  <a:cubicBezTo>
                    <a:pt x="208" y="33"/>
                    <a:pt x="208" y="33"/>
                    <a:pt x="208" y="33"/>
                  </a:cubicBezTo>
                  <a:cubicBezTo>
                    <a:pt x="210" y="33"/>
                    <a:pt x="210" y="34"/>
                    <a:pt x="210" y="35"/>
                  </a:cubicBezTo>
                  <a:cubicBezTo>
                    <a:pt x="210" y="37"/>
                    <a:pt x="210" y="38"/>
                    <a:pt x="208" y="38"/>
                  </a:cubicBezTo>
                  <a:close/>
                  <a:moveTo>
                    <a:pt x="164" y="94"/>
                  </a:moveTo>
                  <a:cubicBezTo>
                    <a:pt x="164" y="107"/>
                    <a:pt x="137" y="117"/>
                    <a:pt x="105" y="117"/>
                  </a:cubicBezTo>
                  <a:cubicBezTo>
                    <a:pt x="73" y="117"/>
                    <a:pt x="46" y="107"/>
                    <a:pt x="46" y="94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2" y="82"/>
                    <a:pt x="104" y="82"/>
                    <a:pt x="105" y="82"/>
                  </a:cubicBezTo>
                  <a:cubicBezTo>
                    <a:pt x="106" y="82"/>
                    <a:pt x="108" y="82"/>
                    <a:pt x="109" y="82"/>
                  </a:cubicBezTo>
                  <a:cubicBezTo>
                    <a:pt x="162" y="65"/>
                    <a:pt x="162" y="65"/>
                    <a:pt x="162" y="65"/>
                  </a:cubicBezTo>
                  <a:lnTo>
                    <a:pt x="164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6757" tIns="48378" rIns="96757" bIns="48378" numCol="1" anchor="t" anchorCtr="0" compatLnSpc="1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65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</p:grpSp>
      <p:grpSp>
        <p:nvGrpSpPr>
          <p:cNvPr id="38" name="Group 14"/>
          <p:cNvGrpSpPr/>
          <p:nvPr/>
        </p:nvGrpSpPr>
        <p:grpSpPr>
          <a:xfrm>
            <a:off x="1239077" y="4369421"/>
            <a:ext cx="1111281" cy="947533"/>
            <a:chOff x="3897771" y="3699175"/>
            <a:chExt cx="823252" cy="710758"/>
          </a:xfrm>
        </p:grpSpPr>
        <p:grpSp>
          <p:nvGrpSpPr>
            <p:cNvPr id="39" name="Group 226"/>
            <p:cNvGrpSpPr/>
            <p:nvPr/>
          </p:nvGrpSpPr>
          <p:grpSpPr>
            <a:xfrm>
              <a:off x="3897771" y="3699175"/>
              <a:ext cx="823252" cy="710758"/>
              <a:chOff x="3755667" y="1931353"/>
              <a:chExt cx="680374" cy="587404"/>
            </a:xfrm>
          </p:grpSpPr>
          <p:sp>
            <p:nvSpPr>
              <p:cNvPr id="42" name="Freeform 46"/>
              <p:cNvSpPr/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1F497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6757" tIns="48378" rIns="96757" bIns="48378" numCol="1" anchor="t" anchorCtr="0" compatLnSpc="1"/>
              <a:lstStyle/>
              <a:p>
                <a:pPr algn="ctr" defTabSz="96774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5" kern="0">
                  <a:solidFill>
                    <a:srgbClr val="000000"/>
                  </a:solidFill>
                  <a:latin typeface="+mn-ea"/>
                  <a:sym typeface="Gill Sans" charset="0"/>
                </a:endParaRPr>
              </a:p>
            </p:txBody>
          </p:sp>
          <p:sp>
            <p:nvSpPr>
              <p:cNvPr id="43" name="Freeform 46"/>
              <p:cNvSpPr/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6757" tIns="48378" rIns="96757" bIns="48378" numCol="1" anchor="t" anchorCtr="0" compatLnSpc="1"/>
              <a:lstStyle/>
              <a:p>
                <a:pPr algn="ctr" defTabSz="96774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5" kern="0">
                  <a:solidFill>
                    <a:srgbClr val="000000"/>
                  </a:solidFill>
                  <a:latin typeface="+mn-ea"/>
                  <a:sym typeface="Gill Sans" charset="0"/>
                </a:endParaRPr>
              </a:p>
            </p:txBody>
          </p:sp>
        </p:grpSp>
        <p:sp>
          <p:nvSpPr>
            <p:cNvPr id="40" name="Freeform 10"/>
            <p:cNvSpPr>
              <a:spLocks noEditPoints="1"/>
            </p:cNvSpPr>
            <p:nvPr/>
          </p:nvSpPr>
          <p:spPr bwMode="auto">
            <a:xfrm>
              <a:off x="4160844" y="3911642"/>
              <a:ext cx="309068" cy="285823"/>
            </a:xfrm>
            <a:custGeom>
              <a:avLst/>
              <a:gdLst>
                <a:gd name="T0" fmla="*/ 152 w 152"/>
                <a:gd name="T1" fmla="*/ 114 h 140"/>
                <a:gd name="T2" fmla="*/ 149 w 152"/>
                <a:gd name="T3" fmla="*/ 117 h 140"/>
                <a:gd name="T4" fmla="*/ 129 w 152"/>
                <a:gd name="T5" fmla="*/ 117 h 140"/>
                <a:gd name="T6" fmla="*/ 129 w 152"/>
                <a:gd name="T7" fmla="*/ 131 h 140"/>
                <a:gd name="T8" fmla="*/ 120 w 152"/>
                <a:gd name="T9" fmla="*/ 140 h 140"/>
                <a:gd name="T10" fmla="*/ 32 w 152"/>
                <a:gd name="T11" fmla="*/ 140 h 140"/>
                <a:gd name="T12" fmla="*/ 23 w 152"/>
                <a:gd name="T13" fmla="*/ 131 h 140"/>
                <a:gd name="T14" fmla="*/ 23 w 152"/>
                <a:gd name="T15" fmla="*/ 117 h 140"/>
                <a:gd name="T16" fmla="*/ 3 w 152"/>
                <a:gd name="T17" fmla="*/ 117 h 140"/>
                <a:gd name="T18" fmla="*/ 0 w 152"/>
                <a:gd name="T19" fmla="*/ 114 h 140"/>
                <a:gd name="T20" fmla="*/ 0 w 152"/>
                <a:gd name="T21" fmla="*/ 76 h 140"/>
                <a:gd name="T22" fmla="*/ 17 w 152"/>
                <a:gd name="T23" fmla="*/ 58 h 140"/>
                <a:gd name="T24" fmla="*/ 23 w 152"/>
                <a:gd name="T25" fmla="*/ 58 h 140"/>
                <a:gd name="T26" fmla="*/ 23 w 152"/>
                <a:gd name="T27" fmla="*/ 8 h 140"/>
                <a:gd name="T28" fmla="*/ 32 w 152"/>
                <a:gd name="T29" fmla="*/ 0 h 140"/>
                <a:gd name="T30" fmla="*/ 94 w 152"/>
                <a:gd name="T31" fmla="*/ 0 h 140"/>
                <a:gd name="T32" fmla="*/ 109 w 152"/>
                <a:gd name="T33" fmla="*/ 6 h 140"/>
                <a:gd name="T34" fmla="*/ 123 w 152"/>
                <a:gd name="T35" fmla="*/ 20 h 140"/>
                <a:gd name="T36" fmla="*/ 129 w 152"/>
                <a:gd name="T37" fmla="*/ 35 h 140"/>
                <a:gd name="T38" fmla="*/ 129 w 152"/>
                <a:gd name="T39" fmla="*/ 58 h 140"/>
                <a:gd name="T40" fmla="*/ 135 w 152"/>
                <a:gd name="T41" fmla="*/ 58 h 140"/>
                <a:gd name="T42" fmla="*/ 152 w 152"/>
                <a:gd name="T43" fmla="*/ 76 h 140"/>
                <a:gd name="T44" fmla="*/ 152 w 152"/>
                <a:gd name="T45" fmla="*/ 114 h 140"/>
                <a:gd name="T46" fmla="*/ 117 w 152"/>
                <a:gd name="T47" fmla="*/ 70 h 140"/>
                <a:gd name="T48" fmla="*/ 117 w 152"/>
                <a:gd name="T49" fmla="*/ 35 h 140"/>
                <a:gd name="T50" fmla="*/ 102 w 152"/>
                <a:gd name="T51" fmla="*/ 35 h 140"/>
                <a:gd name="T52" fmla="*/ 94 w 152"/>
                <a:gd name="T53" fmla="*/ 26 h 140"/>
                <a:gd name="T54" fmla="*/ 94 w 152"/>
                <a:gd name="T55" fmla="*/ 11 h 140"/>
                <a:gd name="T56" fmla="*/ 35 w 152"/>
                <a:gd name="T57" fmla="*/ 11 h 140"/>
                <a:gd name="T58" fmla="*/ 35 w 152"/>
                <a:gd name="T59" fmla="*/ 70 h 140"/>
                <a:gd name="T60" fmla="*/ 117 w 152"/>
                <a:gd name="T61" fmla="*/ 70 h 140"/>
                <a:gd name="T62" fmla="*/ 117 w 152"/>
                <a:gd name="T63" fmla="*/ 129 h 140"/>
                <a:gd name="T64" fmla="*/ 117 w 152"/>
                <a:gd name="T65" fmla="*/ 105 h 140"/>
                <a:gd name="T66" fmla="*/ 35 w 152"/>
                <a:gd name="T67" fmla="*/ 105 h 140"/>
                <a:gd name="T68" fmla="*/ 35 w 152"/>
                <a:gd name="T69" fmla="*/ 129 h 140"/>
                <a:gd name="T70" fmla="*/ 117 w 152"/>
                <a:gd name="T71" fmla="*/ 129 h 140"/>
                <a:gd name="T72" fmla="*/ 135 w 152"/>
                <a:gd name="T73" fmla="*/ 70 h 140"/>
                <a:gd name="T74" fmla="*/ 129 w 152"/>
                <a:gd name="T75" fmla="*/ 76 h 140"/>
                <a:gd name="T76" fmla="*/ 135 w 152"/>
                <a:gd name="T77" fmla="*/ 82 h 140"/>
                <a:gd name="T78" fmla="*/ 140 w 152"/>
                <a:gd name="T79" fmla="*/ 76 h 140"/>
                <a:gd name="T80" fmla="*/ 135 w 152"/>
                <a:gd name="T81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2" h="140">
                  <a:moveTo>
                    <a:pt x="152" y="114"/>
                  </a:moveTo>
                  <a:cubicBezTo>
                    <a:pt x="152" y="115"/>
                    <a:pt x="151" y="117"/>
                    <a:pt x="149" y="117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9" y="136"/>
                    <a:pt x="125" y="140"/>
                    <a:pt x="120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27" y="140"/>
                    <a:pt x="23" y="136"/>
                    <a:pt x="23" y="131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1" y="117"/>
                    <a:pt x="0" y="115"/>
                    <a:pt x="0" y="11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66"/>
                    <a:pt x="8" y="58"/>
                    <a:pt x="17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4"/>
                    <a:pt x="27" y="0"/>
                    <a:pt x="3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5" y="2"/>
                    <a:pt x="109" y="6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6" y="23"/>
                    <a:pt x="129" y="30"/>
                    <a:pt x="129" y="35"/>
                  </a:cubicBezTo>
                  <a:cubicBezTo>
                    <a:pt x="129" y="58"/>
                    <a:pt x="129" y="58"/>
                    <a:pt x="129" y="58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44" y="58"/>
                    <a:pt x="152" y="66"/>
                    <a:pt x="152" y="76"/>
                  </a:cubicBezTo>
                  <a:lnTo>
                    <a:pt x="152" y="114"/>
                  </a:lnTo>
                  <a:close/>
                  <a:moveTo>
                    <a:pt x="117" y="70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98" y="35"/>
                    <a:pt x="94" y="31"/>
                    <a:pt x="94" y="26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70"/>
                    <a:pt x="35" y="70"/>
                    <a:pt x="35" y="70"/>
                  </a:cubicBezTo>
                  <a:lnTo>
                    <a:pt x="117" y="70"/>
                  </a:lnTo>
                  <a:close/>
                  <a:moveTo>
                    <a:pt x="117" y="129"/>
                  </a:moveTo>
                  <a:cubicBezTo>
                    <a:pt x="117" y="105"/>
                    <a:pt x="117" y="105"/>
                    <a:pt x="117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29"/>
                    <a:pt x="35" y="129"/>
                    <a:pt x="35" y="129"/>
                  </a:cubicBezTo>
                  <a:lnTo>
                    <a:pt x="117" y="129"/>
                  </a:lnTo>
                  <a:close/>
                  <a:moveTo>
                    <a:pt x="135" y="70"/>
                  </a:moveTo>
                  <a:cubicBezTo>
                    <a:pt x="131" y="70"/>
                    <a:pt x="129" y="73"/>
                    <a:pt x="129" y="76"/>
                  </a:cubicBezTo>
                  <a:cubicBezTo>
                    <a:pt x="129" y="79"/>
                    <a:pt x="131" y="82"/>
                    <a:pt x="135" y="82"/>
                  </a:cubicBezTo>
                  <a:cubicBezTo>
                    <a:pt x="138" y="82"/>
                    <a:pt x="140" y="79"/>
                    <a:pt x="140" y="76"/>
                  </a:cubicBezTo>
                  <a:cubicBezTo>
                    <a:pt x="140" y="73"/>
                    <a:pt x="138" y="70"/>
                    <a:pt x="135" y="70"/>
                  </a:cubicBezTo>
                  <a:close/>
                </a:path>
              </a:pathLst>
            </a:custGeom>
            <a:solidFill>
              <a:srgbClr val="1F4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757" tIns="48378" rIns="96757" bIns="48378" numCol="1" anchor="t" anchorCtr="0" compatLnSpc="1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65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</p:grpSp>
      <p:grpSp>
        <p:nvGrpSpPr>
          <p:cNvPr id="44" name="Group 3"/>
          <p:cNvGrpSpPr/>
          <p:nvPr/>
        </p:nvGrpSpPr>
        <p:grpSpPr>
          <a:xfrm>
            <a:off x="950822" y="1930462"/>
            <a:ext cx="1111281" cy="947533"/>
            <a:chOff x="3684228" y="1869676"/>
            <a:chExt cx="823252" cy="710758"/>
          </a:xfrm>
        </p:grpSpPr>
        <p:grpSp>
          <p:nvGrpSpPr>
            <p:cNvPr id="45" name="Group 1"/>
            <p:cNvGrpSpPr/>
            <p:nvPr/>
          </p:nvGrpSpPr>
          <p:grpSpPr>
            <a:xfrm>
              <a:off x="3684228" y="1869676"/>
              <a:ext cx="823252" cy="710758"/>
              <a:chOff x="3755667" y="1931353"/>
              <a:chExt cx="680374" cy="587404"/>
            </a:xfrm>
            <a:solidFill>
              <a:srgbClr val="FFFFFF"/>
            </a:solidFill>
          </p:grpSpPr>
          <p:sp>
            <p:nvSpPr>
              <p:cNvPr id="47" name="Freeform 46"/>
              <p:cNvSpPr/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1F497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6757" tIns="48378" rIns="96757" bIns="48378" numCol="1" anchor="t" anchorCtr="0" compatLnSpc="1"/>
              <a:lstStyle/>
              <a:p>
                <a:pPr algn="ctr" defTabSz="96774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5" kern="0">
                  <a:solidFill>
                    <a:srgbClr val="000000"/>
                  </a:solidFill>
                  <a:latin typeface="+mn-ea"/>
                  <a:sym typeface="Gill Sans" charset="0"/>
                </a:endParaRPr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6757" tIns="48378" rIns="96757" bIns="48378" numCol="1" anchor="t" anchorCtr="0" compatLnSpc="1"/>
              <a:lstStyle/>
              <a:p>
                <a:pPr algn="ctr" defTabSz="96774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5" kern="0">
                  <a:solidFill>
                    <a:srgbClr val="000000"/>
                  </a:solidFill>
                  <a:latin typeface="+mn-ea"/>
                  <a:sym typeface="Gill Sans" charset="0"/>
                </a:endParaRPr>
              </a:p>
            </p:txBody>
          </p:sp>
        </p:grpSp>
        <p:sp>
          <p:nvSpPr>
            <p:cNvPr id="46" name="Freeform 11"/>
            <p:cNvSpPr>
              <a:spLocks noEditPoints="1"/>
            </p:cNvSpPr>
            <p:nvPr/>
          </p:nvSpPr>
          <p:spPr bwMode="auto">
            <a:xfrm>
              <a:off x="3950778" y="2059444"/>
              <a:ext cx="290153" cy="341524"/>
            </a:xfrm>
            <a:custGeom>
              <a:avLst/>
              <a:gdLst>
                <a:gd name="T0" fmla="*/ 118 w 129"/>
                <a:gd name="T1" fmla="*/ 87 h 152"/>
                <a:gd name="T2" fmla="*/ 107 w 129"/>
                <a:gd name="T3" fmla="*/ 99 h 152"/>
                <a:gd name="T4" fmla="*/ 51 w 129"/>
                <a:gd name="T5" fmla="*/ 107 h 152"/>
                <a:gd name="T6" fmla="*/ 15 w 129"/>
                <a:gd name="T7" fmla="*/ 94 h 152"/>
                <a:gd name="T8" fmla="*/ 9 w 129"/>
                <a:gd name="T9" fmla="*/ 79 h 152"/>
                <a:gd name="T10" fmla="*/ 0 w 129"/>
                <a:gd name="T11" fmla="*/ 22 h 152"/>
                <a:gd name="T12" fmla="*/ 17 w 129"/>
                <a:gd name="T13" fmla="*/ 8 h 152"/>
                <a:gd name="T14" fmla="*/ 46 w 129"/>
                <a:gd name="T15" fmla="*/ 2 h 152"/>
                <a:gd name="T16" fmla="*/ 107 w 129"/>
                <a:gd name="T17" fmla="*/ 6 h 152"/>
                <a:gd name="T18" fmla="*/ 127 w 129"/>
                <a:gd name="T19" fmla="*/ 18 h 152"/>
                <a:gd name="T20" fmla="*/ 128 w 129"/>
                <a:gd name="T21" fmla="*/ 27 h 152"/>
                <a:gd name="T22" fmla="*/ 118 w 129"/>
                <a:gd name="T23" fmla="*/ 87 h 152"/>
                <a:gd name="T24" fmla="*/ 101 w 129"/>
                <a:gd name="T25" fmla="*/ 141 h 152"/>
                <a:gd name="T26" fmla="*/ 47 w 129"/>
                <a:gd name="T27" fmla="*/ 148 h 152"/>
                <a:gd name="T28" fmla="*/ 21 w 129"/>
                <a:gd name="T29" fmla="*/ 135 h 152"/>
                <a:gd name="T30" fmla="*/ 16 w 129"/>
                <a:gd name="T31" fmla="*/ 108 h 152"/>
                <a:gd name="T32" fmla="*/ 16 w 129"/>
                <a:gd name="T33" fmla="*/ 106 h 152"/>
                <a:gd name="T34" fmla="*/ 18 w 129"/>
                <a:gd name="T35" fmla="*/ 106 h 152"/>
                <a:gd name="T36" fmla="*/ 111 w 129"/>
                <a:gd name="T37" fmla="*/ 106 h 152"/>
                <a:gd name="T38" fmla="*/ 112 w 129"/>
                <a:gd name="T39" fmla="*/ 115 h 152"/>
                <a:gd name="T40" fmla="*/ 101 w 129"/>
                <a:gd name="T41" fmla="*/ 141 h 152"/>
                <a:gd name="T42" fmla="*/ 89 w 129"/>
                <a:gd name="T43" fmla="*/ 13 h 152"/>
                <a:gd name="T44" fmla="*/ 38 w 129"/>
                <a:gd name="T45" fmla="*/ 13 h 152"/>
                <a:gd name="T46" fmla="*/ 22 w 129"/>
                <a:gd name="T47" fmla="*/ 20 h 152"/>
                <a:gd name="T48" fmla="*/ 44 w 129"/>
                <a:gd name="T49" fmla="*/ 28 h 152"/>
                <a:gd name="T50" fmla="*/ 85 w 129"/>
                <a:gd name="T51" fmla="*/ 28 h 152"/>
                <a:gd name="T52" fmla="*/ 106 w 129"/>
                <a:gd name="T53" fmla="*/ 20 h 152"/>
                <a:gd name="T54" fmla="*/ 89 w 129"/>
                <a:gd name="T55" fmla="*/ 13 h 152"/>
                <a:gd name="T56" fmla="*/ 56 w 129"/>
                <a:gd name="T57" fmla="*/ 54 h 152"/>
                <a:gd name="T58" fmla="*/ 44 w 129"/>
                <a:gd name="T59" fmla="*/ 74 h 152"/>
                <a:gd name="T60" fmla="*/ 66 w 129"/>
                <a:gd name="T61" fmla="*/ 93 h 152"/>
                <a:gd name="T62" fmla="*/ 84 w 129"/>
                <a:gd name="T63" fmla="*/ 70 h 152"/>
                <a:gd name="T64" fmla="*/ 56 w 129"/>
                <a:gd name="T65" fmla="*/ 54 h 152"/>
                <a:gd name="T66" fmla="*/ 59 w 129"/>
                <a:gd name="T67" fmla="*/ 82 h 152"/>
                <a:gd name="T68" fmla="*/ 59 w 129"/>
                <a:gd name="T69" fmla="*/ 64 h 152"/>
                <a:gd name="T70" fmla="*/ 74 w 129"/>
                <a:gd name="T71" fmla="*/ 72 h 152"/>
                <a:gd name="T72" fmla="*/ 59 w 129"/>
                <a:gd name="T73" fmla="*/ 8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52">
                  <a:moveTo>
                    <a:pt x="118" y="87"/>
                  </a:moveTo>
                  <a:cubicBezTo>
                    <a:pt x="117" y="93"/>
                    <a:pt x="111" y="96"/>
                    <a:pt x="107" y="99"/>
                  </a:cubicBezTo>
                  <a:cubicBezTo>
                    <a:pt x="89" y="107"/>
                    <a:pt x="69" y="109"/>
                    <a:pt x="51" y="107"/>
                  </a:cubicBezTo>
                  <a:cubicBezTo>
                    <a:pt x="38" y="106"/>
                    <a:pt x="25" y="102"/>
                    <a:pt x="15" y="94"/>
                  </a:cubicBezTo>
                  <a:cubicBezTo>
                    <a:pt x="10" y="90"/>
                    <a:pt x="10" y="84"/>
                    <a:pt x="9" y="79"/>
                  </a:cubicBezTo>
                  <a:cubicBezTo>
                    <a:pt x="6" y="60"/>
                    <a:pt x="2" y="41"/>
                    <a:pt x="0" y="22"/>
                  </a:cubicBezTo>
                  <a:cubicBezTo>
                    <a:pt x="1" y="14"/>
                    <a:pt x="10" y="10"/>
                    <a:pt x="17" y="8"/>
                  </a:cubicBezTo>
                  <a:cubicBezTo>
                    <a:pt x="26" y="4"/>
                    <a:pt x="36" y="3"/>
                    <a:pt x="46" y="2"/>
                  </a:cubicBezTo>
                  <a:cubicBezTo>
                    <a:pt x="66" y="0"/>
                    <a:pt x="87" y="1"/>
                    <a:pt x="107" y="6"/>
                  </a:cubicBezTo>
                  <a:cubicBezTo>
                    <a:pt x="115" y="9"/>
                    <a:pt x="122" y="12"/>
                    <a:pt x="127" y="18"/>
                  </a:cubicBezTo>
                  <a:cubicBezTo>
                    <a:pt x="129" y="20"/>
                    <a:pt x="129" y="24"/>
                    <a:pt x="128" y="27"/>
                  </a:cubicBezTo>
                  <a:cubicBezTo>
                    <a:pt x="125" y="47"/>
                    <a:pt x="121" y="67"/>
                    <a:pt x="118" y="87"/>
                  </a:cubicBezTo>
                  <a:close/>
                  <a:moveTo>
                    <a:pt x="101" y="141"/>
                  </a:moveTo>
                  <a:cubicBezTo>
                    <a:pt x="85" y="151"/>
                    <a:pt x="65" y="152"/>
                    <a:pt x="47" y="148"/>
                  </a:cubicBezTo>
                  <a:cubicBezTo>
                    <a:pt x="37" y="147"/>
                    <a:pt x="26" y="144"/>
                    <a:pt x="21" y="135"/>
                  </a:cubicBezTo>
                  <a:cubicBezTo>
                    <a:pt x="18" y="126"/>
                    <a:pt x="17" y="117"/>
                    <a:pt x="16" y="108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45" y="124"/>
                    <a:pt x="83" y="124"/>
                    <a:pt x="111" y="106"/>
                  </a:cubicBezTo>
                  <a:cubicBezTo>
                    <a:pt x="115" y="107"/>
                    <a:pt x="112" y="112"/>
                    <a:pt x="112" y="115"/>
                  </a:cubicBezTo>
                  <a:cubicBezTo>
                    <a:pt x="109" y="124"/>
                    <a:pt x="110" y="136"/>
                    <a:pt x="101" y="141"/>
                  </a:cubicBezTo>
                  <a:close/>
                  <a:moveTo>
                    <a:pt x="89" y="13"/>
                  </a:moveTo>
                  <a:cubicBezTo>
                    <a:pt x="72" y="11"/>
                    <a:pt x="55" y="10"/>
                    <a:pt x="38" y="13"/>
                  </a:cubicBezTo>
                  <a:cubicBezTo>
                    <a:pt x="32" y="14"/>
                    <a:pt x="26" y="15"/>
                    <a:pt x="22" y="20"/>
                  </a:cubicBezTo>
                  <a:cubicBezTo>
                    <a:pt x="28" y="26"/>
                    <a:pt x="36" y="27"/>
                    <a:pt x="44" y="28"/>
                  </a:cubicBezTo>
                  <a:cubicBezTo>
                    <a:pt x="57" y="29"/>
                    <a:pt x="71" y="30"/>
                    <a:pt x="85" y="28"/>
                  </a:cubicBezTo>
                  <a:cubicBezTo>
                    <a:pt x="92" y="27"/>
                    <a:pt x="101" y="26"/>
                    <a:pt x="106" y="20"/>
                  </a:cubicBezTo>
                  <a:cubicBezTo>
                    <a:pt x="102" y="15"/>
                    <a:pt x="95" y="14"/>
                    <a:pt x="89" y="13"/>
                  </a:cubicBezTo>
                  <a:close/>
                  <a:moveTo>
                    <a:pt x="56" y="54"/>
                  </a:moveTo>
                  <a:cubicBezTo>
                    <a:pt x="48" y="57"/>
                    <a:pt x="43" y="65"/>
                    <a:pt x="44" y="74"/>
                  </a:cubicBezTo>
                  <a:cubicBezTo>
                    <a:pt x="44" y="85"/>
                    <a:pt x="55" y="94"/>
                    <a:pt x="66" y="93"/>
                  </a:cubicBezTo>
                  <a:cubicBezTo>
                    <a:pt x="77" y="92"/>
                    <a:pt x="86" y="81"/>
                    <a:pt x="84" y="70"/>
                  </a:cubicBezTo>
                  <a:cubicBezTo>
                    <a:pt x="83" y="57"/>
                    <a:pt x="68" y="48"/>
                    <a:pt x="56" y="54"/>
                  </a:cubicBezTo>
                  <a:close/>
                  <a:moveTo>
                    <a:pt x="59" y="82"/>
                  </a:moveTo>
                  <a:cubicBezTo>
                    <a:pt x="52" y="79"/>
                    <a:pt x="52" y="67"/>
                    <a:pt x="59" y="64"/>
                  </a:cubicBezTo>
                  <a:cubicBezTo>
                    <a:pt x="65" y="60"/>
                    <a:pt x="74" y="65"/>
                    <a:pt x="74" y="72"/>
                  </a:cubicBezTo>
                  <a:cubicBezTo>
                    <a:pt x="75" y="80"/>
                    <a:pt x="66" y="86"/>
                    <a:pt x="59" y="82"/>
                  </a:cubicBezTo>
                  <a:close/>
                </a:path>
              </a:pathLst>
            </a:custGeom>
            <a:solidFill>
              <a:srgbClr val="1F4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757" tIns="48378" rIns="96757" bIns="48378" numCol="1" anchor="t" anchorCtr="0" compatLnSpc="1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65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99"/>
                            </p:stCondLst>
                            <p:childTnLst>
                              <p:par>
                                <p:cTn id="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99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99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99"/>
                            </p:stCondLst>
                            <p:childTnLst>
                              <p:par>
                                <p:cTn id="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99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99"/>
                            </p:stCondLst>
                            <p:childTnLst>
                              <p:par>
                                <p:cTn id="3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6"/>
          <p:cNvSpPr/>
          <p:nvPr/>
        </p:nvSpPr>
        <p:spPr bwMode="auto">
          <a:xfrm rot="5400000">
            <a:off x="277565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304689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3318125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3589358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4" name="圆角矩形 44"/>
          <p:cNvSpPr/>
          <p:nvPr/>
        </p:nvSpPr>
        <p:spPr>
          <a:xfrm>
            <a:off x="2852455" y="260561"/>
            <a:ext cx="3029870" cy="631414"/>
          </a:xfrm>
          <a:prstGeom prst="roundRect">
            <a:avLst>
              <a:gd name="adj" fmla="val 50000"/>
            </a:avLst>
          </a:prstGeom>
          <a:solidFill>
            <a:srgbClr val="1F497D"/>
          </a:solidFill>
          <a:ln w="381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E77817"/>
                </a:solidFill>
                <a:effectLst/>
                <a:uLnTx/>
                <a:uFillTx/>
                <a:latin typeface="+mn-ea"/>
                <a:cs typeface="+mn-cs"/>
              </a:rPr>
              <a:t>登录页面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E77817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6" name="6"/>
          <p:cNvSpPr/>
          <p:nvPr/>
        </p:nvSpPr>
        <p:spPr bwMode="auto">
          <a:xfrm rot="5400000">
            <a:off x="3860591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7" name="6"/>
          <p:cNvSpPr/>
          <p:nvPr/>
        </p:nvSpPr>
        <p:spPr bwMode="auto">
          <a:xfrm rot="5400000">
            <a:off x="4131824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8" name="6"/>
          <p:cNvSpPr/>
          <p:nvPr/>
        </p:nvSpPr>
        <p:spPr bwMode="auto">
          <a:xfrm rot="5400000">
            <a:off x="4403057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9" name="6"/>
          <p:cNvSpPr/>
          <p:nvPr/>
        </p:nvSpPr>
        <p:spPr bwMode="auto">
          <a:xfrm rot="5400000">
            <a:off x="4674290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6"/>
          <p:cNvSpPr/>
          <p:nvPr/>
        </p:nvSpPr>
        <p:spPr bwMode="auto">
          <a:xfrm rot="5400000">
            <a:off x="4945523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6"/>
          <p:cNvSpPr/>
          <p:nvPr/>
        </p:nvSpPr>
        <p:spPr bwMode="auto">
          <a:xfrm rot="5400000">
            <a:off x="5216756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6"/>
          <p:cNvSpPr/>
          <p:nvPr/>
        </p:nvSpPr>
        <p:spPr bwMode="auto">
          <a:xfrm rot="5400000">
            <a:off x="548798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6"/>
          <p:cNvSpPr/>
          <p:nvPr/>
        </p:nvSpPr>
        <p:spPr bwMode="auto">
          <a:xfrm rot="5400000">
            <a:off x="575922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5" name="Group 5"/>
          <p:cNvGrpSpPr/>
          <p:nvPr/>
        </p:nvGrpSpPr>
        <p:grpSpPr>
          <a:xfrm>
            <a:off x="1893676" y="207221"/>
            <a:ext cx="818101" cy="738094"/>
            <a:chOff x="1079332" y="2212863"/>
            <a:chExt cx="298739" cy="264080"/>
          </a:xfrm>
        </p:grpSpPr>
        <p:sp>
          <p:nvSpPr>
            <p:cNvPr id="16" name="Oval 2"/>
            <p:cNvSpPr/>
            <p:nvPr/>
          </p:nvSpPr>
          <p:spPr bwMode="auto">
            <a:xfrm>
              <a:off x="1096661" y="2212863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7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4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955546" y="1774146"/>
            <a:ext cx="693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登陆时，会根据用户的角色类型，跳转到相应的主页（普通用户首页、物业管理员首页、超级管理员首页）</a:t>
            </a:r>
            <a:endParaRPr lang="zh-CN" altLang="en-US" dirty="0"/>
          </a:p>
        </p:txBody>
      </p:sp>
      <p:pic>
        <p:nvPicPr>
          <p:cNvPr id="1026" name="图片 16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" t="-294" r="2836" b="8910"/>
          <a:stretch>
            <a:fillRect/>
          </a:stretch>
        </p:blipFill>
        <p:spPr bwMode="auto">
          <a:xfrm>
            <a:off x="166254" y="2382982"/>
            <a:ext cx="5736536" cy="439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6"/>
          <p:cNvSpPr/>
          <p:nvPr/>
        </p:nvSpPr>
        <p:spPr bwMode="auto">
          <a:xfrm rot="5400000">
            <a:off x="277565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304689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3318125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3589358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4" name="圆角矩形 44"/>
          <p:cNvSpPr/>
          <p:nvPr/>
        </p:nvSpPr>
        <p:spPr>
          <a:xfrm>
            <a:off x="2852455" y="260561"/>
            <a:ext cx="3029870" cy="631414"/>
          </a:xfrm>
          <a:prstGeom prst="roundRect">
            <a:avLst>
              <a:gd name="adj" fmla="val 50000"/>
            </a:avLst>
          </a:prstGeom>
          <a:solidFill>
            <a:srgbClr val="1F497D"/>
          </a:solidFill>
          <a:ln w="381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E77817"/>
                </a:solidFill>
                <a:latin typeface="+mn-ea"/>
              </a:rPr>
              <a:t>普通用户首页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E77817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6" name="6"/>
          <p:cNvSpPr/>
          <p:nvPr/>
        </p:nvSpPr>
        <p:spPr bwMode="auto">
          <a:xfrm rot="5400000">
            <a:off x="3860591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7" name="6"/>
          <p:cNvSpPr/>
          <p:nvPr/>
        </p:nvSpPr>
        <p:spPr bwMode="auto">
          <a:xfrm rot="5400000">
            <a:off x="4131824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8" name="6"/>
          <p:cNvSpPr/>
          <p:nvPr/>
        </p:nvSpPr>
        <p:spPr bwMode="auto">
          <a:xfrm rot="5400000">
            <a:off x="4403057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9" name="6"/>
          <p:cNvSpPr/>
          <p:nvPr/>
        </p:nvSpPr>
        <p:spPr bwMode="auto">
          <a:xfrm rot="5400000">
            <a:off x="4674290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6"/>
          <p:cNvSpPr/>
          <p:nvPr/>
        </p:nvSpPr>
        <p:spPr bwMode="auto">
          <a:xfrm rot="5400000">
            <a:off x="4945523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6"/>
          <p:cNvSpPr/>
          <p:nvPr/>
        </p:nvSpPr>
        <p:spPr bwMode="auto">
          <a:xfrm rot="5400000">
            <a:off x="5216756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6"/>
          <p:cNvSpPr/>
          <p:nvPr/>
        </p:nvSpPr>
        <p:spPr bwMode="auto">
          <a:xfrm rot="5400000">
            <a:off x="548798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6"/>
          <p:cNvSpPr/>
          <p:nvPr/>
        </p:nvSpPr>
        <p:spPr bwMode="auto">
          <a:xfrm rot="5400000">
            <a:off x="575922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5" name="Group 5"/>
          <p:cNvGrpSpPr/>
          <p:nvPr/>
        </p:nvGrpSpPr>
        <p:grpSpPr>
          <a:xfrm>
            <a:off x="1893676" y="207221"/>
            <a:ext cx="818101" cy="738094"/>
            <a:chOff x="1079332" y="2212863"/>
            <a:chExt cx="298739" cy="264080"/>
          </a:xfrm>
        </p:grpSpPr>
        <p:sp>
          <p:nvSpPr>
            <p:cNvPr id="16" name="Oval 2"/>
            <p:cNvSpPr/>
            <p:nvPr/>
          </p:nvSpPr>
          <p:spPr bwMode="auto">
            <a:xfrm>
              <a:off x="1096661" y="2212863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7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4.1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37837" y="1672544"/>
            <a:ext cx="693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显示个人信息、修改个人信息以及密码、点击按钮跳转到投诉、报修和缴费界面，日历显示</a:t>
            </a:r>
            <a:endParaRPr lang="zh-CN" altLang="en-US" dirty="0"/>
          </a:p>
        </p:txBody>
      </p:sp>
      <p:pic>
        <p:nvPicPr>
          <p:cNvPr id="2050" name="图片 14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2" y="2318875"/>
            <a:ext cx="9068643" cy="447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6"/>
          <p:cNvSpPr/>
          <p:nvPr/>
        </p:nvSpPr>
        <p:spPr bwMode="auto">
          <a:xfrm rot="5400000">
            <a:off x="277565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304689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3318125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3589358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4" name="圆角矩形 44"/>
          <p:cNvSpPr/>
          <p:nvPr/>
        </p:nvSpPr>
        <p:spPr>
          <a:xfrm>
            <a:off x="2852455" y="260561"/>
            <a:ext cx="3029870" cy="631414"/>
          </a:xfrm>
          <a:prstGeom prst="roundRect">
            <a:avLst>
              <a:gd name="adj" fmla="val 50000"/>
            </a:avLst>
          </a:prstGeom>
          <a:solidFill>
            <a:srgbClr val="1F497D"/>
          </a:solidFill>
          <a:ln w="381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E77817"/>
                </a:solidFill>
                <a:latin typeface="+mn-ea"/>
              </a:rPr>
              <a:t>用户库停车位页面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E77817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6" name="6"/>
          <p:cNvSpPr/>
          <p:nvPr/>
        </p:nvSpPr>
        <p:spPr bwMode="auto">
          <a:xfrm rot="5400000">
            <a:off x="3860591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7" name="6"/>
          <p:cNvSpPr/>
          <p:nvPr/>
        </p:nvSpPr>
        <p:spPr bwMode="auto">
          <a:xfrm rot="5400000">
            <a:off x="4131824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8" name="6"/>
          <p:cNvSpPr/>
          <p:nvPr/>
        </p:nvSpPr>
        <p:spPr bwMode="auto">
          <a:xfrm rot="5400000">
            <a:off x="4403057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9" name="6"/>
          <p:cNvSpPr/>
          <p:nvPr/>
        </p:nvSpPr>
        <p:spPr bwMode="auto">
          <a:xfrm rot="5400000">
            <a:off x="4674290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6"/>
          <p:cNvSpPr/>
          <p:nvPr/>
        </p:nvSpPr>
        <p:spPr bwMode="auto">
          <a:xfrm rot="5400000">
            <a:off x="4945523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6"/>
          <p:cNvSpPr/>
          <p:nvPr/>
        </p:nvSpPr>
        <p:spPr bwMode="auto">
          <a:xfrm rot="5400000">
            <a:off x="5216756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6"/>
          <p:cNvSpPr/>
          <p:nvPr/>
        </p:nvSpPr>
        <p:spPr bwMode="auto">
          <a:xfrm rot="5400000">
            <a:off x="548798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6"/>
          <p:cNvSpPr/>
          <p:nvPr/>
        </p:nvSpPr>
        <p:spPr bwMode="auto">
          <a:xfrm rot="5400000">
            <a:off x="575922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5" name="Group 5"/>
          <p:cNvGrpSpPr/>
          <p:nvPr/>
        </p:nvGrpSpPr>
        <p:grpSpPr>
          <a:xfrm>
            <a:off x="1893676" y="207221"/>
            <a:ext cx="818101" cy="738094"/>
            <a:chOff x="1079332" y="2212863"/>
            <a:chExt cx="298739" cy="264080"/>
          </a:xfrm>
        </p:grpSpPr>
        <p:sp>
          <p:nvSpPr>
            <p:cNvPr id="16" name="Oval 2"/>
            <p:cNvSpPr/>
            <p:nvPr/>
          </p:nvSpPr>
          <p:spPr bwMode="auto">
            <a:xfrm>
              <a:off x="1096661" y="2212863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7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4.1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80303" y="1340710"/>
            <a:ext cx="693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点击车库停车位，显示用户车辆信息以及停车收费说明：</a:t>
            </a:r>
            <a:endParaRPr lang="zh-CN" altLang="en-US" dirty="0"/>
          </a:p>
        </p:txBody>
      </p:sp>
      <p:pic>
        <p:nvPicPr>
          <p:cNvPr id="5125" name="图片 14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27" y="1803671"/>
            <a:ext cx="9084187" cy="488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6292441" y="3079620"/>
            <a:ext cx="4621101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6600" dirty="0">
                <a:cs typeface="+mn-ea"/>
                <a:sym typeface="+mn-lt"/>
              </a:rPr>
              <a:t>项目介绍</a:t>
            </a:r>
            <a:endParaRPr lang="zh-CN" altLang="en-US" sz="6600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67506" y="2449443"/>
            <a:ext cx="54785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70C0"/>
                </a:solidFill>
                <a:cs typeface="+mn-ea"/>
                <a:sym typeface="+mn-lt"/>
              </a:rPr>
              <a:t>01</a:t>
            </a:r>
            <a:endParaRPr lang="zh-CN" altLang="en-US" sz="48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45947" y="2011795"/>
            <a:ext cx="2400364" cy="2293443"/>
          </a:xfrm>
          <a:prstGeom prst="ellipse">
            <a:avLst/>
          </a:prstGeom>
          <a:solidFill>
            <a:srgbClr val="00206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32390" y="2543846"/>
            <a:ext cx="1203436" cy="1055032"/>
            <a:chOff x="10628051" y="1891971"/>
            <a:chExt cx="519248" cy="476438"/>
          </a:xfrm>
        </p:grpSpPr>
        <p:sp>
          <p:nvSpPr>
            <p:cNvPr id="22" name="Freeform 130"/>
            <p:cNvSpPr>
              <a:spLocks noEditPoints="1"/>
            </p:cNvSpPr>
            <p:nvPr/>
          </p:nvSpPr>
          <p:spPr bwMode="auto">
            <a:xfrm>
              <a:off x="10886294" y="1891971"/>
              <a:ext cx="261005" cy="290005"/>
            </a:xfrm>
            <a:custGeom>
              <a:avLst/>
              <a:gdLst>
                <a:gd name="T0" fmla="*/ 90 w 95"/>
                <a:gd name="T1" fmla="*/ 21 h 106"/>
                <a:gd name="T2" fmla="*/ 88 w 95"/>
                <a:gd name="T3" fmla="*/ 17 h 106"/>
                <a:gd name="T4" fmla="*/ 51 w 95"/>
                <a:gd name="T5" fmla="*/ 1 h 106"/>
                <a:gd name="T6" fmla="*/ 46 w 95"/>
                <a:gd name="T7" fmla="*/ 2 h 106"/>
                <a:gd name="T8" fmla="*/ 0 w 95"/>
                <a:gd name="T9" fmla="*/ 35 h 106"/>
                <a:gd name="T10" fmla="*/ 36 w 95"/>
                <a:gd name="T11" fmla="*/ 79 h 106"/>
                <a:gd name="T12" fmla="*/ 37 w 95"/>
                <a:gd name="T13" fmla="*/ 106 h 106"/>
                <a:gd name="T14" fmla="*/ 93 w 95"/>
                <a:gd name="T15" fmla="*/ 65 h 106"/>
                <a:gd name="T16" fmla="*/ 95 w 95"/>
                <a:gd name="T17" fmla="*/ 61 h 106"/>
                <a:gd name="T18" fmla="*/ 90 w 95"/>
                <a:gd name="T19" fmla="*/ 21 h 106"/>
                <a:gd name="T20" fmla="*/ 69 w 95"/>
                <a:gd name="T21" fmla="*/ 44 h 106"/>
                <a:gd name="T22" fmla="*/ 57 w 95"/>
                <a:gd name="T23" fmla="*/ 42 h 106"/>
                <a:gd name="T24" fmla="*/ 59 w 95"/>
                <a:gd name="T25" fmla="*/ 31 h 106"/>
                <a:gd name="T26" fmla="*/ 71 w 95"/>
                <a:gd name="T27" fmla="*/ 33 h 106"/>
                <a:gd name="T28" fmla="*/ 69 w 95"/>
                <a:gd name="T29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106">
                  <a:moveTo>
                    <a:pt x="90" y="21"/>
                  </a:moveTo>
                  <a:cubicBezTo>
                    <a:pt x="90" y="20"/>
                    <a:pt x="89" y="18"/>
                    <a:pt x="88" y="17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0" y="0"/>
                    <a:pt x="48" y="0"/>
                    <a:pt x="46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8" y="43"/>
                    <a:pt x="31" y="59"/>
                    <a:pt x="36" y="79"/>
                  </a:cubicBezTo>
                  <a:cubicBezTo>
                    <a:pt x="38" y="88"/>
                    <a:pt x="39" y="97"/>
                    <a:pt x="37" y="106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4" y="64"/>
                    <a:pt x="95" y="63"/>
                    <a:pt x="95" y="61"/>
                  </a:cubicBezTo>
                  <a:lnTo>
                    <a:pt x="90" y="21"/>
                  </a:lnTo>
                  <a:close/>
                  <a:moveTo>
                    <a:pt x="69" y="44"/>
                  </a:moveTo>
                  <a:cubicBezTo>
                    <a:pt x="65" y="47"/>
                    <a:pt x="60" y="46"/>
                    <a:pt x="57" y="42"/>
                  </a:cubicBezTo>
                  <a:cubicBezTo>
                    <a:pt x="55" y="39"/>
                    <a:pt x="56" y="34"/>
                    <a:pt x="59" y="31"/>
                  </a:cubicBezTo>
                  <a:cubicBezTo>
                    <a:pt x="63" y="28"/>
                    <a:pt x="68" y="29"/>
                    <a:pt x="71" y="33"/>
                  </a:cubicBezTo>
                  <a:cubicBezTo>
                    <a:pt x="73" y="36"/>
                    <a:pt x="72" y="41"/>
                    <a:pt x="69" y="4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Freeform 131"/>
            <p:cNvSpPr/>
            <p:nvPr/>
          </p:nvSpPr>
          <p:spPr bwMode="auto">
            <a:xfrm>
              <a:off x="10719195" y="2036974"/>
              <a:ext cx="216814" cy="227861"/>
            </a:xfrm>
            <a:custGeom>
              <a:avLst/>
              <a:gdLst>
                <a:gd name="T0" fmla="*/ 2 w 79"/>
                <a:gd name="T1" fmla="*/ 31 h 83"/>
                <a:gd name="T2" fmla="*/ 39 w 79"/>
                <a:gd name="T3" fmla="*/ 83 h 83"/>
                <a:gd name="T4" fmla="*/ 42 w 79"/>
                <a:gd name="T5" fmla="*/ 82 h 83"/>
                <a:gd name="T6" fmla="*/ 73 w 79"/>
                <a:gd name="T7" fmla="*/ 32 h 83"/>
                <a:gd name="T8" fmla="*/ 36 w 79"/>
                <a:gd name="T9" fmla="*/ 0 h 83"/>
                <a:gd name="T10" fmla="*/ 3 w 79"/>
                <a:gd name="T11" fmla="*/ 24 h 83"/>
                <a:gd name="T12" fmla="*/ 2 w 79"/>
                <a:gd name="T13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2" y="31"/>
                  </a:moveTo>
                  <a:cubicBezTo>
                    <a:pt x="39" y="83"/>
                    <a:pt x="39" y="83"/>
                    <a:pt x="39" y="83"/>
                  </a:cubicBezTo>
                  <a:cubicBezTo>
                    <a:pt x="40" y="83"/>
                    <a:pt x="41" y="82"/>
                    <a:pt x="42" y="82"/>
                  </a:cubicBezTo>
                  <a:cubicBezTo>
                    <a:pt x="65" y="77"/>
                    <a:pt x="79" y="54"/>
                    <a:pt x="73" y="32"/>
                  </a:cubicBezTo>
                  <a:cubicBezTo>
                    <a:pt x="69" y="14"/>
                    <a:pt x="54" y="2"/>
                    <a:pt x="36" y="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" y="26"/>
                    <a:pt x="0" y="29"/>
                    <a:pt x="2" y="3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Freeform 132"/>
            <p:cNvSpPr>
              <a:spLocks noEditPoints="1"/>
            </p:cNvSpPr>
            <p:nvPr/>
          </p:nvSpPr>
          <p:spPr bwMode="auto">
            <a:xfrm>
              <a:off x="10628051" y="1970687"/>
              <a:ext cx="491628" cy="397722"/>
            </a:xfrm>
            <a:custGeom>
              <a:avLst/>
              <a:gdLst>
                <a:gd name="T0" fmla="*/ 172 w 179"/>
                <a:gd name="T1" fmla="*/ 121 h 145"/>
                <a:gd name="T2" fmla="*/ 137 w 179"/>
                <a:gd name="T3" fmla="*/ 98 h 145"/>
                <a:gd name="T4" fmla="*/ 127 w 179"/>
                <a:gd name="T5" fmla="*/ 97 h 145"/>
                <a:gd name="T6" fmla="*/ 124 w 179"/>
                <a:gd name="T7" fmla="*/ 98 h 145"/>
                <a:gd name="T8" fmla="*/ 118 w 179"/>
                <a:gd name="T9" fmla="*/ 94 h 145"/>
                <a:gd name="T10" fmla="*/ 124 w 179"/>
                <a:gd name="T11" fmla="*/ 52 h 145"/>
                <a:gd name="T12" fmla="*/ 52 w 179"/>
                <a:gd name="T13" fmla="*/ 8 h 145"/>
                <a:gd name="T14" fmla="*/ 8 w 179"/>
                <a:gd name="T15" fmla="*/ 80 h 145"/>
                <a:gd name="T16" fmla="*/ 80 w 179"/>
                <a:gd name="T17" fmla="*/ 124 h 145"/>
                <a:gd name="T18" fmla="*/ 111 w 179"/>
                <a:gd name="T19" fmla="*/ 104 h 145"/>
                <a:gd name="T20" fmla="*/ 117 w 179"/>
                <a:gd name="T21" fmla="*/ 108 h 145"/>
                <a:gd name="T22" fmla="*/ 123 w 179"/>
                <a:gd name="T23" fmla="*/ 120 h 145"/>
                <a:gd name="T24" fmla="*/ 157 w 179"/>
                <a:gd name="T25" fmla="*/ 143 h 145"/>
                <a:gd name="T26" fmla="*/ 168 w 179"/>
                <a:gd name="T27" fmla="*/ 144 h 145"/>
                <a:gd name="T28" fmla="*/ 175 w 179"/>
                <a:gd name="T29" fmla="*/ 139 h 145"/>
                <a:gd name="T30" fmla="*/ 172 w 179"/>
                <a:gd name="T31" fmla="*/ 121 h 145"/>
                <a:gd name="T32" fmla="*/ 77 w 179"/>
                <a:gd name="T33" fmla="*/ 113 h 145"/>
                <a:gd name="T34" fmla="*/ 18 w 179"/>
                <a:gd name="T35" fmla="*/ 77 h 145"/>
                <a:gd name="T36" fmla="*/ 54 w 179"/>
                <a:gd name="T37" fmla="*/ 18 h 145"/>
                <a:gd name="T38" fmla="*/ 113 w 179"/>
                <a:gd name="T39" fmla="*/ 54 h 145"/>
                <a:gd name="T40" fmla="*/ 77 w 179"/>
                <a:gd name="T41" fmla="*/ 11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" h="145">
                  <a:moveTo>
                    <a:pt x="172" y="121"/>
                  </a:moveTo>
                  <a:cubicBezTo>
                    <a:pt x="137" y="98"/>
                    <a:pt x="137" y="98"/>
                    <a:pt x="137" y="98"/>
                  </a:cubicBezTo>
                  <a:cubicBezTo>
                    <a:pt x="134" y="96"/>
                    <a:pt x="130" y="96"/>
                    <a:pt x="127" y="97"/>
                  </a:cubicBezTo>
                  <a:cubicBezTo>
                    <a:pt x="126" y="97"/>
                    <a:pt x="125" y="97"/>
                    <a:pt x="124" y="98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25" y="82"/>
                    <a:pt x="127" y="67"/>
                    <a:pt x="124" y="52"/>
                  </a:cubicBezTo>
                  <a:cubicBezTo>
                    <a:pt x="116" y="20"/>
                    <a:pt x="83" y="0"/>
                    <a:pt x="52" y="8"/>
                  </a:cubicBezTo>
                  <a:cubicBezTo>
                    <a:pt x="20" y="15"/>
                    <a:pt x="0" y="48"/>
                    <a:pt x="8" y="80"/>
                  </a:cubicBezTo>
                  <a:cubicBezTo>
                    <a:pt x="15" y="112"/>
                    <a:pt x="48" y="131"/>
                    <a:pt x="80" y="124"/>
                  </a:cubicBezTo>
                  <a:cubicBezTo>
                    <a:pt x="92" y="121"/>
                    <a:pt x="103" y="114"/>
                    <a:pt x="111" y="104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7" y="113"/>
                    <a:pt x="118" y="117"/>
                    <a:pt x="123" y="120"/>
                  </a:cubicBezTo>
                  <a:cubicBezTo>
                    <a:pt x="157" y="143"/>
                    <a:pt x="157" y="143"/>
                    <a:pt x="157" y="143"/>
                  </a:cubicBezTo>
                  <a:cubicBezTo>
                    <a:pt x="160" y="145"/>
                    <a:pt x="164" y="145"/>
                    <a:pt x="168" y="144"/>
                  </a:cubicBezTo>
                  <a:cubicBezTo>
                    <a:pt x="171" y="144"/>
                    <a:pt x="174" y="142"/>
                    <a:pt x="175" y="139"/>
                  </a:cubicBezTo>
                  <a:cubicBezTo>
                    <a:pt x="179" y="133"/>
                    <a:pt x="178" y="125"/>
                    <a:pt x="172" y="121"/>
                  </a:cubicBezTo>
                  <a:close/>
                  <a:moveTo>
                    <a:pt x="77" y="113"/>
                  </a:moveTo>
                  <a:cubicBezTo>
                    <a:pt x="51" y="119"/>
                    <a:pt x="25" y="103"/>
                    <a:pt x="18" y="77"/>
                  </a:cubicBezTo>
                  <a:cubicBezTo>
                    <a:pt x="12" y="51"/>
                    <a:pt x="28" y="25"/>
                    <a:pt x="54" y="18"/>
                  </a:cubicBezTo>
                  <a:cubicBezTo>
                    <a:pt x="80" y="12"/>
                    <a:pt x="106" y="28"/>
                    <a:pt x="113" y="54"/>
                  </a:cubicBezTo>
                  <a:cubicBezTo>
                    <a:pt x="119" y="80"/>
                    <a:pt x="103" y="107"/>
                    <a:pt x="77" y="1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6"/>
          <p:cNvSpPr/>
          <p:nvPr/>
        </p:nvSpPr>
        <p:spPr bwMode="auto">
          <a:xfrm rot="5400000">
            <a:off x="277565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304689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3318125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3589358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4" name="圆角矩形 44"/>
          <p:cNvSpPr/>
          <p:nvPr/>
        </p:nvSpPr>
        <p:spPr>
          <a:xfrm>
            <a:off x="2852455" y="260561"/>
            <a:ext cx="3029870" cy="631414"/>
          </a:xfrm>
          <a:prstGeom prst="roundRect">
            <a:avLst>
              <a:gd name="adj" fmla="val 50000"/>
            </a:avLst>
          </a:prstGeom>
          <a:solidFill>
            <a:srgbClr val="1F497D"/>
          </a:solidFill>
          <a:ln w="381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E77817"/>
                </a:solidFill>
                <a:latin typeface="+mn-ea"/>
              </a:rPr>
              <a:t>用户投诉界面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E77817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6" name="6"/>
          <p:cNvSpPr/>
          <p:nvPr/>
        </p:nvSpPr>
        <p:spPr bwMode="auto">
          <a:xfrm rot="5400000">
            <a:off x="3860591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7" name="6"/>
          <p:cNvSpPr/>
          <p:nvPr/>
        </p:nvSpPr>
        <p:spPr bwMode="auto">
          <a:xfrm rot="5400000">
            <a:off x="4131824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8" name="6"/>
          <p:cNvSpPr/>
          <p:nvPr/>
        </p:nvSpPr>
        <p:spPr bwMode="auto">
          <a:xfrm rot="5400000">
            <a:off x="4403057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9" name="6"/>
          <p:cNvSpPr/>
          <p:nvPr/>
        </p:nvSpPr>
        <p:spPr bwMode="auto">
          <a:xfrm rot="5400000">
            <a:off x="4674290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6"/>
          <p:cNvSpPr/>
          <p:nvPr/>
        </p:nvSpPr>
        <p:spPr bwMode="auto">
          <a:xfrm rot="5400000">
            <a:off x="4945523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6"/>
          <p:cNvSpPr/>
          <p:nvPr/>
        </p:nvSpPr>
        <p:spPr bwMode="auto">
          <a:xfrm rot="5400000">
            <a:off x="5216756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6"/>
          <p:cNvSpPr/>
          <p:nvPr/>
        </p:nvSpPr>
        <p:spPr bwMode="auto">
          <a:xfrm rot="5400000">
            <a:off x="548798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6"/>
          <p:cNvSpPr/>
          <p:nvPr/>
        </p:nvSpPr>
        <p:spPr bwMode="auto">
          <a:xfrm rot="5400000">
            <a:off x="575922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5" name="Group 5"/>
          <p:cNvGrpSpPr/>
          <p:nvPr/>
        </p:nvGrpSpPr>
        <p:grpSpPr>
          <a:xfrm>
            <a:off x="1893676" y="207221"/>
            <a:ext cx="818101" cy="738094"/>
            <a:chOff x="1079332" y="2212863"/>
            <a:chExt cx="298739" cy="264080"/>
          </a:xfrm>
        </p:grpSpPr>
        <p:sp>
          <p:nvSpPr>
            <p:cNvPr id="16" name="Oval 2"/>
            <p:cNvSpPr/>
            <p:nvPr/>
          </p:nvSpPr>
          <p:spPr bwMode="auto">
            <a:xfrm>
              <a:off x="1096661" y="2212863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7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4.1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760457" y="1281028"/>
            <a:ext cx="8565798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主要分三步骤，第一步是投诉说明，第二步投诉信息填写，第三步提交成功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6" name="图片 15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4" y="1872096"/>
            <a:ext cx="10663452" cy="490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7" name="图片 1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9" y="2195492"/>
            <a:ext cx="11984834" cy="425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图片 1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7" y="2849590"/>
            <a:ext cx="11933045" cy="317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6"/>
          <p:cNvSpPr/>
          <p:nvPr/>
        </p:nvSpPr>
        <p:spPr bwMode="auto">
          <a:xfrm rot="5400000">
            <a:off x="277565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304689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3318125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3589358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4" name="圆角矩形 44"/>
          <p:cNvSpPr/>
          <p:nvPr/>
        </p:nvSpPr>
        <p:spPr>
          <a:xfrm>
            <a:off x="2852455" y="260561"/>
            <a:ext cx="3029870" cy="631414"/>
          </a:xfrm>
          <a:prstGeom prst="roundRect">
            <a:avLst>
              <a:gd name="adj" fmla="val 50000"/>
            </a:avLst>
          </a:prstGeom>
          <a:solidFill>
            <a:srgbClr val="1F497D"/>
          </a:solidFill>
          <a:ln w="381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E77817"/>
                </a:solidFill>
                <a:latin typeface="+mn-ea"/>
              </a:rPr>
              <a:t>用户报修界面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E77817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6" name="6"/>
          <p:cNvSpPr/>
          <p:nvPr/>
        </p:nvSpPr>
        <p:spPr bwMode="auto">
          <a:xfrm rot="5400000">
            <a:off x="3860591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7" name="6"/>
          <p:cNvSpPr/>
          <p:nvPr/>
        </p:nvSpPr>
        <p:spPr bwMode="auto">
          <a:xfrm rot="5400000">
            <a:off x="4131824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8" name="6"/>
          <p:cNvSpPr/>
          <p:nvPr/>
        </p:nvSpPr>
        <p:spPr bwMode="auto">
          <a:xfrm rot="5400000">
            <a:off x="4403057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9" name="6"/>
          <p:cNvSpPr/>
          <p:nvPr/>
        </p:nvSpPr>
        <p:spPr bwMode="auto">
          <a:xfrm rot="5400000">
            <a:off x="4674290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6"/>
          <p:cNvSpPr/>
          <p:nvPr/>
        </p:nvSpPr>
        <p:spPr bwMode="auto">
          <a:xfrm rot="5400000">
            <a:off x="4945523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6"/>
          <p:cNvSpPr/>
          <p:nvPr/>
        </p:nvSpPr>
        <p:spPr bwMode="auto">
          <a:xfrm rot="5400000">
            <a:off x="5216756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6"/>
          <p:cNvSpPr/>
          <p:nvPr/>
        </p:nvSpPr>
        <p:spPr bwMode="auto">
          <a:xfrm rot="5400000">
            <a:off x="548798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6"/>
          <p:cNvSpPr/>
          <p:nvPr/>
        </p:nvSpPr>
        <p:spPr bwMode="auto">
          <a:xfrm rot="5400000">
            <a:off x="575922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5" name="Group 5"/>
          <p:cNvGrpSpPr/>
          <p:nvPr/>
        </p:nvGrpSpPr>
        <p:grpSpPr>
          <a:xfrm>
            <a:off x="1893676" y="207221"/>
            <a:ext cx="818101" cy="738094"/>
            <a:chOff x="1079332" y="2212863"/>
            <a:chExt cx="298739" cy="264080"/>
          </a:xfrm>
        </p:grpSpPr>
        <p:sp>
          <p:nvSpPr>
            <p:cNvPr id="16" name="Oval 2"/>
            <p:cNvSpPr/>
            <p:nvPr/>
          </p:nvSpPr>
          <p:spPr bwMode="auto">
            <a:xfrm>
              <a:off x="1096661" y="2212863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7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4.1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760457" y="1281028"/>
            <a:ext cx="8297943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主要分三步骤，第一步是报修说明，第二步报修信息填写，第三步提交成功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123" name="图片 15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03" y="1922441"/>
            <a:ext cx="4755665" cy="463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4" name="图片 1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" y="2122170"/>
            <a:ext cx="8894445" cy="410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图片 1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20" y="2534920"/>
            <a:ext cx="5286375" cy="340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6"/>
          <p:cNvSpPr/>
          <p:nvPr/>
        </p:nvSpPr>
        <p:spPr bwMode="auto">
          <a:xfrm rot="5400000">
            <a:off x="277565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304689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3318125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3589358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4" name="圆角矩形 44"/>
          <p:cNvSpPr/>
          <p:nvPr/>
        </p:nvSpPr>
        <p:spPr>
          <a:xfrm>
            <a:off x="2852455" y="260561"/>
            <a:ext cx="3029870" cy="631414"/>
          </a:xfrm>
          <a:prstGeom prst="roundRect">
            <a:avLst>
              <a:gd name="adj" fmla="val 50000"/>
            </a:avLst>
          </a:prstGeom>
          <a:solidFill>
            <a:srgbClr val="1F497D"/>
          </a:solidFill>
          <a:ln w="381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E77817"/>
                </a:solidFill>
                <a:latin typeface="+mn-ea"/>
              </a:rPr>
              <a:t>用户报修、投诉查看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E77817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6" name="6"/>
          <p:cNvSpPr/>
          <p:nvPr/>
        </p:nvSpPr>
        <p:spPr bwMode="auto">
          <a:xfrm rot="5400000">
            <a:off x="3860591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7" name="6"/>
          <p:cNvSpPr/>
          <p:nvPr/>
        </p:nvSpPr>
        <p:spPr bwMode="auto">
          <a:xfrm rot="5400000">
            <a:off x="4131824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8" name="6"/>
          <p:cNvSpPr/>
          <p:nvPr/>
        </p:nvSpPr>
        <p:spPr bwMode="auto">
          <a:xfrm rot="5400000">
            <a:off x="4403057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9" name="6"/>
          <p:cNvSpPr/>
          <p:nvPr/>
        </p:nvSpPr>
        <p:spPr bwMode="auto">
          <a:xfrm rot="5400000">
            <a:off x="4674290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6"/>
          <p:cNvSpPr/>
          <p:nvPr/>
        </p:nvSpPr>
        <p:spPr bwMode="auto">
          <a:xfrm rot="5400000">
            <a:off x="4945523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6"/>
          <p:cNvSpPr/>
          <p:nvPr/>
        </p:nvSpPr>
        <p:spPr bwMode="auto">
          <a:xfrm rot="5400000">
            <a:off x="5216756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6"/>
          <p:cNvSpPr/>
          <p:nvPr/>
        </p:nvSpPr>
        <p:spPr bwMode="auto">
          <a:xfrm rot="5400000">
            <a:off x="548798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6"/>
          <p:cNvSpPr/>
          <p:nvPr/>
        </p:nvSpPr>
        <p:spPr bwMode="auto">
          <a:xfrm rot="5400000">
            <a:off x="575922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5" name="Group 5"/>
          <p:cNvGrpSpPr/>
          <p:nvPr/>
        </p:nvGrpSpPr>
        <p:grpSpPr>
          <a:xfrm>
            <a:off x="1893676" y="207221"/>
            <a:ext cx="818101" cy="738094"/>
            <a:chOff x="1079332" y="2212863"/>
            <a:chExt cx="298739" cy="264080"/>
          </a:xfrm>
        </p:grpSpPr>
        <p:sp>
          <p:nvSpPr>
            <p:cNvPr id="16" name="Oval 2"/>
            <p:cNvSpPr/>
            <p:nvPr/>
          </p:nvSpPr>
          <p:spPr bwMode="auto">
            <a:xfrm>
              <a:off x="1096661" y="2212863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7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4.1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5332" y="1281028"/>
            <a:ext cx="82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报修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投诉查看，可以查看本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用户的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投诉的详情信息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146" name="图片 16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46" y="1768091"/>
            <a:ext cx="11012821" cy="425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6"/>
          <p:cNvSpPr/>
          <p:nvPr/>
        </p:nvSpPr>
        <p:spPr bwMode="auto">
          <a:xfrm rot="5400000">
            <a:off x="277565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304689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3318125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3589358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4" name="圆角矩形 44"/>
          <p:cNvSpPr/>
          <p:nvPr/>
        </p:nvSpPr>
        <p:spPr>
          <a:xfrm>
            <a:off x="2852455" y="260561"/>
            <a:ext cx="3029870" cy="631414"/>
          </a:xfrm>
          <a:prstGeom prst="roundRect">
            <a:avLst>
              <a:gd name="adj" fmla="val 50000"/>
            </a:avLst>
          </a:prstGeom>
          <a:solidFill>
            <a:srgbClr val="1F497D"/>
          </a:solidFill>
          <a:ln w="381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E77817"/>
                </a:solidFill>
                <a:latin typeface="+mn-ea"/>
              </a:rPr>
              <a:t>用户物业缴费界面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E77817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6" name="6"/>
          <p:cNvSpPr/>
          <p:nvPr/>
        </p:nvSpPr>
        <p:spPr bwMode="auto">
          <a:xfrm rot="5400000">
            <a:off x="3860591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7" name="6"/>
          <p:cNvSpPr/>
          <p:nvPr/>
        </p:nvSpPr>
        <p:spPr bwMode="auto">
          <a:xfrm rot="5400000">
            <a:off x="4131824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8" name="6"/>
          <p:cNvSpPr/>
          <p:nvPr/>
        </p:nvSpPr>
        <p:spPr bwMode="auto">
          <a:xfrm rot="5400000">
            <a:off x="4403057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9" name="6"/>
          <p:cNvSpPr/>
          <p:nvPr/>
        </p:nvSpPr>
        <p:spPr bwMode="auto">
          <a:xfrm rot="5400000">
            <a:off x="4674290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6"/>
          <p:cNvSpPr/>
          <p:nvPr/>
        </p:nvSpPr>
        <p:spPr bwMode="auto">
          <a:xfrm rot="5400000">
            <a:off x="4945523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6"/>
          <p:cNvSpPr/>
          <p:nvPr/>
        </p:nvSpPr>
        <p:spPr bwMode="auto">
          <a:xfrm rot="5400000">
            <a:off x="5216756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6"/>
          <p:cNvSpPr/>
          <p:nvPr/>
        </p:nvSpPr>
        <p:spPr bwMode="auto">
          <a:xfrm rot="5400000">
            <a:off x="548798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6"/>
          <p:cNvSpPr/>
          <p:nvPr/>
        </p:nvSpPr>
        <p:spPr bwMode="auto">
          <a:xfrm rot="5400000">
            <a:off x="575922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5" name="Group 5"/>
          <p:cNvGrpSpPr/>
          <p:nvPr/>
        </p:nvGrpSpPr>
        <p:grpSpPr>
          <a:xfrm>
            <a:off x="1893676" y="207221"/>
            <a:ext cx="818101" cy="738094"/>
            <a:chOff x="1079332" y="2212863"/>
            <a:chExt cx="298739" cy="264080"/>
          </a:xfrm>
        </p:grpSpPr>
        <p:sp>
          <p:nvSpPr>
            <p:cNvPr id="16" name="Oval 2"/>
            <p:cNvSpPr/>
            <p:nvPr/>
          </p:nvSpPr>
          <p:spPr bwMode="auto">
            <a:xfrm>
              <a:off x="1096661" y="2212863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7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4.1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96502" y="1264518"/>
            <a:ext cx="6932643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l">
              <a:lnSpc>
                <a:spcPct val="125000"/>
              </a:lnSpc>
              <a:buFont typeface="+mj-lt"/>
              <a:buNone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物业缴费，显示该用户物业费信息，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Echarts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图表：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9" name="图片 16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55" y="1802075"/>
            <a:ext cx="9536036" cy="489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6"/>
          <p:cNvSpPr/>
          <p:nvPr/>
        </p:nvSpPr>
        <p:spPr bwMode="auto">
          <a:xfrm rot="5400000">
            <a:off x="277565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304689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3318125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3589358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4" name="圆角矩形 44"/>
          <p:cNvSpPr/>
          <p:nvPr/>
        </p:nvSpPr>
        <p:spPr>
          <a:xfrm>
            <a:off x="2852455" y="260561"/>
            <a:ext cx="3029870" cy="631414"/>
          </a:xfrm>
          <a:prstGeom prst="roundRect">
            <a:avLst>
              <a:gd name="adj" fmla="val 50000"/>
            </a:avLst>
          </a:prstGeom>
          <a:solidFill>
            <a:srgbClr val="1F497D"/>
          </a:solidFill>
          <a:ln w="381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E77817"/>
                </a:solidFill>
                <a:latin typeface="+mn-ea"/>
              </a:rPr>
              <a:t>普通管理员首页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E77817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6" name="6"/>
          <p:cNvSpPr/>
          <p:nvPr/>
        </p:nvSpPr>
        <p:spPr bwMode="auto">
          <a:xfrm rot="5400000">
            <a:off x="3860591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7" name="6"/>
          <p:cNvSpPr/>
          <p:nvPr/>
        </p:nvSpPr>
        <p:spPr bwMode="auto">
          <a:xfrm rot="5400000">
            <a:off x="4131824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8" name="6"/>
          <p:cNvSpPr/>
          <p:nvPr/>
        </p:nvSpPr>
        <p:spPr bwMode="auto">
          <a:xfrm rot="5400000">
            <a:off x="4403057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9" name="6"/>
          <p:cNvSpPr/>
          <p:nvPr/>
        </p:nvSpPr>
        <p:spPr bwMode="auto">
          <a:xfrm rot="5400000">
            <a:off x="4674290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6"/>
          <p:cNvSpPr/>
          <p:nvPr/>
        </p:nvSpPr>
        <p:spPr bwMode="auto">
          <a:xfrm rot="5400000">
            <a:off x="4945523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6"/>
          <p:cNvSpPr/>
          <p:nvPr/>
        </p:nvSpPr>
        <p:spPr bwMode="auto">
          <a:xfrm rot="5400000">
            <a:off x="5216756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6"/>
          <p:cNvSpPr/>
          <p:nvPr/>
        </p:nvSpPr>
        <p:spPr bwMode="auto">
          <a:xfrm rot="5400000">
            <a:off x="548798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6"/>
          <p:cNvSpPr/>
          <p:nvPr/>
        </p:nvSpPr>
        <p:spPr bwMode="auto">
          <a:xfrm rot="5400000">
            <a:off x="575922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5" name="Group 5"/>
          <p:cNvGrpSpPr/>
          <p:nvPr/>
        </p:nvGrpSpPr>
        <p:grpSpPr>
          <a:xfrm>
            <a:off x="1893676" y="207221"/>
            <a:ext cx="818101" cy="738094"/>
            <a:chOff x="1079332" y="2212863"/>
            <a:chExt cx="298739" cy="264080"/>
          </a:xfrm>
        </p:grpSpPr>
        <p:sp>
          <p:nvSpPr>
            <p:cNvPr id="16" name="Oval 2"/>
            <p:cNvSpPr/>
            <p:nvPr/>
          </p:nvSpPr>
          <p:spPr bwMode="auto">
            <a:xfrm>
              <a:off x="1096661" y="2212863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7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4.2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39663" y="1281028"/>
            <a:ext cx="75357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可以进行每月用户入住情况、及各种费用的统计。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170" name="图片 16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9" y="1768091"/>
            <a:ext cx="10372104" cy="462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6"/>
          <p:cNvSpPr/>
          <p:nvPr/>
        </p:nvSpPr>
        <p:spPr bwMode="auto">
          <a:xfrm rot="5400000">
            <a:off x="277565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304689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3318125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3589358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4" name="圆角矩形 44"/>
          <p:cNvSpPr/>
          <p:nvPr/>
        </p:nvSpPr>
        <p:spPr>
          <a:xfrm>
            <a:off x="2852455" y="260561"/>
            <a:ext cx="3029870" cy="631414"/>
          </a:xfrm>
          <a:prstGeom prst="roundRect">
            <a:avLst>
              <a:gd name="adj" fmla="val 50000"/>
            </a:avLst>
          </a:prstGeom>
          <a:solidFill>
            <a:srgbClr val="1F497D"/>
          </a:solidFill>
          <a:ln w="381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E77817"/>
                </a:solidFill>
                <a:latin typeface="+mn-ea"/>
              </a:rPr>
              <a:t>房屋管理模块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E77817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6" name="6"/>
          <p:cNvSpPr/>
          <p:nvPr/>
        </p:nvSpPr>
        <p:spPr bwMode="auto">
          <a:xfrm rot="5400000">
            <a:off x="3860591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7" name="6"/>
          <p:cNvSpPr/>
          <p:nvPr/>
        </p:nvSpPr>
        <p:spPr bwMode="auto">
          <a:xfrm rot="5400000">
            <a:off x="4131824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8" name="6"/>
          <p:cNvSpPr/>
          <p:nvPr/>
        </p:nvSpPr>
        <p:spPr bwMode="auto">
          <a:xfrm rot="5400000">
            <a:off x="4403057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9" name="6"/>
          <p:cNvSpPr/>
          <p:nvPr/>
        </p:nvSpPr>
        <p:spPr bwMode="auto">
          <a:xfrm rot="5400000">
            <a:off x="4674290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6"/>
          <p:cNvSpPr/>
          <p:nvPr/>
        </p:nvSpPr>
        <p:spPr bwMode="auto">
          <a:xfrm rot="5400000">
            <a:off x="4945523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6"/>
          <p:cNvSpPr/>
          <p:nvPr/>
        </p:nvSpPr>
        <p:spPr bwMode="auto">
          <a:xfrm rot="5400000">
            <a:off x="5216756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6"/>
          <p:cNvSpPr/>
          <p:nvPr/>
        </p:nvSpPr>
        <p:spPr bwMode="auto">
          <a:xfrm rot="5400000">
            <a:off x="548798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6"/>
          <p:cNvSpPr/>
          <p:nvPr/>
        </p:nvSpPr>
        <p:spPr bwMode="auto">
          <a:xfrm rot="5400000">
            <a:off x="575922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5" name="Group 5"/>
          <p:cNvGrpSpPr/>
          <p:nvPr/>
        </p:nvGrpSpPr>
        <p:grpSpPr>
          <a:xfrm>
            <a:off x="1893676" y="207221"/>
            <a:ext cx="818101" cy="738094"/>
            <a:chOff x="1079332" y="2212863"/>
            <a:chExt cx="298739" cy="264080"/>
          </a:xfrm>
        </p:grpSpPr>
        <p:sp>
          <p:nvSpPr>
            <p:cNvPr id="16" name="Oval 2"/>
            <p:cNvSpPr/>
            <p:nvPr/>
          </p:nvSpPr>
          <p:spPr bwMode="auto">
            <a:xfrm>
              <a:off x="1096661" y="2212863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7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4.2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80303" y="1281028"/>
            <a:ext cx="748180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显示已有房屋的住房信息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194" name="图片 16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6" y="1798108"/>
            <a:ext cx="11459718" cy="468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6"/>
          <p:cNvSpPr/>
          <p:nvPr/>
        </p:nvSpPr>
        <p:spPr bwMode="auto">
          <a:xfrm rot="5400000">
            <a:off x="277565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304689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3318125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3589358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4" name="圆角矩形 44"/>
          <p:cNvSpPr/>
          <p:nvPr/>
        </p:nvSpPr>
        <p:spPr>
          <a:xfrm>
            <a:off x="2852455" y="260561"/>
            <a:ext cx="3029870" cy="631414"/>
          </a:xfrm>
          <a:prstGeom prst="roundRect">
            <a:avLst>
              <a:gd name="adj" fmla="val 50000"/>
            </a:avLst>
          </a:prstGeom>
          <a:solidFill>
            <a:srgbClr val="1F497D"/>
          </a:solidFill>
          <a:ln w="381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E77817"/>
                </a:solidFill>
                <a:latin typeface="+mn-ea"/>
              </a:rPr>
              <a:t>信息管理模块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E77817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6" name="6"/>
          <p:cNvSpPr/>
          <p:nvPr/>
        </p:nvSpPr>
        <p:spPr bwMode="auto">
          <a:xfrm rot="5400000">
            <a:off x="3860591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7" name="6"/>
          <p:cNvSpPr/>
          <p:nvPr/>
        </p:nvSpPr>
        <p:spPr bwMode="auto">
          <a:xfrm rot="5400000">
            <a:off x="4131824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8" name="6"/>
          <p:cNvSpPr/>
          <p:nvPr/>
        </p:nvSpPr>
        <p:spPr bwMode="auto">
          <a:xfrm rot="5400000">
            <a:off x="4403057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9" name="6"/>
          <p:cNvSpPr/>
          <p:nvPr/>
        </p:nvSpPr>
        <p:spPr bwMode="auto">
          <a:xfrm rot="5400000">
            <a:off x="4674290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6"/>
          <p:cNvSpPr/>
          <p:nvPr/>
        </p:nvSpPr>
        <p:spPr bwMode="auto">
          <a:xfrm rot="5400000">
            <a:off x="4945523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6"/>
          <p:cNvSpPr/>
          <p:nvPr/>
        </p:nvSpPr>
        <p:spPr bwMode="auto">
          <a:xfrm rot="5400000">
            <a:off x="5216756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6"/>
          <p:cNvSpPr/>
          <p:nvPr/>
        </p:nvSpPr>
        <p:spPr bwMode="auto">
          <a:xfrm rot="5400000">
            <a:off x="548798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6"/>
          <p:cNvSpPr/>
          <p:nvPr/>
        </p:nvSpPr>
        <p:spPr bwMode="auto">
          <a:xfrm rot="5400000">
            <a:off x="575922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5" name="Group 5"/>
          <p:cNvGrpSpPr/>
          <p:nvPr/>
        </p:nvGrpSpPr>
        <p:grpSpPr>
          <a:xfrm>
            <a:off x="1893676" y="207221"/>
            <a:ext cx="818101" cy="738094"/>
            <a:chOff x="1079332" y="2212863"/>
            <a:chExt cx="298739" cy="264080"/>
          </a:xfrm>
        </p:grpSpPr>
        <p:sp>
          <p:nvSpPr>
            <p:cNvPr id="16" name="Oval 2"/>
            <p:cNvSpPr/>
            <p:nvPr/>
          </p:nvSpPr>
          <p:spPr bwMode="auto">
            <a:xfrm>
              <a:off x="1096661" y="2212863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7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4.2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80303" y="1281028"/>
            <a:ext cx="693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管理业主信息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218" name="图片 16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" y="1718959"/>
            <a:ext cx="11347147" cy="483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6"/>
          <p:cNvSpPr/>
          <p:nvPr/>
        </p:nvSpPr>
        <p:spPr bwMode="auto">
          <a:xfrm rot="5400000">
            <a:off x="277565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304689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3318125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3589358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4" name="圆角矩形 44"/>
          <p:cNvSpPr/>
          <p:nvPr/>
        </p:nvSpPr>
        <p:spPr>
          <a:xfrm>
            <a:off x="2852455" y="260561"/>
            <a:ext cx="3029870" cy="631414"/>
          </a:xfrm>
          <a:prstGeom prst="roundRect">
            <a:avLst>
              <a:gd name="adj" fmla="val 50000"/>
            </a:avLst>
          </a:prstGeom>
          <a:solidFill>
            <a:srgbClr val="1F497D"/>
          </a:solidFill>
          <a:ln w="381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E77817"/>
                </a:solidFill>
                <a:latin typeface="+mn-ea"/>
              </a:rPr>
              <a:t>投诉、报修查看与审核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E77817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6" name="6"/>
          <p:cNvSpPr/>
          <p:nvPr/>
        </p:nvSpPr>
        <p:spPr bwMode="auto">
          <a:xfrm rot="5400000">
            <a:off x="3860591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7" name="6"/>
          <p:cNvSpPr/>
          <p:nvPr/>
        </p:nvSpPr>
        <p:spPr bwMode="auto">
          <a:xfrm rot="5400000">
            <a:off x="4131824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8" name="6"/>
          <p:cNvSpPr/>
          <p:nvPr/>
        </p:nvSpPr>
        <p:spPr bwMode="auto">
          <a:xfrm rot="5400000">
            <a:off x="4403057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9" name="6"/>
          <p:cNvSpPr/>
          <p:nvPr/>
        </p:nvSpPr>
        <p:spPr bwMode="auto">
          <a:xfrm rot="5400000">
            <a:off x="4674290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6"/>
          <p:cNvSpPr/>
          <p:nvPr/>
        </p:nvSpPr>
        <p:spPr bwMode="auto">
          <a:xfrm rot="5400000">
            <a:off x="4945523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6"/>
          <p:cNvSpPr/>
          <p:nvPr/>
        </p:nvSpPr>
        <p:spPr bwMode="auto">
          <a:xfrm rot="5400000">
            <a:off x="5216756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6"/>
          <p:cNvSpPr/>
          <p:nvPr/>
        </p:nvSpPr>
        <p:spPr bwMode="auto">
          <a:xfrm rot="5400000">
            <a:off x="548798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6"/>
          <p:cNvSpPr/>
          <p:nvPr/>
        </p:nvSpPr>
        <p:spPr bwMode="auto">
          <a:xfrm rot="5400000">
            <a:off x="575922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5" name="Group 5"/>
          <p:cNvGrpSpPr/>
          <p:nvPr/>
        </p:nvGrpSpPr>
        <p:grpSpPr>
          <a:xfrm>
            <a:off x="1893676" y="207221"/>
            <a:ext cx="818101" cy="738094"/>
            <a:chOff x="1079332" y="2212863"/>
            <a:chExt cx="298739" cy="264080"/>
          </a:xfrm>
        </p:grpSpPr>
        <p:sp>
          <p:nvSpPr>
            <p:cNvPr id="16" name="Oval 2"/>
            <p:cNvSpPr/>
            <p:nvPr/>
          </p:nvSpPr>
          <p:spPr bwMode="auto">
            <a:xfrm>
              <a:off x="1096661" y="2212863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7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4.2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80303" y="1281028"/>
            <a:ext cx="693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查看投诉、报修信息并可以进行审核操作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44" name="图片 17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11" y="1650360"/>
            <a:ext cx="10598786" cy="509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图片 1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03" y="1650360"/>
            <a:ext cx="10331437" cy="480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图片 1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935" y="1552350"/>
            <a:ext cx="9042129" cy="520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图片 1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02" y="1499010"/>
            <a:ext cx="10428207" cy="526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6"/>
          <p:cNvSpPr/>
          <p:nvPr/>
        </p:nvSpPr>
        <p:spPr bwMode="auto">
          <a:xfrm rot="5400000">
            <a:off x="277565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304689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3318125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3589358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4" name="圆角矩形 44"/>
          <p:cNvSpPr/>
          <p:nvPr/>
        </p:nvSpPr>
        <p:spPr>
          <a:xfrm>
            <a:off x="2852455" y="260561"/>
            <a:ext cx="3029870" cy="631414"/>
          </a:xfrm>
          <a:prstGeom prst="roundRect">
            <a:avLst>
              <a:gd name="adj" fmla="val 50000"/>
            </a:avLst>
          </a:prstGeom>
          <a:solidFill>
            <a:srgbClr val="1F497D"/>
          </a:solidFill>
          <a:ln w="381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E77817"/>
                </a:solidFill>
                <a:effectLst/>
                <a:uLnTx/>
                <a:uFillTx/>
                <a:latin typeface="+mn-ea"/>
                <a:cs typeface="+mn-cs"/>
              </a:rPr>
              <a:t>停车位管理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E77817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6" name="6"/>
          <p:cNvSpPr/>
          <p:nvPr/>
        </p:nvSpPr>
        <p:spPr bwMode="auto">
          <a:xfrm rot="5400000">
            <a:off x="3860591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7" name="6"/>
          <p:cNvSpPr/>
          <p:nvPr/>
        </p:nvSpPr>
        <p:spPr bwMode="auto">
          <a:xfrm rot="5400000">
            <a:off x="4131824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8" name="6"/>
          <p:cNvSpPr/>
          <p:nvPr/>
        </p:nvSpPr>
        <p:spPr bwMode="auto">
          <a:xfrm rot="5400000">
            <a:off x="4403057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9" name="6"/>
          <p:cNvSpPr/>
          <p:nvPr/>
        </p:nvSpPr>
        <p:spPr bwMode="auto">
          <a:xfrm rot="5400000">
            <a:off x="4674290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6"/>
          <p:cNvSpPr/>
          <p:nvPr/>
        </p:nvSpPr>
        <p:spPr bwMode="auto">
          <a:xfrm rot="5400000">
            <a:off x="4945523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6"/>
          <p:cNvSpPr/>
          <p:nvPr/>
        </p:nvSpPr>
        <p:spPr bwMode="auto">
          <a:xfrm rot="5400000">
            <a:off x="5216756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6"/>
          <p:cNvSpPr/>
          <p:nvPr/>
        </p:nvSpPr>
        <p:spPr bwMode="auto">
          <a:xfrm rot="5400000">
            <a:off x="548798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6"/>
          <p:cNvSpPr/>
          <p:nvPr/>
        </p:nvSpPr>
        <p:spPr bwMode="auto">
          <a:xfrm rot="5400000">
            <a:off x="575922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5" name="Group 5"/>
          <p:cNvGrpSpPr/>
          <p:nvPr/>
        </p:nvGrpSpPr>
        <p:grpSpPr>
          <a:xfrm>
            <a:off x="1893676" y="207221"/>
            <a:ext cx="818101" cy="738094"/>
            <a:chOff x="1079332" y="2212863"/>
            <a:chExt cx="298739" cy="264080"/>
          </a:xfrm>
        </p:grpSpPr>
        <p:sp>
          <p:nvSpPr>
            <p:cNvPr id="16" name="Oval 2"/>
            <p:cNvSpPr/>
            <p:nvPr/>
          </p:nvSpPr>
          <p:spPr bwMode="auto">
            <a:xfrm>
              <a:off x="1096661" y="2212863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7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4.2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pic>
        <p:nvPicPr>
          <p:cNvPr id="15362" name="图片 17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1" y="1281028"/>
            <a:ext cx="10875964" cy="558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6"/>
          <p:cNvSpPr/>
          <p:nvPr/>
        </p:nvSpPr>
        <p:spPr bwMode="auto">
          <a:xfrm rot="5400000">
            <a:off x="277565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304689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3318125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3589358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4" name="圆角矩形 44"/>
          <p:cNvSpPr/>
          <p:nvPr/>
        </p:nvSpPr>
        <p:spPr>
          <a:xfrm>
            <a:off x="2852455" y="260561"/>
            <a:ext cx="3029870" cy="631414"/>
          </a:xfrm>
          <a:prstGeom prst="roundRect">
            <a:avLst>
              <a:gd name="adj" fmla="val 50000"/>
            </a:avLst>
          </a:prstGeom>
          <a:solidFill>
            <a:srgbClr val="1F497D"/>
          </a:solidFill>
          <a:ln w="381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E77817"/>
                </a:solidFill>
                <a:latin typeface="+mn-ea"/>
              </a:rPr>
              <a:t>物业缴费管理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E77817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6" name="6"/>
          <p:cNvSpPr/>
          <p:nvPr/>
        </p:nvSpPr>
        <p:spPr bwMode="auto">
          <a:xfrm rot="5400000">
            <a:off x="3860591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7" name="6"/>
          <p:cNvSpPr/>
          <p:nvPr/>
        </p:nvSpPr>
        <p:spPr bwMode="auto">
          <a:xfrm rot="5400000">
            <a:off x="4131824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8" name="6"/>
          <p:cNvSpPr/>
          <p:nvPr/>
        </p:nvSpPr>
        <p:spPr bwMode="auto">
          <a:xfrm rot="5400000">
            <a:off x="4403057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9" name="6"/>
          <p:cNvSpPr/>
          <p:nvPr/>
        </p:nvSpPr>
        <p:spPr bwMode="auto">
          <a:xfrm rot="5400000">
            <a:off x="4674290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6"/>
          <p:cNvSpPr/>
          <p:nvPr/>
        </p:nvSpPr>
        <p:spPr bwMode="auto">
          <a:xfrm rot="5400000">
            <a:off x="4945523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6"/>
          <p:cNvSpPr/>
          <p:nvPr/>
        </p:nvSpPr>
        <p:spPr bwMode="auto">
          <a:xfrm rot="5400000">
            <a:off x="5216756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6"/>
          <p:cNvSpPr/>
          <p:nvPr/>
        </p:nvSpPr>
        <p:spPr bwMode="auto">
          <a:xfrm rot="5400000">
            <a:off x="548798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6"/>
          <p:cNvSpPr/>
          <p:nvPr/>
        </p:nvSpPr>
        <p:spPr bwMode="auto">
          <a:xfrm rot="5400000">
            <a:off x="575922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5" name="Group 5"/>
          <p:cNvGrpSpPr/>
          <p:nvPr/>
        </p:nvGrpSpPr>
        <p:grpSpPr>
          <a:xfrm>
            <a:off x="1893676" y="207221"/>
            <a:ext cx="818101" cy="738094"/>
            <a:chOff x="1079332" y="2212863"/>
            <a:chExt cx="298739" cy="264080"/>
          </a:xfrm>
        </p:grpSpPr>
        <p:sp>
          <p:nvSpPr>
            <p:cNvPr id="16" name="Oval 2"/>
            <p:cNvSpPr/>
            <p:nvPr/>
          </p:nvSpPr>
          <p:spPr bwMode="auto">
            <a:xfrm>
              <a:off x="1096661" y="2212863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7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4.2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80303" y="1281028"/>
            <a:ext cx="753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管理物业费用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266" name="图片 17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33" y="1927359"/>
            <a:ext cx="9874024" cy="480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204124" y="117468"/>
            <a:ext cx="3059084" cy="665017"/>
            <a:chOff x="1612669" y="514571"/>
            <a:chExt cx="3059084" cy="66501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612669" y="1179588"/>
              <a:ext cx="3059084" cy="0"/>
            </a:xfrm>
            <a:prstGeom prst="line">
              <a:avLst/>
            </a:prstGeom>
            <a:ln w="25400">
              <a:solidFill>
                <a:srgbClr val="34618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612669" y="514571"/>
              <a:ext cx="3059084" cy="0"/>
            </a:xfrm>
            <a:prstGeom prst="line">
              <a:avLst/>
            </a:prstGeom>
            <a:ln w="25400">
              <a:solidFill>
                <a:srgbClr val="34618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820595" y="157589"/>
            <a:ext cx="1826141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3461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3200" b="1" dirty="0">
              <a:solidFill>
                <a:srgbClr val="3461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5"/>
          <p:cNvGrpSpPr/>
          <p:nvPr/>
        </p:nvGrpSpPr>
        <p:grpSpPr>
          <a:xfrm>
            <a:off x="5277899" y="44391"/>
            <a:ext cx="818101" cy="738094"/>
            <a:chOff x="1079332" y="2203296"/>
            <a:chExt cx="298739" cy="264080"/>
          </a:xfrm>
        </p:grpSpPr>
        <p:sp>
          <p:nvSpPr>
            <p:cNvPr id="13" name="Oval 2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4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1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706509" y="1123561"/>
            <a:ext cx="5463376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ea typeface="宋体" panose="02010600030101010101" pitchFamily="2" charset="-122"/>
              </a:rPr>
              <a:t>随着人民生活水平不断提高，人们对生活环境要求日益提高，尤其是对居住环境不断提出新的需求，为了适应这种形式，小区的经营者不仅面临着管理压力以及业主资料、住房资料以及文件档案等操作时数量庞大的难题，也面临长时间无法即时查询某房产或业主资料的繁琐。所以编写房屋管理、收费管理、办公室管理等功能以降低物业公司的人员压力。使用该物业管理系统，可以方便小区管理者管理小区内环境人员；为住宅小区居民创造舒适、安全、安静、和谐的居住环境；发挥物业管理最大的使用价值并尽可能使其保值、增值；以最小的投入，获取最大的效益。</a:t>
            </a:r>
            <a:endParaRPr lang="zh-CN" altLang="zh-CN" sz="1800" kern="100" dirty="0">
              <a:effectLst/>
              <a:ea typeface="宋体" panose="02010600030101010101" pitchFamily="2" charset="-122"/>
            </a:endParaRPr>
          </a:p>
        </p:txBody>
      </p:sp>
      <p:sp>
        <p:nvSpPr>
          <p:cNvPr id="19" name="Oval 156"/>
          <p:cNvSpPr/>
          <p:nvPr/>
        </p:nvSpPr>
        <p:spPr>
          <a:xfrm>
            <a:off x="1138470" y="2103514"/>
            <a:ext cx="3338767" cy="3297357"/>
          </a:xfrm>
          <a:prstGeom prst="ellipse">
            <a:avLst/>
          </a:prstGeom>
          <a:blipFill>
            <a:blip r:embed="rId1" cstate="screen"/>
            <a:stretch>
              <a:fillRect/>
            </a:stretch>
          </a:blipFill>
          <a:ln w="19050" cap="flat" cmpd="sng" algn="ctr">
            <a:noFill/>
            <a:prstDash val="solid"/>
          </a:ln>
          <a:effectLst/>
        </p:spPr>
        <p:txBody>
          <a:bodyPr lIns="130911" tIns="65456" rIns="130911" bIns="65456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9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sym typeface="Gill Sans" charset="0"/>
            </a:endParaRPr>
          </a:p>
        </p:txBody>
      </p:sp>
      <p:grpSp>
        <p:nvGrpSpPr>
          <p:cNvPr id="20" name="Group 1"/>
          <p:cNvGrpSpPr/>
          <p:nvPr/>
        </p:nvGrpSpPr>
        <p:grpSpPr>
          <a:xfrm>
            <a:off x="575554" y="1819777"/>
            <a:ext cx="731607" cy="722536"/>
            <a:chOff x="3121372" y="2210990"/>
            <a:chExt cx="541985" cy="541985"/>
          </a:xfrm>
        </p:grpSpPr>
        <p:sp>
          <p:nvSpPr>
            <p:cNvPr id="30" name="Oval 45"/>
            <p:cNvSpPr/>
            <p:nvPr/>
          </p:nvSpPr>
          <p:spPr>
            <a:xfrm flipH="1">
              <a:off x="3121372" y="2210990"/>
              <a:ext cx="541985" cy="541985"/>
            </a:xfrm>
            <a:prstGeom prst="ellipse">
              <a:avLst/>
            </a:prstGeom>
            <a:solidFill>
              <a:srgbClr val="1F497D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6774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9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sym typeface="Gill Sans" charset="0"/>
              </a:endParaRPr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3252664" y="2329696"/>
              <a:ext cx="279400" cy="292100"/>
            </a:xfrm>
            <a:custGeom>
              <a:avLst/>
              <a:gdLst>
                <a:gd name="T0" fmla="*/ 42 w 43"/>
                <a:gd name="T1" fmla="*/ 4 h 45"/>
                <a:gd name="T2" fmla="*/ 25 w 43"/>
                <a:gd name="T3" fmla="*/ 21 h 45"/>
                <a:gd name="T4" fmla="*/ 25 w 43"/>
                <a:gd name="T5" fmla="*/ 42 h 45"/>
                <a:gd name="T6" fmla="*/ 33 w 43"/>
                <a:gd name="T7" fmla="*/ 42 h 45"/>
                <a:gd name="T8" fmla="*/ 35 w 43"/>
                <a:gd name="T9" fmla="*/ 43 h 45"/>
                <a:gd name="T10" fmla="*/ 33 w 43"/>
                <a:gd name="T11" fmla="*/ 45 h 45"/>
                <a:gd name="T12" fmla="*/ 9 w 43"/>
                <a:gd name="T13" fmla="*/ 45 h 45"/>
                <a:gd name="T14" fmla="*/ 8 w 43"/>
                <a:gd name="T15" fmla="*/ 43 h 45"/>
                <a:gd name="T16" fmla="*/ 9 w 43"/>
                <a:gd name="T17" fmla="*/ 42 h 45"/>
                <a:gd name="T18" fmla="*/ 18 w 43"/>
                <a:gd name="T19" fmla="*/ 42 h 45"/>
                <a:gd name="T20" fmla="*/ 18 w 43"/>
                <a:gd name="T21" fmla="*/ 21 h 45"/>
                <a:gd name="T22" fmla="*/ 1 w 43"/>
                <a:gd name="T23" fmla="*/ 4 h 45"/>
                <a:gd name="T24" fmla="*/ 0 w 43"/>
                <a:gd name="T25" fmla="*/ 2 h 45"/>
                <a:gd name="T26" fmla="*/ 2 w 43"/>
                <a:gd name="T27" fmla="*/ 0 h 45"/>
                <a:gd name="T28" fmla="*/ 40 w 43"/>
                <a:gd name="T29" fmla="*/ 0 h 45"/>
                <a:gd name="T30" fmla="*/ 43 w 43"/>
                <a:gd name="T31" fmla="*/ 2 h 45"/>
                <a:gd name="T32" fmla="*/ 42 w 43"/>
                <a:gd name="T33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5">
                  <a:moveTo>
                    <a:pt x="42" y="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4" y="42"/>
                    <a:pt x="35" y="42"/>
                    <a:pt x="35" y="43"/>
                  </a:cubicBezTo>
                  <a:cubicBezTo>
                    <a:pt x="35" y="44"/>
                    <a:pt x="34" y="45"/>
                    <a:pt x="33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5"/>
                    <a:pt x="8" y="44"/>
                    <a:pt x="8" y="43"/>
                  </a:cubicBezTo>
                  <a:cubicBezTo>
                    <a:pt x="8" y="42"/>
                    <a:pt x="8" y="42"/>
                    <a:pt x="9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3" y="1"/>
                    <a:pt x="43" y="2"/>
                  </a:cubicBezTo>
                  <a:cubicBezTo>
                    <a:pt x="43" y="3"/>
                    <a:pt x="42" y="3"/>
                    <a:pt x="4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6757" tIns="48378" rIns="96757" bIns="4837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6774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9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Gill Sans" charset="0"/>
              </a:endParaRPr>
            </a:p>
          </p:txBody>
        </p:sp>
      </p:grpSp>
      <p:grpSp>
        <p:nvGrpSpPr>
          <p:cNvPr id="21" name="Group 5"/>
          <p:cNvGrpSpPr/>
          <p:nvPr/>
        </p:nvGrpSpPr>
        <p:grpSpPr>
          <a:xfrm>
            <a:off x="575554" y="5011903"/>
            <a:ext cx="731607" cy="722536"/>
            <a:chOff x="3121373" y="3557568"/>
            <a:chExt cx="541985" cy="541985"/>
          </a:xfrm>
          <a:solidFill>
            <a:srgbClr val="1F497D"/>
          </a:solidFill>
        </p:grpSpPr>
        <p:sp>
          <p:nvSpPr>
            <p:cNvPr id="28" name="Oval 37"/>
            <p:cNvSpPr/>
            <p:nvPr/>
          </p:nvSpPr>
          <p:spPr>
            <a:xfrm flipH="1">
              <a:off x="3121373" y="3557568"/>
              <a:ext cx="541985" cy="541985"/>
            </a:xfrm>
            <a:prstGeom prst="ellipse">
              <a:avLst/>
            </a:prstGeom>
            <a:grp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6774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9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3243774" y="3688606"/>
              <a:ext cx="292100" cy="271463"/>
            </a:xfrm>
            <a:custGeom>
              <a:avLst/>
              <a:gdLst>
                <a:gd name="T0" fmla="*/ 42 w 45"/>
                <a:gd name="T1" fmla="*/ 32 h 42"/>
                <a:gd name="T2" fmla="*/ 38 w 45"/>
                <a:gd name="T3" fmla="*/ 29 h 42"/>
                <a:gd name="T4" fmla="*/ 36 w 45"/>
                <a:gd name="T5" fmla="*/ 31 h 42"/>
                <a:gd name="T6" fmla="*/ 42 w 45"/>
                <a:gd name="T7" fmla="*/ 37 h 42"/>
                <a:gd name="T8" fmla="*/ 42 w 45"/>
                <a:gd name="T9" fmla="*/ 39 h 42"/>
                <a:gd name="T10" fmla="*/ 39 w 45"/>
                <a:gd name="T11" fmla="*/ 42 h 42"/>
                <a:gd name="T12" fmla="*/ 37 w 45"/>
                <a:gd name="T13" fmla="*/ 42 h 42"/>
                <a:gd name="T14" fmla="*/ 19 w 45"/>
                <a:gd name="T15" fmla="*/ 24 h 42"/>
                <a:gd name="T16" fmla="*/ 10 w 45"/>
                <a:gd name="T17" fmla="*/ 27 h 42"/>
                <a:gd name="T18" fmla="*/ 0 w 45"/>
                <a:gd name="T19" fmla="*/ 17 h 42"/>
                <a:gd name="T20" fmla="*/ 17 w 45"/>
                <a:gd name="T21" fmla="*/ 0 h 42"/>
                <a:gd name="T22" fmla="*/ 27 w 45"/>
                <a:gd name="T23" fmla="*/ 10 h 42"/>
                <a:gd name="T24" fmla="*/ 24 w 45"/>
                <a:gd name="T25" fmla="*/ 19 h 42"/>
                <a:gd name="T26" fmla="*/ 33 w 45"/>
                <a:gd name="T27" fmla="*/ 29 h 42"/>
                <a:gd name="T28" fmla="*/ 36 w 45"/>
                <a:gd name="T29" fmla="*/ 26 h 42"/>
                <a:gd name="T30" fmla="*/ 33 w 45"/>
                <a:gd name="T31" fmla="*/ 23 h 42"/>
                <a:gd name="T32" fmla="*/ 36 w 45"/>
                <a:gd name="T33" fmla="*/ 20 h 42"/>
                <a:gd name="T34" fmla="*/ 36 w 45"/>
                <a:gd name="T35" fmla="*/ 20 h 42"/>
                <a:gd name="T36" fmla="*/ 45 w 45"/>
                <a:gd name="T37" fmla="*/ 29 h 42"/>
                <a:gd name="T38" fmla="*/ 42 w 45"/>
                <a:gd name="T39" fmla="*/ 32 h 42"/>
                <a:gd name="T40" fmla="*/ 17 w 45"/>
                <a:gd name="T41" fmla="*/ 5 h 42"/>
                <a:gd name="T42" fmla="*/ 12 w 45"/>
                <a:gd name="T43" fmla="*/ 10 h 42"/>
                <a:gd name="T44" fmla="*/ 12 w 45"/>
                <a:gd name="T45" fmla="*/ 12 h 42"/>
                <a:gd name="T46" fmla="*/ 10 w 45"/>
                <a:gd name="T47" fmla="*/ 12 h 42"/>
                <a:gd name="T48" fmla="*/ 5 w 45"/>
                <a:gd name="T49" fmla="*/ 17 h 42"/>
                <a:gd name="T50" fmla="*/ 10 w 45"/>
                <a:gd name="T51" fmla="*/ 22 h 42"/>
                <a:gd name="T52" fmla="*/ 15 w 45"/>
                <a:gd name="T53" fmla="*/ 17 h 42"/>
                <a:gd name="T54" fmla="*/ 15 w 45"/>
                <a:gd name="T55" fmla="*/ 15 h 42"/>
                <a:gd name="T56" fmla="*/ 17 w 45"/>
                <a:gd name="T57" fmla="*/ 15 h 42"/>
                <a:gd name="T58" fmla="*/ 22 w 45"/>
                <a:gd name="T59" fmla="*/ 10 h 42"/>
                <a:gd name="T60" fmla="*/ 17 w 45"/>
                <a:gd name="T61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2">
                  <a:moveTo>
                    <a:pt x="42" y="32"/>
                  </a:moveTo>
                  <a:cubicBezTo>
                    <a:pt x="41" y="32"/>
                    <a:pt x="39" y="29"/>
                    <a:pt x="38" y="29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8"/>
                    <a:pt x="42" y="38"/>
                    <a:pt x="42" y="39"/>
                  </a:cubicBezTo>
                  <a:cubicBezTo>
                    <a:pt x="42" y="41"/>
                    <a:pt x="41" y="42"/>
                    <a:pt x="39" y="42"/>
                  </a:cubicBezTo>
                  <a:cubicBezTo>
                    <a:pt x="39" y="42"/>
                    <a:pt x="38" y="42"/>
                    <a:pt x="37" y="42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6"/>
                    <a:pt x="13" y="27"/>
                    <a:pt x="10" y="27"/>
                  </a:cubicBezTo>
                  <a:cubicBezTo>
                    <a:pt x="4" y="27"/>
                    <a:pt x="0" y="23"/>
                    <a:pt x="0" y="17"/>
                  </a:cubicBezTo>
                  <a:cubicBezTo>
                    <a:pt x="0" y="8"/>
                    <a:pt x="9" y="0"/>
                    <a:pt x="17" y="0"/>
                  </a:cubicBezTo>
                  <a:cubicBezTo>
                    <a:pt x="23" y="0"/>
                    <a:pt x="27" y="4"/>
                    <a:pt x="27" y="10"/>
                  </a:cubicBezTo>
                  <a:cubicBezTo>
                    <a:pt x="27" y="13"/>
                    <a:pt x="26" y="17"/>
                    <a:pt x="24" y="1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5" y="26"/>
                    <a:pt x="33" y="24"/>
                    <a:pt x="33" y="23"/>
                  </a:cubicBezTo>
                  <a:cubicBezTo>
                    <a:pt x="33" y="22"/>
                    <a:pt x="35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1"/>
                    <a:pt x="45" y="28"/>
                    <a:pt x="45" y="29"/>
                  </a:cubicBezTo>
                  <a:cubicBezTo>
                    <a:pt x="45" y="29"/>
                    <a:pt x="42" y="32"/>
                    <a:pt x="42" y="32"/>
                  </a:cubicBezTo>
                  <a:close/>
                  <a:moveTo>
                    <a:pt x="17" y="5"/>
                  </a:moveTo>
                  <a:cubicBezTo>
                    <a:pt x="14" y="5"/>
                    <a:pt x="12" y="7"/>
                    <a:pt x="12" y="10"/>
                  </a:cubicBezTo>
                  <a:cubicBezTo>
                    <a:pt x="12" y="11"/>
                    <a:pt x="12" y="12"/>
                    <a:pt x="12" y="12"/>
                  </a:cubicBezTo>
                  <a:cubicBezTo>
                    <a:pt x="12" y="12"/>
                    <a:pt x="11" y="12"/>
                    <a:pt x="10" y="12"/>
                  </a:cubicBezTo>
                  <a:cubicBezTo>
                    <a:pt x="7" y="12"/>
                    <a:pt x="5" y="14"/>
                    <a:pt x="5" y="17"/>
                  </a:cubicBezTo>
                  <a:cubicBezTo>
                    <a:pt x="5" y="20"/>
                    <a:pt x="7" y="22"/>
                    <a:pt x="10" y="22"/>
                  </a:cubicBezTo>
                  <a:cubicBezTo>
                    <a:pt x="13" y="22"/>
                    <a:pt x="15" y="20"/>
                    <a:pt x="15" y="17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2" y="13"/>
                    <a:pt x="22" y="10"/>
                  </a:cubicBezTo>
                  <a:cubicBezTo>
                    <a:pt x="22" y="7"/>
                    <a:pt x="20" y="5"/>
                    <a:pt x="1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6757" tIns="48378" rIns="96757" bIns="4837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6774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9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Gill Sans" charset="0"/>
              </a:endParaRPr>
            </a:p>
          </p:txBody>
        </p:sp>
      </p:grpSp>
      <p:grpSp>
        <p:nvGrpSpPr>
          <p:cNvPr id="22" name="Group 2"/>
          <p:cNvGrpSpPr/>
          <p:nvPr/>
        </p:nvGrpSpPr>
        <p:grpSpPr>
          <a:xfrm>
            <a:off x="4308547" y="1769946"/>
            <a:ext cx="731607" cy="722536"/>
            <a:chOff x="5537964" y="2206768"/>
            <a:chExt cx="541985" cy="541985"/>
          </a:xfrm>
        </p:grpSpPr>
        <p:sp>
          <p:nvSpPr>
            <p:cNvPr id="26" name="Oval 60"/>
            <p:cNvSpPr/>
            <p:nvPr/>
          </p:nvSpPr>
          <p:spPr>
            <a:xfrm>
              <a:off x="5537964" y="2206768"/>
              <a:ext cx="541985" cy="541985"/>
            </a:xfrm>
            <a:prstGeom prst="ellipse">
              <a:avLst/>
            </a:prstGeom>
            <a:solidFill>
              <a:srgbClr val="1F497D"/>
            </a:solidFill>
            <a:ln w="1905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6774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9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sym typeface="Gill Sans" charset="0"/>
              </a:endParaRPr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5672397" y="2333665"/>
              <a:ext cx="285750" cy="277813"/>
            </a:xfrm>
            <a:custGeom>
              <a:avLst/>
              <a:gdLst>
                <a:gd name="T0" fmla="*/ 43 w 44"/>
                <a:gd name="T1" fmla="*/ 22 h 43"/>
                <a:gd name="T2" fmla="*/ 43 w 44"/>
                <a:gd name="T3" fmla="*/ 22 h 43"/>
                <a:gd name="T4" fmla="*/ 38 w 44"/>
                <a:gd name="T5" fmla="*/ 19 h 43"/>
                <a:gd name="T6" fmla="*/ 31 w 44"/>
                <a:gd name="T7" fmla="*/ 23 h 43"/>
                <a:gd name="T8" fmla="*/ 30 w 44"/>
                <a:gd name="T9" fmla="*/ 24 h 43"/>
                <a:gd name="T10" fmla="*/ 30 w 44"/>
                <a:gd name="T11" fmla="*/ 25 h 43"/>
                <a:gd name="T12" fmla="*/ 29 w 44"/>
                <a:gd name="T13" fmla="*/ 24 h 43"/>
                <a:gd name="T14" fmla="*/ 28 w 44"/>
                <a:gd name="T15" fmla="*/ 23 h 43"/>
                <a:gd name="T16" fmla="*/ 22 w 44"/>
                <a:gd name="T17" fmla="*/ 19 h 43"/>
                <a:gd name="T18" fmla="*/ 16 w 44"/>
                <a:gd name="T19" fmla="*/ 23 h 43"/>
                <a:gd name="T20" fmla="*/ 15 w 44"/>
                <a:gd name="T21" fmla="*/ 24 h 43"/>
                <a:gd name="T22" fmla="*/ 14 w 44"/>
                <a:gd name="T23" fmla="*/ 25 h 43"/>
                <a:gd name="T24" fmla="*/ 13 w 44"/>
                <a:gd name="T25" fmla="*/ 24 h 43"/>
                <a:gd name="T26" fmla="*/ 13 w 44"/>
                <a:gd name="T27" fmla="*/ 23 h 43"/>
                <a:gd name="T28" fmla="*/ 6 w 44"/>
                <a:gd name="T29" fmla="*/ 19 h 43"/>
                <a:gd name="T30" fmla="*/ 1 w 44"/>
                <a:gd name="T31" fmla="*/ 22 h 43"/>
                <a:gd name="T32" fmla="*/ 1 w 44"/>
                <a:gd name="T33" fmla="*/ 22 h 43"/>
                <a:gd name="T34" fmla="*/ 0 w 44"/>
                <a:gd name="T35" fmla="*/ 21 h 43"/>
                <a:gd name="T36" fmla="*/ 0 w 44"/>
                <a:gd name="T37" fmla="*/ 21 h 43"/>
                <a:gd name="T38" fmla="*/ 22 w 44"/>
                <a:gd name="T39" fmla="*/ 5 h 43"/>
                <a:gd name="T40" fmla="*/ 44 w 44"/>
                <a:gd name="T41" fmla="*/ 21 h 43"/>
                <a:gd name="T42" fmla="*/ 44 w 44"/>
                <a:gd name="T43" fmla="*/ 21 h 43"/>
                <a:gd name="T44" fmla="*/ 43 w 44"/>
                <a:gd name="T45" fmla="*/ 22 h 43"/>
                <a:gd name="T46" fmla="*/ 24 w 44"/>
                <a:gd name="T47" fmla="*/ 36 h 43"/>
                <a:gd name="T48" fmla="*/ 17 w 44"/>
                <a:gd name="T49" fmla="*/ 43 h 43"/>
                <a:gd name="T50" fmla="*/ 10 w 44"/>
                <a:gd name="T51" fmla="*/ 36 h 43"/>
                <a:gd name="T52" fmla="*/ 12 w 44"/>
                <a:gd name="T53" fmla="*/ 34 h 43"/>
                <a:gd name="T54" fmla="*/ 13 w 44"/>
                <a:gd name="T55" fmla="*/ 36 h 43"/>
                <a:gd name="T56" fmla="*/ 17 w 44"/>
                <a:gd name="T57" fmla="*/ 39 h 43"/>
                <a:gd name="T58" fmla="*/ 20 w 44"/>
                <a:gd name="T59" fmla="*/ 36 h 43"/>
                <a:gd name="T60" fmla="*/ 20 w 44"/>
                <a:gd name="T61" fmla="*/ 20 h 43"/>
                <a:gd name="T62" fmla="*/ 22 w 44"/>
                <a:gd name="T63" fmla="*/ 20 h 43"/>
                <a:gd name="T64" fmla="*/ 24 w 44"/>
                <a:gd name="T65" fmla="*/ 20 h 43"/>
                <a:gd name="T66" fmla="*/ 24 w 44"/>
                <a:gd name="T67" fmla="*/ 36 h 43"/>
                <a:gd name="T68" fmla="*/ 24 w 44"/>
                <a:gd name="T69" fmla="*/ 4 h 43"/>
                <a:gd name="T70" fmla="*/ 22 w 44"/>
                <a:gd name="T71" fmla="*/ 4 h 43"/>
                <a:gd name="T72" fmla="*/ 20 w 44"/>
                <a:gd name="T73" fmla="*/ 4 h 43"/>
                <a:gd name="T74" fmla="*/ 20 w 44"/>
                <a:gd name="T75" fmla="*/ 2 h 43"/>
                <a:gd name="T76" fmla="*/ 22 w 44"/>
                <a:gd name="T77" fmla="*/ 0 h 43"/>
                <a:gd name="T78" fmla="*/ 24 w 44"/>
                <a:gd name="T79" fmla="*/ 2 h 43"/>
                <a:gd name="T80" fmla="*/ 24 w 44"/>
                <a:gd name="T81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" h="43">
                  <a:moveTo>
                    <a:pt x="43" y="22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1" y="20"/>
                    <a:pt x="40" y="19"/>
                    <a:pt x="38" y="19"/>
                  </a:cubicBezTo>
                  <a:cubicBezTo>
                    <a:pt x="35" y="19"/>
                    <a:pt x="33" y="21"/>
                    <a:pt x="31" y="23"/>
                  </a:cubicBezTo>
                  <a:cubicBezTo>
                    <a:pt x="31" y="23"/>
                    <a:pt x="31" y="24"/>
                    <a:pt x="30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4"/>
                  </a:cubicBezTo>
                  <a:cubicBezTo>
                    <a:pt x="29" y="24"/>
                    <a:pt x="28" y="23"/>
                    <a:pt x="28" y="23"/>
                  </a:cubicBezTo>
                  <a:cubicBezTo>
                    <a:pt x="27" y="21"/>
                    <a:pt x="24" y="19"/>
                    <a:pt x="22" y="19"/>
                  </a:cubicBezTo>
                  <a:cubicBezTo>
                    <a:pt x="19" y="19"/>
                    <a:pt x="17" y="21"/>
                    <a:pt x="16" y="23"/>
                  </a:cubicBezTo>
                  <a:cubicBezTo>
                    <a:pt x="15" y="23"/>
                    <a:pt x="15" y="24"/>
                    <a:pt x="15" y="24"/>
                  </a:cubicBezTo>
                  <a:cubicBezTo>
                    <a:pt x="15" y="25"/>
                    <a:pt x="15" y="25"/>
                    <a:pt x="14" y="25"/>
                  </a:cubicBezTo>
                  <a:cubicBezTo>
                    <a:pt x="14" y="25"/>
                    <a:pt x="14" y="25"/>
                    <a:pt x="13" y="24"/>
                  </a:cubicBezTo>
                  <a:cubicBezTo>
                    <a:pt x="13" y="24"/>
                    <a:pt x="13" y="23"/>
                    <a:pt x="13" y="23"/>
                  </a:cubicBezTo>
                  <a:cubicBezTo>
                    <a:pt x="11" y="21"/>
                    <a:pt x="9" y="19"/>
                    <a:pt x="6" y="19"/>
                  </a:cubicBezTo>
                  <a:cubicBezTo>
                    <a:pt x="4" y="19"/>
                    <a:pt x="3" y="20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2"/>
                    <a:pt x="0" y="2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11"/>
                    <a:pt x="12" y="5"/>
                    <a:pt x="22" y="5"/>
                  </a:cubicBezTo>
                  <a:cubicBezTo>
                    <a:pt x="32" y="5"/>
                    <a:pt x="42" y="1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2"/>
                    <a:pt x="43" y="22"/>
                  </a:cubicBezTo>
                  <a:close/>
                  <a:moveTo>
                    <a:pt x="24" y="36"/>
                  </a:moveTo>
                  <a:cubicBezTo>
                    <a:pt x="24" y="40"/>
                    <a:pt x="21" y="43"/>
                    <a:pt x="17" y="43"/>
                  </a:cubicBezTo>
                  <a:cubicBezTo>
                    <a:pt x="13" y="43"/>
                    <a:pt x="10" y="40"/>
                    <a:pt x="10" y="36"/>
                  </a:cubicBezTo>
                  <a:cubicBezTo>
                    <a:pt x="10" y="35"/>
                    <a:pt x="11" y="34"/>
                    <a:pt x="12" y="34"/>
                  </a:cubicBezTo>
                  <a:cubicBezTo>
                    <a:pt x="13" y="34"/>
                    <a:pt x="13" y="35"/>
                    <a:pt x="13" y="36"/>
                  </a:cubicBezTo>
                  <a:cubicBezTo>
                    <a:pt x="13" y="38"/>
                    <a:pt x="15" y="39"/>
                    <a:pt x="17" y="39"/>
                  </a:cubicBezTo>
                  <a:cubicBezTo>
                    <a:pt x="19" y="39"/>
                    <a:pt x="20" y="38"/>
                    <a:pt x="20" y="36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2" y="20"/>
                  </a:cubicBezTo>
                  <a:cubicBezTo>
                    <a:pt x="23" y="20"/>
                    <a:pt x="23" y="20"/>
                    <a:pt x="24" y="20"/>
                  </a:cubicBezTo>
                  <a:lnTo>
                    <a:pt x="24" y="36"/>
                  </a:lnTo>
                  <a:close/>
                  <a:moveTo>
                    <a:pt x="24" y="4"/>
                  </a:moveTo>
                  <a:cubicBezTo>
                    <a:pt x="23" y="4"/>
                    <a:pt x="23" y="4"/>
                    <a:pt x="22" y="4"/>
                  </a:cubicBezTo>
                  <a:cubicBezTo>
                    <a:pt x="21" y="4"/>
                    <a:pt x="21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lnTo>
                    <a:pt x="24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6757" tIns="48378" rIns="96757" bIns="4837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6774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9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Gill Sans" charset="0"/>
              </a:endParaRPr>
            </a:p>
          </p:txBody>
        </p:sp>
      </p:grpSp>
      <p:grpSp>
        <p:nvGrpSpPr>
          <p:cNvPr id="23" name="Group 6"/>
          <p:cNvGrpSpPr/>
          <p:nvPr/>
        </p:nvGrpSpPr>
        <p:grpSpPr>
          <a:xfrm>
            <a:off x="4308546" y="5011903"/>
            <a:ext cx="731607" cy="722536"/>
            <a:chOff x="5537964" y="3553346"/>
            <a:chExt cx="541985" cy="541985"/>
          </a:xfrm>
          <a:solidFill>
            <a:srgbClr val="FFFFFF"/>
          </a:solidFill>
        </p:grpSpPr>
        <p:sp>
          <p:nvSpPr>
            <p:cNvPr id="24" name="Oval 51"/>
            <p:cNvSpPr/>
            <p:nvPr/>
          </p:nvSpPr>
          <p:spPr>
            <a:xfrm>
              <a:off x="5537964" y="3553346"/>
              <a:ext cx="541985" cy="541985"/>
            </a:xfrm>
            <a:prstGeom prst="ellipse">
              <a:avLst/>
            </a:prstGeom>
            <a:solidFill>
              <a:srgbClr val="1F497D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6774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9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sym typeface="Gill Sans" charset="0"/>
              </a:endParaRPr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5665448" y="3684384"/>
              <a:ext cx="292100" cy="247650"/>
            </a:xfrm>
            <a:custGeom>
              <a:avLst/>
              <a:gdLst>
                <a:gd name="T0" fmla="*/ 45 w 45"/>
                <a:gd name="T1" fmla="*/ 19 h 38"/>
                <a:gd name="T2" fmla="*/ 43 w 45"/>
                <a:gd name="T3" fmla="*/ 21 h 38"/>
                <a:gd name="T4" fmla="*/ 41 w 45"/>
                <a:gd name="T5" fmla="*/ 21 h 38"/>
                <a:gd name="T6" fmla="*/ 40 w 45"/>
                <a:gd name="T7" fmla="*/ 19 h 38"/>
                <a:gd name="T8" fmla="*/ 40 w 45"/>
                <a:gd name="T9" fmla="*/ 12 h 38"/>
                <a:gd name="T10" fmla="*/ 33 w 45"/>
                <a:gd name="T11" fmla="*/ 6 h 38"/>
                <a:gd name="T12" fmla="*/ 26 w 45"/>
                <a:gd name="T13" fmla="*/ 12 h 38"/>
                <a:gd name="T14" fmla="*/ 26 w 45"/>
                <a:gd name="T15" fmla="*/ 18 h 38"/>
                <a:gd name="T16" fmla="*/ 29 w 45"/>
                <a:gd name="T17" fmla="*/ 18 h 38"/>
                <a:gd name="T18" fmla="*/ 31 w 45"/>
                <a:gd name="T19" fmla="*/ 20 h 38"/>
                <a:gd name="T20" fmla="*/ 31 w 45"/>
                <a:gd name="T21" fmla="*/ 36 h 38"/>
                <a:gd name="T22" fmla="*/ 29 w 45"/>
                <a:gd name="T23" fmla="*/ 38 h 38"/>
                <a:gd name="T24" fmla="*/ 3 w 45"/>
                <a:gd name="T25" fmla="*/ 38 h 38"/>
                <a:gd name="T26" fmla="*/ 0 w 45"/>
                <a:gd name="T27" fmla="*/ 36 h 38"/>
                <a:gd name="T28" fmla="*/ 0 w 45"/>
                <a:gd name="T29" fmla="*/ 20 h 38"/>
                <a:gd name="T30" fmla="*/ 3 w 45"/>
                <a:gd name="T31" fmla="*/ 18 h 38"/>
                <a:gd name="T32" fmla="*/ 21 w 45"/>
                <a:gd name="T33" fmla="*/ 18 h 38"/>
                <a:gd name="T34" fmla="*/ 21 w 45"/>
                <a:gd name="T35" fmla="*/ 12 h 38"/>
                <a:gd name="T36" fmla="*/ 33 w 45"/>
                <a:gd name="T37" fmla="*/ 0 h 38"/>
                <a:gd name="T38" fmla="*/ 45 w 45"/>
                <a:gd name="T39" fmla="*/ 12 h 38"/>
                <a:gd name="T40" fmla="*/ 45 w 45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38">
                  <a:moveTo>
                    <a:pt x="45" y="19"/>
                  </a:moveTo>
                  <a:cubicBezTo>
                    <a:pt x="45" y="20"/>
                    <a:pt x="44" y="21"/>
                    <a:pt x="43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0" y="20"/>
                    <a:pt x="40" y="19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9"/>
                    <a:pt x="37" y="6"/>
                    <a:pt x="33" y="6"/>
                  </a:cubicBezTo>
                  <a:cubicBezTo>
                    <a:pt x="29" y="6"/>
                    <a:pt x="26" y="9"/>
                    <a:pt x="26" y="12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0" y="38"/>
                    <a:pt x="29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1" y="18"/>
                    <a:pt x="3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6"/>
                    <a:pt x="26" y="0"/>
                    <a:pt x="33" y="0"/>
                  </a:cubicBezTo>
                  <a:cubicBezTo>
                    <a:pt x="40" y="0"/>
                    <a:pt x="45" y="6"/>
                    <a:pt x="45" y="12"/>
                  </a:cubicBezTo>
                  <a:lnTo>
                    <a:pt x="4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757" tIns="48378" rIns="96757" bIns="4837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6774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9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sym typeface="Gill Sans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6"/>
          <p:cNvSpPr/>
          <p:nvPr/>
        </p:nvSpPr>
        <p:spPr bwMode="auto">
          <a:xfrm rot="5400000">
            <a:off x="277565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304689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3318125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3589358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4" name="圆角矩形 44"/>
          <p:cNvSpPr/>
          <p:nvPr/>
        </p:nvSpPr>
        <p:spPr>
          <a:xfrm>
            <a:off x="2852455" y="260561"/>
            <a:ext cx="3029870" cy="631414"/>
          </a:xfrm>
          <a:prstGeom prst="roundRect">
            <a:avLst>
              <a:gd name="adj" fmla="val 50000"/>
            </a:avLst>
          </a:prstGeom>
          <a:solidFill>
            <a:srgbClr val="1F497D"/>
          </a:solidFill>
          <a:ln w="381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E77817"/>
                </a:solidFill>
                <a:latin typeface="+mn-ea"/>
              </a:rPr>
              <a:t>字典管理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E77817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6" name="6"/>
          <p:cNvSpPr/>
          <p:nvPr/>
        </p:nvSpPr>
        <p:spPr bwMode="auto">
          <a:xfrm rot="5400000">
            <a:off x="3860591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7" name="6"/>
          <p:cNvSpPr/>
          <p:nvPr/>
        </p:nvSpPr>
        <p:spPr bwMode="auto">
          <a:xfrm rot="5400000">
            <a:off x="4131824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8" name="6"/>
          <p:cNvSpPr/>
          <p:nvPr/>
        </p:nvSpPr>
        <p:spPr bwMode="auto">
          <a:xfrm rot="5400000">
            <a:off x="4403057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9" name="6"/>
          <p:cNvSpPr/>
          <p:nvPr/>
        </p:nvSpPr>
        <p:spPr bwMode="auto">
          <a:xfrm rot="5400000">
            <a:off x="4674290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6"/>
          <p:cNvSpPr/>
          <p:nvPr/>
        </p:nvSpPr>
        <p:spPr bwMode="auto">
          <a:xfrm rot="5400000">
            <a:off x="4945523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6"/>
          <p:cNvSpPr/>
          <p:nvPr/>
        </p:nvSpPr>
        <p:spPr bwMode="auto">
          <a:xfrm rot="5400000">
            <a:off x="5216756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6"/>
          <p:cNvSpPr/>
          <p:nvPr/>
        </p:nvSpPr>
        <p:spPr bwMode="auto">
          <a:xfrm rot="5400000">
            <a:off x="548798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6"/>
          <p:cNvSpPr/>
          <p:nvPr/>
        </p:nvSpPr>
        <p:spPr bwMode="auto">
          <a:xfrm rot="5400000">
            <a:off x="575922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5" name="Group 5"/>
          <p:cNvGrpSpPr/>
          <p:nvPr/>
        </p:nvGrpSpPr>
        <p:grpSpPr>
          <a:xfrm>
            <a:off x="1893676" y="207221"/>
            <a:ext cx="818101" cy="738094"/>
            <a:chOff x="1079332" y="2212863"/>
            <a:chExt cx="298739" cy="264080"/>
          </a:xfrm>
        </p:grpSpPr>
        <p:sp>
          <p:nvSpPr>
            <p:cNvPr id="16" name="Oval 2"/>
            <p:cNvSpPr/>
            <p:nvPr/>
          </p:nvSpPr>
          <p:spPr bwMode="auto">
            <a:xfrm>
              <a:off x="1096661" y="2212863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7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4.3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54420" y="1204856"/>
            <a:ext cx="753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管理字典信息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290" name="图片 17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80" y="1927358"/>
            <a:ext cx="10504753" cy="462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6"/>
          <p:cNvSpPr/>
          <p:nvPr/>
        </p:nvSpPr>
        <p:spPr bwMode="auto">
          <a:xfrm rot="5400000">
            <a:off x="277565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304689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3318125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3589358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4" name="圆角矩形 44"/>
          <p:cNvSpPr/>
          <p:nvPr/>
        </p:nvSpPr>
        <p:spPr>
          <a:xfrm>
            <a:off x="2852455" y="260561"/>
            <a:ext cx="3029870" cy="631414"/>
          </a:xfrm>
          <a:prstGeom prst="roundRect">
            <a:avLst>
              <a:gd name="adj" fmla="val 50000"/>
            </a:avLst>
          </a:prstGeom>
          <a:solidFill>
            <a:srgbClr val="1F497D"/>
          </a:solidFill>
          <a:ln w="381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E77817"/>
                </a:solidFill>
                <a:latin typeface="+mn-ea"/>
              </a:rPr>
              <a:t>用户信息管理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E77817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6" name="6"/>
          <p:cNvSpPr/>
          <p:nvPr/>
        </p:nvSpPr>
        <p:spPr bwMode="auto">
          <a:xfrm rot="5400000">
            <a:off x="3860591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7" name="6"/>
          <p:cNvSpPr/>
          <p:nvPr/>
        </p:nvSpPr>
        <p:spPr bwMode="auto">
          <a:xfrm rot="5400000">
            <a:off x="4131824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8" name="6"/>
          <p:cNvSpPr/>
          <p:nvPr/>
        </p:nvSpPr>
        <p:spPr bwMode="auto">
          <a:xfrm rot="5400000">
            <a:off x="4403057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9" name="6"/>
          <p:cNvSpPr/>
          <p:nvPr/>
        </p:nvSpPr>
        <p:spPr bwMode="auto">
          <a:xfrm rot="5400000">
            <a:off x="4674290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6"/>
          <p:cNvSpPr/>
          <p:nvPr/>
        </p:nvSpPr>
        <p:spPr bwMode="auto">
          <a:xfrm rot="5400000">
            <a:off x="4945523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6"/>
          <p:cNvSpPr/>
          <p:nvPr/>
        </p:nvSpPr>
        <p:spPr bwMode="auto">
          <a:xfrm rot="5400000">
            <a:off x="5216756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6"/>
          <p:cNvSpPr/>
          <p:nvPr/>
        </p:nvSpPr>
        <p:spPr bwMode="auto">
          <a:xfrm rot="5400000">
            <a:off x="548798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6"/>
          <p:cNvSpPr/>
          <p:nvPr/>
        </p:nvSpPr>
        <p:spPr bwMode="auto">
          <a:xfrm rot="5400000">
            <a:off x="575922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5" name="Group 5"/>
          <p:cNvGrpSpPr/>
          <p:nvPr/>
        </p:nvGrpSpPr>
        <p:grpSpPr>
          <a:xfrm>
            <a:off x="1893676" y="207221"/>
            <a:ext cx="818101" cy="738094"/>
            <a:chOff x="1079332" y="2212863"/>
            <a:chExt cx="298739" cy="264080"/>
          </a:xfrm>
        </p:grpSpPr>
        <p:sp>
          <p:nvSpPr>
            <p:cNvPr id="16" name="Oval 2"/>
            <p:cNvSpPr/>
            <p:nvPr/>
          </p:nvSpPr>
          <p:spPr bwMode="auto">
            <a:xfrm>
              <a:off x="1096661" y="2212863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7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4.3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54420" y="1204856"/>
            <a:ext cx="753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管理用户的信息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314" name="图片 17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74" y="1516467"/>
            <a:ext cx="10316342" cy="52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6"/>
          <p:cNvSpPr/>
          <p:nvPr/>
        </p:nvSpPr>
        <p:spPr bwMode="auto">
          <a:xfrm rot="5400000">
            <a:off x="277565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304689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3318125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6"/>
          <p:cNvSpPr/>
          <p:nvPr/>
        </p:nvSpPr>
        <p:spPr bwMode="auto">
          <a:xfrm rot="5400000">
            <a:off x="3589358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4" name="圆角矩形 44"/>
          <p:cNvSpPr/>
          <p:nvPr/>
        </p:nvSpPr>
        <p:spPr>
          <a:xfrm>
            <a:off x="2852455" y="260561"/>
            <a:ext cx="3029870" cy="631414"/>
          </a:xfrm>
          <a:prstGeom prst="roundRect">
            <a:avLst>
              <a:gd name="adj" fmla="val 50000"/>
            </a:avLst>
          </a:prstGeom>
          <a:solidFill>
            <a:srgbClr val="1F497D"/>
          </a:solidFill>
          <a:ln w="381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E77817"/>
                </a:solidFill>
                <a:latin typeface="+mn-ea"/>
              </a:rPr>
              <a:t>角色管理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E77817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6" name="6"/>
          <p:cNvSpPr/>
          <p:nvPr/>
        </p:nvSpPr>
        <p:spPr bwMode="auto">
          <a:xfrm rot="5400000">
            <a:off x="3860591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7" name="6"/>
          <p:cNvSpPr/>
          <p:nvPr/>
        </p:nvSpPr>
        <p:spPr bwMode="auto">
          <a:xfrm rot="5400000">
            <a:off x="4131824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8" name="6"/>
          <p:cNvSpPr/>
          <p:nvPr/>
        </p:nvSpPr>
        <p:spPr bwMode="auto">
          <a:xfrm rot="5400000">
            <a:off x="4403057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9" name="6"/>
          <p:cNvSpPr/>
          <p:nvPr/>
        </p:nvSpPr>
        <p:spPr bwMode="auto">
          <a:xfrm rot="5400000">
            <a:off x="4674290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6"/>
          <p:cNvSpPr/>
          <p:nvPr/>
        </p:nvSpPr>
        <p:spPr bwMode="auto">
          <a:xfrm rot="5400000">
            <a:off x="4945523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6"/>
          <p:cNvSpPr/>
          <p:nvPr/>
        </p:nvSpPr>
        <p:spPr bwMode="auto">
          <a:xfrm rot="5400000">
            <a:off x="5216756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6"/>
          <p:cNvSpPr/>
          <p:nvPr/>
        </p:nvSpPr>
        <p:spPr bwMode="auto">
          <a:xfrm rot="5400000">
            <a:off x="5487989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6"/>
          <p:cNvSpPr/>
          <p:nvPr/>
        </p:nvSpPr>
        <p:spPr bwMode="auto">
          <a:xfrm rot="5400000">
            <a:off x="5759222" y="1019729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5" name="Group 5"/>
          <p:cNvGrpSpPr/>
          <p:nvPr/>
        </p:nvGrpSpPr>
        <p:grpSpPr>
          <a:xfrm>
            <a:off x="1893676" y="207221"/>
            <a:ext cx="818101" cy="738094"/>
            <a:chOff x="1079332" y="2212863"/>
            <a:chExt cx="298739" cy="264080"/>
          </a:xfrm>
        </p:grpSpPr>
        <p:sp>
          <p:nvSpPr>
            <p:cNvPr id="16" name="Oval 2"/>
            <p:cNvSpPr/>
            <p:nvPr/>
          </p:nvSpPr>
          <p:spPr bwMode="auto">
            <a:xfrm>
              <a:off x="1096661" y="2212863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7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4.3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54420" y="1204856"/>
            <a:ext cx="753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管理角色权限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4338" name="图片 18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38" y="1997905"/>
            <a:ext cx="11485605" cy="4430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/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/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/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/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/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2531" y="2414164"/>
            <a:ext cx="10745765" cy="1107996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b="1" kern="100" dirty="0">
                <a:solidFill>
                  <a:srgbClr val="002060"/>
                </a:solidFill>
                <a:cs typeface="+mn-ea"/>
                <a:sym typeface="+mn-lt"/>
              </a:rPr>
              <a:t>感谢您的观看</a:t>
            </a:r>
            <a:endParaRPr lang="zh-CN" altLang="zh-CN" sz="6600" b="1" kern="1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18" name="六边形 17"/>
          <p:cNvSpPr/>
          <p:nvPr/>
        </p:nvSpPr>
        <p:spPr>
          <a:xfrm flipH="1">
            <a:off x="6351772" y="4794428"/>
            <a:ext cx="2015699" cy="431936"/>
          </a:xfrm>
          <a:prstGeom prst="hexagon">
            <a:avLst/>
          </a:prstGeom>
          <a:solidFill>
            <a:schemeClr val="bg1"/>
          </a:soli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275580" y="4786923"/>
            <a:ext cx="2159677" cy="48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600" b="0" dirty="0">
                <a:solidFill>
                  <a:prstClr val="black"/>
                </a:solidFill>
                <a:cs typeface="+mn-ea"/>
                <a:sym typeface="+mn-lt"/>
              </a:rPr>
              <a:t>日期：</a:t>
            </a:r>
            <a:r>
              <a:rPr lang="en-US" altLang="zh-CN" sz="1600" b="0" dirty="0">
                <a:solidFill>
                  <a:prstClr val="black"/>
                </a:solidFill>
                <a:cs typeface="+mn-ea"/>
                <a:sym typeface="+mn-lt"/>
              </a:rPr>
              <a:t>2020.07.30</a:t>
            </a:r>
            <a:endParaRPr lang="zh-CN" altLang="zh-CN" sz="1600" b="0" dirty="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204124" y="117468"/>
            <a:ext cx="3059084" cy="665017"/>
            <a:chOff x="1612669" y="514571"/>
            <a:chExt cx="3059084" cy="66501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612669" y="1179588"/>
              <a:ext cx="3059084" cy="0"/>
            </a:xfrm>
            <a:prstGeom prst="line">
              <a:avLst/>
            </a:prstGeom>
            <a:ln w="25400">
              <a:solidFill>
                <a:srgbClr val="34618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612669" y="514571"/>
              <a:ext cx="3059084" cy="0"/>
            </a:xfrm>
            <a:prstGeom prst="line">
              <a:avLst/>
            </a:prstGeom>
            <a:ln w="25400">
              <a:solidFill>
                <a:srgbClr val="34618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410227" y="158895"/>
            <a:ext cx="2646878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3461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用户板块介绍</a:t>
            </a:r>
            <a:endParaRPr lang="zh-CN" altLang="en-US" sz="3200" b="1" dirty="0">
              <a:solidFill>
                <a:srgbClr val="3461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5"/>
          <p:cNvGrpSpPr/>
          <p:nvPr/>
        </p:nvGrpSpPr>
        <p:grpSpPr>
          <a:xfrm>
            <a:off x="5277899" y="44391"/>
            <a:ext cx="818101" cy="738094"/>
            <a:chOff x="1079332" y="2203296"/>
            <a:chExt cx="298739" cy="264080"/>
          </a:xfrm>
        </p:grpSpPr>
        <p:sp>
          <p:nvSpPr>
            <p:cNvPr id="13" name="Oval 2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4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1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611672" y="1954645"/>
            <a:ext cx="5580328" cy="2948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物业管理系统中，主要用户界面部分和物业系统管理部分。用户界面主要由用户信息、停车位信息、物业投诉、物业缴费、物业报修五个板块组成。用户信息用于显示该登录用户的个人信息，可查看投诉和报修信息界面，有修改密码、个人信息功能；停车位界面用于显示该用户的停车位信息，如车牌号、汽车类型等，并有该物业停车收费说明；物业投诉界面，用于向物业提交投诉信息，提交信息包括：投诉类型、投诉人、联系方式等；物业缴费界面用于显示该用户缴费情况；物业报修界面可供用户提交报修信息。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图片 9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9" y="1550328"/>
            <a:ext cx="6144766" cy="419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204124" y="117468"/>
            <a:ext cx="3059084" cy="665017"/>
            <a:chOff x="1612669" y="514571"/>
            <a:chExt cx="3059084" cy="66501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612669" y="1179588"/>
              <a:ext cx="3059084" cy="0"/>
            </a:xfrm>
            <a:prstGeom prst="line">
              <a:avLst/>
            </a:prstGeom>
            <a:ln w="25400">
              <a:solidFill>
                <a:srgbClr val="34618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612669" y="514571"/>
              <a:ext cx="3059084" cy="0"/>
            </a:xfrm>
            <a:prstGeom prst="line">
              <a:avLst/>
            </a:prstGeom>
            <a:ln w="25400">
              <a:solidFill>
                <a:srgbClr val="34618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205961" y="130821"/>
            <a:ext cx="3057247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3461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管理员板块介绍</a:t>
            </a:r>
            <a:endParaRPr lang="zh-CN" altLang="en-US" sz="3200" b="1" dirty="0">
              <a:solidFill>
                <a:srgbClr val="3461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5"/>
          <p:cNvGrpSpPr/>
          <p:nvPr/>
        </p:nvGrpSpPr>
        <p:grpSpPr>
          <a:xfrm>
            <a:off x="5277899" y="44391"/>
            <a:ext cx="818101" cy="738094"/>
            <a:chOff x="1079332" y="2203296"/>
            <a:chExt cx="298739" cy="264080"/>
          </a:xfrm>
        </p:grpSpPr>
        <p:sp>
          <p:nvSpPr>
            <p:cNvPr id="13" name="Oval 2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4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1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389917" y="2311829"/>
            <a:ext cx="55803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要分为超级管理员和普通管理员，超级管理员可以为普通管理员、普通用户建立账号，并给普通管理员以及普通用户发放账号以及密码，账号中存储着普通管理员、业主用户的个人信息。拥有普通管理员账号的管理员可以管理普通用户，可以查看普通用户所提交的投诉申请，并对其进行审核，审核通过则为受理该请求，可以查看普通用户所提交的报修请求，并对其进行审核，审核通过则为受理该请求。可以查看普通用户的缴费情况以及管理停车信息、房屋信息等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4" name="图片 10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27" y="1120775"/>
            <a:ext cx="5317030" cy="547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204124" y="117468"/>
            <a:ext cx="3059084" cy="665017"/>
            <a:chOff x="1612669" y="514571"/>
            <a:chExt cx="3059084" cy="66501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612669" y="1179588"/>
              <a:ext cx="3059084" cy="0"/>
            </a:xfrm>
            <a:prstGeom prst="line">
              <a:avLst/>
            </a:prstGeom>
            <a:ln w="25400">
              <a:solidFill>
                <a:srgbClr val="34618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612669" y="514571"/>
              <a:ext cx="3059084" cy="0"/>
            </a:xfrm>
            <a:prstGeom prst="line">
              <a:avLst/>
            </a:prstGeom>
            <a:ln w="25400">
              <a:solidFill>
                <a:srgbClr val="34618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820595" y="157589"/>
            <a:ext cx="1826141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3461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登录流程</a:t>
            </a:r>
            <a:endParaRPr lang="zh-CN" altLang="en-US" sz="3200" b="1" dirty="0">
              <a:solidFill>
                <a:srgbClr val="3461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5"/>
          <p:cNvGrpSpPr/>
          <p:nvPr/>
        </p:nvGrpSpPr>
        <p:grpSpPr>
          <a:xfrm>
            <a:off x="5277899" y="44391"/>
            <a:ext cx="818101" cy="738094"/>
            <a:chOff x="1079332" y="2203296"/>
            <a:chExt cx="298739" cy="264080"/>
          </a:xfrm>
        </p:grpSpPr>
        <p:sp>
          <p:nvSpPr>
            <p:cNvPr id="13" name="Oval 2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4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1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31" y="1228954"/>
            <a:ext cx="9367737" cy="48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204124" y="117468"/>
            <a:ext cx="3059084" cy="665017"/>
            <a:chOff x="1612669" y="514571"/>
            <a:chExt cx="3059084" cy="66501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612669" y="1179588"/>
              <a:ext cx="3059084" cy="0"/>
            </a:xfrm>
            <a:prstGeom prst="line">
              <a:avLst/>
            </a:prstGeom>
            <a:ln w="25400">
              <a:solidFill>
                <a:srgbClr val="34618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612669" y="514571"/>
              <a:ext cx="3059084" cy="0"/>
            </a:xfrm>
            <a:prstGeom prst="line">
              <a:avLst/>
            </a:prstGeom>
            <a:ln w="25400">
              <a:solidFill>
                <a:srgbClr val="34618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410227" y="157589"/>
            <a:ext cx="2646878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3461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用户业务流程</a:t>
            </a:r>
            <a:endParaRPr lang="zh-CN" altLang="en-US" sz="3200" b="1" dirty="0">
              <a:solidFill>
                <a:srgbClr val="3461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5"/>
          <p:cNvGrpSpPr/>
          <p:nvPr/>
        </p:nvGrpSpPr>
        <p:grpSpPr>
          <a:xfrm>
            <a:off x="5277899" y="44391"/>
            <a:ext cx="818101" cy="738094"/>
            <a:chOff x="1079332" y="2203296"/>
            <a:chExt cx="298739" cy="264080"/>
          </a:xfrm>
        </p:grpSpPr>
        <p:sp>
          <p:nvSpPr>
            <p:cNvPr id="13" name="Oval 2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4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1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503" y="1077951"/>
            <a:ext cx="8949447" cy="52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204124" y="117468"/>
            <a:ext cx="3059084" cy="665017"/>
            <a:chOff x="1612669" y="514571"/>
            <a:chExt cx="3059084" cy="66501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612669" y="1179588"/>
              <a:ext cx="3059084" cy="0"/>
            </a:xfrm>
            <a:prstGeom prst="line">
              <a:avLst/>
            </a:prstGeom>
            <a:ln w="25400">
              <a:solidFill>
                <a:srgbClr val="34618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612669" y="514571"/>
              <a:ext cx="3059084" cy="0"/>
            </a:xfrm>
            <a:prstGeom prst="line">
              <a:avLst/>
            </a:prstGeom>
            <a:ln w="25400">
              <a:solidFill>
                <a:srgbClr val="34618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820596" y="157589"/>
            <a:ext cx="2236510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3461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管理员架构</a:t>
            </a:r>
            <a:endParaRPr lang="zh-CN" altLang="en-US" sz="3200" b="1" dirty="0">
              <a:solidFill>
                <a:srgbClr val="3461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5"/>
          <p:cNvGrpSpPr/>
          <p:nvPr/>
        </p:nvGrpSpPr>
        <p:grpSpPr>
          <a:xfrm>
            <a:off x="5277899" y="44391"/>
            <a:ext cx="818101" cy="738094"/>
            <a:chOff x="1079332" y="2203296"/>
            <a:chExt cx="298739" cy="264080"/>
          </a:xfrm>
        </p:grpSpPr>
        <p:sp>
          <p:nvSpPr>
            <p:cNvPr id="13" name="Oval 2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4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1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92" y="1114120"/>
            <a:ext cx="9648622" cy="482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163017" y="117468"/>
            <a:ext cx="3059084" cy="665017"/>
            <a:chOff x="1612669" y="514571"/>
            <a:chExt cx="3059084" cy="66501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612669" y="1179588"/>
              <a:ext cx="3059084" cy="0"/>
            </a:xfrm>
            <a:prstGeom prst="line">
              <a:avLst/>
            </a:prstGeom>
            <a:ln w="25400">
              <a:solidFill>
                <a:srgbClr val="34618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612669" y="514571"/>
              <a:ext cx="3059084" cy="0"/>
            </a:xfrm>
            <a:prstGeom prst="line">
              <a:avLst/>
            </a:prstGeom>
            <a:ln w="25400">
              <a:solidFill>
                <a:srgbClr val="34618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164854" y="157589"/>
            <a:ext cx="3057247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3461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超级管理员架构</a:t>
            </a:r>
            <a:endParaRPr lang="zh-CN" altLang="en-US" sz="3200" b="1" dirty="0">
              <a:solidFill>
                <a:srgbClr val="3461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5"/>
          <p:cNvGrpSpPr/>
          <p:nvPr/>
        </p:nvGrpSpPr>
        <p:grpSpPr>
          <a:xfrm>
            <a:off x="5277899" y="44391"/>
            <a:ext cx="818101" cy="738094"/>
            <a:chOff x="1079332" y="2203296"/>
            <a:chExt cx="298739" cy="264080"/>
          </a:xfrm>
        </p:grpSpPr>
        <p:sp>
          <p:nvSpPr>
            <p:cNvPr id="13" name="Oval 2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/>
            <a:lstStyle/>
            <a:p>
              <a:pPr algn="ctr" defTabSz="13093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0" kern="0">
                <a:solidFill>
                  <a:srgbClr val="000000"/>
                </a:solidFill>
                <a:latin typeface="+mn-ea"/>
                <a:sym typeface="Gill Sans" charset="0"/>
              </a:endParaRPr>
            </a:p>
          </p:txBody>
        </p:sp>
        <p:sp>
          <p:nvSpPr>
            <p:cNvPr id="14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74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15" kern="0" dirty="0">
                  <a:solidFill>
                    <a:srgbClr val="FFFFFF"/>
                  </a:solidFill>
                  <a:latin typeface="+mn-ea"/>
                  <a:cs typeface="Bebas Neue" charset="0"/>
                  <a:sym typeface="Bebas Neue" charset="0"/>
                </a:rPr>
                <a:t>1</a:t>
              </a:r>
              <a:endParaRPr lang="en-US" sz="2115" kern="0" dirty="0">
                <a:solidFill>
                  <a:srgbClr val="FFFFFF"/>
                </a:solidFill>
                <a:latin typeface="+mn-ea"/>
                <a:cs typeface="Bebas Neue" charset="0"/>
                <a:sym typeface="Bebas Neue" charset="0"/>
              </a:endParaRPr>
            </a:p>
          </p:txBody>
        </p:sp>
      </p:grp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26" y="1780163"/>
            <a:ext cx="8769606" cy="289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00000"/>
      </a:accent1>
      <a:accent2>
        <a:srgbClr val="119169"/>
      </a:accent2>
      <a:accent3>
        <a:srgbClr val="C00000"/>
      </a:accent3>
      <a:accent4>
        <a:srgbClr val="119169"/>
      </a:accent4>
      <a:accent5>
        <a:srgbClr val="C00000"/>
      </a:accent5>
      <a:accent6>
        <a:srgbClr val="119169"/>
      </a:accent6>
      <a:hlink>
        <a:srgbClr val="C00000"/>
      </a:hlink>
      <a:folHlink>
        <a:srgbClr val="119169"/>
      </a:folHlink>
    </a:clrScheme>
    <a:fontScheme name="rmjarsw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1906</Words>
  <Application>WPS 演示</Application>
  <PresentationFormat>宽屏</PresentationFormat>
  <Paragraphs>192</Paragraphs>
  <Slides>33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55" baseType="lpstr">
      <vt:lpstr>Arial</vt:lpstr>
      <vt:lpstr>宋体</vt:lpstr>
      <vt:lpstr>Wingdings</vt:lpstr>
      <vt:lpstr>阿里巴巴普惠体 R</vt:lpstr>
      <vt:lpstr>仿宋_GB2312</vt:lpstr>
      <vt:lpstr>仿宋</vt:lpstr>
      <vt:lpstr>Calibri</vt:lpstr>
      <vt:lpstr>微软雅黑</vt:lpstr>
      <vt:lpstr>Gill Sans</vt:lpstr>
      <vt:lpstr>Bebas Neue</vt:lpstr>
      <vt:lpstr>Segoe Print</vt:lpstr>
      <vt:lpstr>Times New Roman</vt:lpstr>
      <vt:lpstr>Arial Unicode MS</vt:lpstr>
      <vt:lpstr>Lato Light</vt:lpstr>
      <vt:lpstr>Oswald Light</vt:lpstr>
      <vt:lpstr>Source Sans Pro</vt:lpstr>
      <vt:lpstr>新宋体</vt:lpstr>
      <vt:lpstr>Source Sans Pro</vt:lpstr>
      <vt:lpstr>Open Sans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哈</cp:lastModifiedBy>
  <cp:revision>76</cp:revision>
  <dcterms:created xsi:type="dcterms:W3CDTF">2019-01-02T05:18:00Z</dcterms:created>
  <dcterms:modified xsi:type="dcterms:W3CDTF">2021-08-04T07:24:37Z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