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</p:sldMasterIdLst>
  <p:notesMasterIdLst>
    <p:notesMasterId r:id="rId47"/>
  </p:notesMasterIdLst>
  <p:handoutMasterIdLst>
    <p:handoutMasterId r:id="rId48"/>
  </p:handoutMasterIdLst>
  <p:sldIdLst>
    <p:sldId id="355" r:id="rId8"/>
    <p:sldId id="401" r:id="rId9"/>
    <p:sldId id="363" r:id="rId10"/>
    <p:sldId id="364" r:id="rId11"/>
    <p:sldId id="365" r:id="rId12"/>
    <p:sldId id="399" r:id="rId13"/>
    <p:sldId id="400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E0B1"/>
    <a:srgbClr val="F2D698"/>
    <a:srgbClr val="005EA4"/>
    <a:srgbClr val="FF66FF"/>
    <a:srgbClr val="008000"/>
    <a:srgbClr val="FF3300"/>
    <a:srgbClr val="A86ED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29"/>
    <p:restoredTop sz="94743"/>
  </p:normalViewPr>
  <p:slideViewPr>
    <p:cSldViewPr snapToGrid="0" showGuides="1">
      <p:cViewPr varScale="1">
        <p:scale>
          <a:sx n="72" d="100"/>
          <a:sy n="72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8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559C2D-5168-4C01-B202-30A709C570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8A3C81-C280-4C65-8BC2-4FA7F4966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C:\Users\STYap\Documents\MISC\New Logo - traditional word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6172200"/>
            <a:ext cx="3738562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Rectangle 3"/>
          <p:cNvSpPr>
            <a:spLocks noGrp="1" noChangeAspect="1" noChangeArrowheads="1"/>
          </p:cNvSpPr>
          <p:nvPr>
            <p:ph type="subTitle" sz="quarter" idx="1" hasCustomPrompt="1"/>
          </p:nvPr>
        </p:nvSpPr>
        <p:spPr>
          <a:xfrm>
            <a:off x="0" y="1446663"/>
            <a:ext cx="9131724" cy="2142694"/>
          </a:xfrm>
        </p:spPr>
        <p:txBody>
          <a:bodyPr wrap="none"/>
          <a:lstStyle>
            <a:lvl1pPr marL="0" indent="0" algn="ctr">
              <a:buFontTx/>
              <a:buNone/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 name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624888" y="6469063"/>
            <a:ext cx="504825" cy="379413"/>
          </a:xfrm>
          <a:prstGeom prst="rect">
            <a:avLst/>
          </a:prstGeom>
          <a:ln w="19050">
            <a:solidFill>
              <a:srgbClr val="005EA4"/>
            </a:solidFill>
            <a:prstDash val="sysDot"/>
            <a:bevel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773656-0DFA-4432-A18E-9E21A444FB5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890" y="100939"/>
            <a:ext cx="7861110" cy="8609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5CE806-8FF4-4B42-B3FC-650188F2A17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2B1413-74A6-47D2-8F9D-70AE6F419D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8D0B5-8052-480B-ABA8-5267887E42D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622"/>
            <a:ext cx="8458200" cy="5788378"/>
          </a:xfrm>
        </p:spPr>
        <p:txBody>
          <a:bodyPr/>
          <a:lstStyle>
            <a:lvl1pPr>
              <a:defRPr>
                <a:solidFill>
                  <a:srgbClr val="5D288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B6DBAC-807F-434B-A81C-78F60188B74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119"/>
            <a:ext cx="8492836" cy="58366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0"/>
            <a:r>
              <a:rPr lang="en-US" dirty="0"/>
              <a:t>Fifth level</a:t>
            </a:r>
            <a:endParaRPr lang="en-US" dirty="0"/>
          </a:p>
          <a:p>
            <a:pPr lvl="1"/>
            <a:r>
              <a:rPr lang="en-US" dirty="0" err="1"/>
              <a:t>hghgh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3B8B0D-EBA2-4C6A-B194-F672D6808EA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1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6" Type="http://schemas.openxmlformats.org/officeDocument/2006/relationships/theme" Target="../theme/theme6.xml"/><Relationship Id="rId5" Type="http://schemas.openxmlformats.org/officeDocument/2006/relationships/image" Target="../media/image1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 noChangeAspect="1"/>
          </p:cNvSpPr>
          <p:nvPr>
            <p:ph type="title"/>
          </p:nvPr>
        </p:nvSpPr>
        <p:spPr>
          <a:xfrm>
            <a:off x="228600" y="152400"/>
            <a:ext cx="8686800" cy="10207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r>
              <a:rPr lang="en-US" altLang="en-US" dirty="0"/>
              <a:t>fghfgj</a:t>
            </a:r>
            <a:endParaRPr lang="en-US" altLang="en-US" dirty="0"/>
          </a:p>
        </p:txBody>
      </p:sp>
      <p:sp>
        <p:nvSpPr>
          <p:cNvPr id="1027" name="Rectangle 8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382000" cy="53054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4888" y="6469063"/>
            <a:ext cx="504825" cy="379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547902-1A2F-45B1-8B4A-5F406FCB672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83350"/>
            <a:ext cx="8540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 noChangeAspect="1"/>
          </p:cNvSpPr>
          <p:nvPr>
            <p:ph type="title"/>
          </p:nvPr>
        </p:nvSpPr>
        <p:spPr>
          <a:xfrm>
            <a:off x="1282700" y="77788"/>
            <a:ext cx="7861300" cy="889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r>
              <a:rPr lang="en-US" altLang="en-US" dirty="0"/>
              <a:t>Name fgchmvb </a:t>
            </a:r>
            <a:endParaRPr lang="en-US" altLang="en-US" dirty="0"/>
          </a:p>
        </p:txBody>
      </p:sp>
      <p:sp>
        <p:nvSpPr>
          <p:cNvPr id="3078" name="Rectangle 8"/>
          <p:cNvSpPr>
            <a:spLocks noGrp="1"/>
          </p:cNvSpPr>
          <p:nvPr>
            <p:ph type="body" idx="1"/>
          </p:nvPr>
        </p:nvSpPr>
        <p:spPr>
          <a:xfrm>
            <a:off x="277813" y="1025525"/>
            <a:ext cx="8588375" cy="542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beve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5CE806-8FF4-4B42-B3FC-650188F2A17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053" name="Straight Connector 2"/>
          <p:cNvCxnSpPr/>
          <p:nvPr userDrawn="1"/>
        </p:nvCxnSpPr>
        <p:spPr>
          <a:xfrm>
            <a:off x="0" y="931863"/>
            <a:ext cx="9144000" cy="0"/>
          </a:xfrm>
          <a:prstGeom prst="line">
            <a:avLst/>
          </a:prstGeom>
          <a:ln w="76200" cap="flat" cmpd="sng">
            <a:solidFill>
              <a:srgbClr val="005EA4"/>
            </a:solidFill>
            <a:prstDash val="sysDot"/>
            <a:headEnd type="none" w="med" len="med"/>
            <a:tailEnd type="none" w="med" len="med"/>
          </a:ln>
        </p:spPr>
      </p:cxnSp>
      <p:pic>
        <p:nvPicPr>
          <p:cNvPr id="205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354138" cy="931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7" descr="C:\Users\STYap\Documents\MISC\New Logo - traditional words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762" y="6172200"/>
            <a:ext cx="3738562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8" descr="C:\Users\Andreea\Desktop\Mankiw 7e\pics plus\fig right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64600" y="0"/>
            <a:ext cx="279400" cy="112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7" descr="C:\Users\Andreea\Desktop\Mankiw 7e\pics plus\fig lef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90513" cy="6488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50813" y="835025"/>
            <a:ext cx="8839200" cy="5653088"/>
          </a:xfrm>
          <a:prstGeom prst="rect">
            <a:avLst/>
          </a:prstGeom>
          <a:solidFill>
            <a:srgbClr val="FEF0C8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ash"/>
                <a:rou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3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Rectangle 2"/>
          <p:cNvSpPr>
            <a:spLocks noGrp="1" noChangeAspect="1"/>
          </p:cNvSpPr>
          <p:nvPr>
            <p:ph type="title"/>
          </p:nvPr>
        </p:nvSpPr>
        <p:spPr>
          <a:xfrm>
            <a:off x="323850" y="0"/>
            <a:ext cx="8656638" cy="444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Figure 1</a:t>
            </a:r>
            <a:endParaRPr lang="en-US" altLang="en-US" dirty="0"/>
          </a:p>
        </p:txBody>
      </p:sp>
      <p:sp>
        <p:nvSpPr>
          <p:cNvPr id="3078" name="Rectangle 3"/>
          <p:cNvSpPr>
            <a:spLocks noGrp="1"/>
          </p:cNvSpPr>
          <p:nvPr>
            <p:ph type="body" idx="1"/>
          </p:nvPr>
        </p:nvSpPr>
        <p:spPr>
          <a:xfrm>
            <a:off x="414338" y="1600200"/>
            <a:ext cx="36576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Text</a:t>
            </a:r>
            <a:endParaRPr lang="en-US" altLang="en-US" dirty="0"/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2B1413-74A6-47D2-8F9D-70AE6F419D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080" name="Picture 8" descr="C:\Users\STYap\Documents\MISC\New Logo - traditional words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762" y="6172200"/>
            <a:ext cx="3738562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8" descr="C:\Users\Andreea\Desktop\Mankiw 7e\pics plus\table right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8725" y="0"/>
            <a:ext cx="295275" cy="112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7" descr="C:\Users\Andreea\Desktop\Mankiw 7e\pics plus\table lef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93688" cy="6488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152400" y="839788"/>
            <a:ext cx="8831263" cy="5648325"/>
          </a:xfrm>
          <a:prstGeom prst="rect">
            <a:avLst/>
          </a:prstGeom>
          <a:solidFill>
            <a:srgbClr val="D7E1C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ash"/>
                <a:rou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3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1" name="Rectangle 2"/>
          <p:cNvSpPr>
            <a:spLocks noGrp="1" noChangeAspect="1"/>
          </p:cNvSpPr>
          <p:nvPr>
            <p:ph type="title"/>
          </p:nvPr>
        </p:nvSpPr>
        <p:spPr>
          <a:xfrm>
            <a:off x="647700" y="0"/>
            <a:ext cx="8385175" cy="4460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Table 1</a:t>
            </a:r>
            <a:endParaRPr lang="en-US" altLang="en-US" dirty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6576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text</a:t>
            </a:r>
            <a:endParaRPr lang="en-US" altLang="en-US" dirty="0"/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4413" y="6483350"/>
            <a:ext cx="509588" cy="369888"/>
          </a:xfrm>
          <a:prstGeom prst="rect">
            <a:avLst/>
          </a:prstGeom>
          <a:noFill/>
          <a:ln w="19050">
            <a:noFill/>
            <a:prstDash val="sys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8D0B5-8052-480B-ABA8-5267887E42D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104" name="Picture 8" descr="C:\Users\STYap\Documents\MISC\New Logo - traditional words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762" y="6172200"/>
            <a:ext cx="3738562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1"/>
          <p:cNvGrpSpPr/>
          <p:nvPr userDrawn="1"/>
        </p:nvGrpSpPr>
        <p:grpSpPr>
          <a:xfrm>
            <a:off x="8605838" y="0"/>
            <a:ext cx="569912" cy="1123950"/>
            <a:chOff x="8533995" y="1"/>
            <a:chExt cx="627467" cy="1293023"/>
          </a:xfrm>
        </p:grpSpPr>
        <p:pic>
          <p:nvPicPr>
            <p:cNvPr id="5132" name="Picture 13" descr="C:\Users\Andreea\Desktop\Mankiw 7e\pics plus\case study2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533995" y="1"/>
              <a:ext cx="619771" cy="67069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33" name="Picture 13" descr="C:\Users\Andreea\Desktop\Mankiw 7e\pics plus\case study2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5400000">
              <a:off x="8525996" y="657558"/>
              <a:ext cx="651163" cy="61976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3" name="Rectangle 2"/>
          <p:cNvSpPr>
            <a:spLocks noGrp="1" noChangeAspect="1"/>
          </p:cNvSpPr>
          <p:nvPr>
            <p:ph type="title"/>
          </p:nvPr>
        </p:nvSpPr>
        <p:spPr>
          <a:xfrm>
            <a:off x="506413" y="0"/>
            <a:ext cx="8450262" cy="587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Master case-study #2</a:t>
            </a:r>
            <a:endParaRPr lang="en-US" altLang="en-US" dirty="0"/>
          </a:p>
        </p:txBody>
      </p:sp>
      <p:sp>
        <p:nvSpPr>
          <p:cNvPr id="6150" name="Rectangle 3"/>
          <p:cNvSpPr>
            <a:spLocks noGrp="1" noChangeAspect="1"/>
          </p:cNvSpPr>
          <p:nvPr>
            <p:ph type="body" idx="1"/>
          </p:nvPr>
        </p:nvSpPr>
        <p:spPr>
          <a:xfrm>
            <a:off x="457200" y="700088"/>
            <a:ext cx="8458200" cy="57769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  - colorat diferit</a:t>
            </a:r>
            <a:endParaRPr lang="en-US" altLang="en-US" dirty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8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B6DBAC-807F-434B-A81C-78F60188B74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5126" name="Group 3"/>
          <p:cNvGrpSpPr/>
          <p:nvPr userDrawn="1"/>
        </p:nvGrpSpPr>
        <p:grpSpPr>
          <a:xfrm>
            <a:off x="-3175" y="0"/>
            <a:ext cx="654050" cy="6483350"/>
            <a:chOff x="-3265" y="0"/>
            <a:chExt cx="654429" cy="6483350"/>
          </a:xfrm>
        </p:grpSpPr>
        <p:pic>
          <p:nvPicPr>
            <p:cNvPr id="5128" name="Picture 12" descr="C:\Users\Andreea\Desktop\Mankiw 7e\pics plus\case study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1164" cy="670699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129" name="Group 2"/>
            <p:cNvGrpSpPr/>
            <p:nvPr userDrawn="1"/>
          </p:nvGrpSpPr>
          <p:grpSpPr>
            <a:xfrm>
              <a:off x="-3265" y="642457"/>
              <a:ext cx="335350" cy="5840893"/>
              <a:chOff x="-3265" y="642457"/>
              <a:chExt cx="335350" cy="5840893"/>
            </a:xfrm>
          </p:grpSpPr>
          <p:pic>
            <p:nvPicPr>
              <p:cNvPr id="5130" name="Picture 11" descr="C:\Users\Andreea\Desktop\Mankiw 7e\pics plus\purple.png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0" y="642457"/>
                <a:ext cx="319088" cy="584089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131" name="Picture 13" descr="C:\Users\Andreea\Desktop\Mankiw 7e\pics plus\case study2.png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 rot="-5400000">
                <a:off x="1619" y="637574"/>
                <a:ext cx="325582" cy="33535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pic>
        <p:nvPicPr>
          <p:cNvPr id="5127" name="Picture 13" descr="C:\Users\STYap\Documents\MISC\New Logo - traditional word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4762" y="6172200"/>
            <a:ext cx="3738562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spect="1"/>
          </p:cNvSpPr>
          <p:nvPr>
            <p:ph type="title"/>
          </p:nvPr>
        </p:nvSpPr>
        <p:spPr>
          <a:xfrm>
            <a:off x="2236788" y="0"/>
            <a:ext cx="6907212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Appendix master title</a:t>
            </a:r>
            <a:endParaRPr lang="en-US" alt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8225" y="6488113"/>
            <a:ext cx="485775" cy="369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3B8B0D-EBA2-4C6A-B194-F672D6808EA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592138"/>
            <a:ext cx="8482013" cy="5808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pic>
        <p:nvPicPr>
          <p:cNvPr id="6149" name="Picture 11" descr="C:\Users\Andreea\Desktop\Mankiw 7e\pics plus\appendi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" y="68263"/>
            <a:ext cx="2208213" cy="52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Picture 12" descr="C:\Users\Andreea\Desktop\Mankiw 7e\pics plus\app blu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88" y="552450"/>
            <a:ext cx="419100" cy="59023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51" name="Group 1"/>
          <p:cNvGrpSpPr/>
          <p:nvPr userDrawn="1"/>
        </p:nvGrpSpPr>
        <p:grpSpPr>
          <a:xfrm>
            <a:off x="8232775" y="750888"/>
            <a:ext cx="898525" cy="5734050"/>
            <a:chOff x="8245350" y="750627"/>
            <a:chExt cx="898650" cy="5733800"/>
          </a:xfrm>
        </p:grpSpPr>
        <p:pic>
          <p:nvPicPr>
            <p:cNvPr id="6153" name="Picture 12" descr="C:\Users\Andreea\Desktop\Mankiw 7e\pics plus\app blue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 rot="5400000">
              <a:off x="6239225" y="3550622"/>
              <a:ext cx="5704767" cy="1047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4" name="Picture 12" descr="C:\Users\Andreea\Desktop\Mankiw 7e\pics plus\app blue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45350" y="6393299"/>
              <a:ext cx="898650" cy="91128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6152" name="Picture 10" descr="C:\Users\STYap\Documents\MISC\New Logo - traditional word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4762" y="6172200"/>
            <a:ext cx="3738562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ubtitle 1"/>
          <p:cNvSpPr>
            <a:spLocks noGrp="1"/>
          </p:cNvSpPr>
          <p:nvPr>
            <p:ph type="subTitle" sz="quarter" idx="1" hasCustomPrompt="1"/>
          </p:nvPr>
        </p:nvSpPr>
        <p:spPr>
          <a:xfrm>
            <a:off x="-1587" y="198438"/>
            <a:ext cx="9131300" cy="1568450"/>
          </a:xfrm>
          <a:ln/>
        </p:spPr>
        <p:txBody>
          <a:bodyPr vert="horz" wrap="none" lIns="91440" tIns="45720" rIns="91440" bIns="45720" anchor="t" anchorCtr="0"/>
          <a:p>
            <a:pPr>
              <a:buClrTx/>
              <a:buSzTx/>
            </a:pPr>
            <a:r>
              <a:rPr lang="en-US" altLang="en-US" sz="4400" dirty="0">
                <a:latin typeface="+mn-lt"/>
                <a:ea typeface="+mn-ea"/>
                <a:cs typeface="+mn-cs"/>
              </a:rPr>
              <a:t>Chapter 11: G0201</a:t>
            </a:r>
            <a:endParaRPr lang="en-US" altLang="en-US" sz="44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</a:pPr>
            <a:r>
              <a:rPr lang="en-US" altLang="en-US" sz="4400" dirty="0">
                <a:latin typeface="+mn-lt"/>
                <a:ea typeface="+mn-ea"/>
                <a:cs typeface="+mn-cs"/>
              </a:rPr>
              <a:t>Financial System</a:t>
            </a:r>
            <a:endParaRPr lang="en-US" altLang="en-US" sz="44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</a:pPr>
            <a:r>
              <a:rPr lang="en-US" altLang="en-US" sz="4400" dirty="0">
                <a:latin typeface="+mn-lt"/>
                <a:ea typeface="+mn-ea"/>
                <a:cs typeface="+mn-cs"/>
              </a:rPr>
              <a:t>Saving and Investment</a:t>
            </a:r>
            <a:endParaRPr lang="en-US" altLang="en-US" sz="4400" dirty="0">
              <a:latin typeface="+mn-lt"/>
              <a:ea typeface="+mn-ea"/>
              <a:cs typeface="+mn-cs"/>
            </a:endParaRPr>
          </a:p>
        </p:txBody>
      </p:sp>
      <p:sp>
        <p:nvSpPr>
          <p:cNvPr id="10243" name="Slide Number Placeholder 1"/>
          <p:cNvSpPr txBox="1">
            <a:spLocks noGrp="1"/>
          </p:cNvSpPr>
          <p:nvPr>
            <p:ph type="sldNum" sz="quarter" idx="4"/>
          </p:nvPr>
        </p:nvSpPr>
        <p:spPr>
          <a:xfrm>
            <a:off x="8624888" y="6469063"/>
            <a:ext cx="504825" cy="379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fld>
            <a:endParaRPr lang="en-US" altLang="en-US" sz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888" y="2527300"/>
            <a:ext cx="6181725" cy="3897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Financial Intermediaries</a:t>
            </a:r>
            <a:endParaRPr lang="en-US" alt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Banks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Take in deposits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from savers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Banks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pay interest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Make loans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borrowers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Banks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charge interest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Facilitate purchasing of goods and services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Checks: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medium of exchange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946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188" y="4265613"/>
            <a:ext cx="6905625" cy="193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Financial Intermediaries</a:t>
            </a:r>
            <a:endParaRPr lang="en-US" altLang="en-US" dirty="0"/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 bwMode="auto">
          <a:xfrm>
            <a:off x="277813" y="1025525"/>
            <a:ext cx="8866187" cy="4037013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 funds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Institution that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sells shares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to the public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Uses the proceeds to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buy a portfolio of stocks and bonds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Advantages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Diversification; professional money managers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0485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none" lIns="91440" tIns="45720" rIns="91440" bIns="45720" anchor="ctr" anchorCtr="0"/>
          <a:p>
            <a:r>
              <a:rPr lang="en-US" altLang="en-US" dirty="0"/>
              <a:t>National Income Accounts</a:t>
            </a:r>
            <a:endParaRPr lang="en-US" alt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 of national income accounting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Important identities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Identity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 equation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that must be true because of the way the variables in the equation are defined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Clarify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how different variables are related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one another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1508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none" lIns="91440" tIns="45720" rIns="91440" bIns="45720" anchor="ctr" anchorCtr="0"/>
          <a:p>
            <a:r>
              <a:rPr lang="en-US" altLang="en-US" dirty="0"/>
              <a:t>Accounting Identities </a:t>
            </a:r>
            <a:endParaRPr lang="en-US" alt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n-lt"/>
                <a:ea typeface="+mn-ea"/>
                <a:cs typeface="+mn-cs"/>
              </a:rPr>
              <a:t>Gross domestic product (GDP)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Total income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Total expenditure </a:t>
            </a:r>
            <a:endParaRPr lang="en-US" altLang="en-US" dirty="0">
              <a:solidFill>
                <a:srgbClr val="FF0000"/>
              </a:solidFill>
            </a:endParaRPr>
          </a:p>
          <a:p>
            <a:pPr/>
            <a:r>
              <a:rPr lang="en-US" altLang="en-US" dirty="0">
                <a:latin typeface="+mn-lt"/>
                <a:ea typeface="+mn-ea"/>
                <a:cs typeface="+mn-cs"/>
              </a:rPr>
              <a:t>Y = C + I + G + NX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Y = gross domestic product, GDP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C = consumption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 I = investment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G = government purchases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NX = net exports</a:t>
            </a:r>
            <a:endParaRPr lang="en-US" altLang="en-US" dirty="0"/>
          </a:p>
        </p:txBody>
      </p:sp>
      <p:sp>
        <p:nvSpPr>
          <p:cNvPr id="2253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none" lIns="91440" tIns="45720" rIns="91440" bIns="45720" anchor="ctr" anchorCtr="0"/>
          <a:p>
            <a:r>
              <a:rPr lang="en-US" altLang="en-US" dirty="0"/>
              <a:t>Accounting Identities 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n-lt"/>
                <a:ea typeface="+mn-ea"/>
                <a:cs typeface="+mn-cs"/>
              </a:rPr>
              <a:t>Closed economy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lvl="1"/>
            <a:r>
              <a:rPr lang="en-US" altLang="en-US" dirty="0"/>
              <a:t>Doesn’t interact with other economies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NX = 0</a:t>
            </a:r>
            <a:endParaRPr lang="en-US" altLang="en-US" dirty="0">
              <a:solidFill>
                <a:srgbClr val="FF0000"/>
              </a:solidFill>
            </a:endParaRPr>
          </a:p>
          <a:p>
            <a:pPr/>
            <a:r>
              <a:rPr lang="en-US" altLang="en-US" dirty="0">
                <a:latin typeface="+mn-lt"/>
                <a:ea typeface="+mn-ea"/>
                <a:cs typeface="+mn-cs"/>
              </a:rPr>
              <a:t>Open economy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lvl="1"/>
            <a:r>
              <a:rPr lang="en-US" altLang="en-US" dirty="0"/>
              <a:t>Interact with other economies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NX ≠ 0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355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none" lIns="91440" tIns="45720" rIns="91440" bIns="45720" anchor="ctr" anchorCtr="0"/>
          <a:p>
            <a:r>
              <a:rPr lang="en-US" altLang="en-US" dirty="0"/>
              <a:t>Accounting Identities 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closed economy: NX = 0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Y = C + I + G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National saving (saving), 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Total income in the economy that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remains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after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paying for consumption and  government purchases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Y – C – G = I *****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S = Y – C – G 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S = I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</p:txBody>
      </p:sp>
      <p:sp>
        <p:nvSpPr>
          <p:cNvPr id="2458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none" lIns="91440" tIns="45720" rIns="91440" bIns="45720" anchor="ctr" anchorCtr="0"/>
          <a:p>
            <a:r>
              <a:rPr lang="en-US" altLang="en-US" dirty="0"/>
              <a:t>Accounting Identities 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= taxes minus transfer payments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 = Y – C – G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 = (Y – T – C) + (T – G)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Private saving, </a:t>
            </a: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Y – T – C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highlight>
                <a:srgbClr val="00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Income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 that households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have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left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after </a:t>
            </a:r>
            <a:r>
              <a:rPr kumimoji="0" lang="en-US" altLang="en-US" sz="3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paying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 for </a:t>
            </a:r>
            <a:r>
              <a:rPr kumimoji="0" lang="en-US" altLang="en-US" sz="3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taxes and consumption</a:t>
            </a:r>
            <a:endParaRPr kumimoji="0" lang="en-US" altLang="en-US" sz="32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Public saving, </a:t>
            </a: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T – G 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highlight>
                <a:srgbClr val="00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Tax revenue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that the government has left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after </a:t>
            </a:r>
            <a:r>
              <a:rPr kumimoji="0" lang="en-US" altLang="en-US" sz="3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paying for its spending</a:t>
            </a:r>
            <a:endParaRPr kumimoji="0" lang="en-US" altLang="en-US" sz="32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</p:txBody>
      </p:sp>
      <p:sp>
        <p:nvSpPr>
          <p:cNvPr id="25604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none" lIns="91440" tIns="45720" rIns="91440" bIns="45720" anchor="ctr" anchorCtr="0"/>
          <a:p>
            <a:r>
              <a:rPr lang="en-US" altLang="en-US" dirty="0"/>
              <a:t>Accounting Identities </a:t>
            </a:r>
            <a:endParaRPr lang="en-US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Budget surplus</a:t>
            </a: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: T – G &gt; 0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Excess of tax revenue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over government spending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Budget deficit: 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– G &lt; 0</a:t>
            </a: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Shortfall of tax revenue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from government spending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6628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none" lIns="91440" tIns="45720" rIns="91440" bIns="45720" anchor="ctr" anchorCtr="0"/>
          <a:p>
            <a:r>
              <a:rPr lang="en-US" altLang="en-US" dirty="0"/>
              <a:t>Saving and Investing</a:t>
            </a:r>
            <a:endParaRPr lang="en-US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Accounting identity</a:t>
            </a: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: S = I 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Saving = Investment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For the economy as a whole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One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person’s savings can finance another person’s investment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The Market for Loanable Funds</a:t>
            </a:r>
            <a:endParaRPr lang="en-US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Market for loanable funds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Market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Those who want to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save supply funds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Those who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want to borrow to invest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demand funds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One interest rate	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Return to saving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Cost of borrowing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Assumption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Single financial market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867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2"/>
          <p:cNvSpPr txBox="1">
            <a:spLocks noGrp="1"/>
          </p:cNvSpPr>
          <p:nvPr>
            <p:ph type="sldNum" sz="quarter" idx="4"/>
          </p:nvPr>
        </p:nvSpPr>
        <p:spPr>
          <a:xfrm>
            <a:off x="8624888" y="6469063"/>
            <a:ext cx="504825" cy="379412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38"/>
            <a:ext cx="4537075" cy="4725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5" descr="Financial System - Meaning, Components, Functi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3" y="1463675"/>
            <a:ext cx="4999037" cy="2855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The Market for Loanable Funds</a:t>
            </a:r>
            <a:endParaRPr lang="en-US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Supply and demand of </a:t>
            </a: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loanable funds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Source of the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supply of loanable funds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Saving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Source of the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demand for loanable funds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Investment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Price of a loan = real interest rate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Borrowers pay for a loan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Lenders receive on their saving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uLnTx/>
              <a:uFillTx/>
              <a:latin typeface="+mn-lt"/>
            </a:endParaRPr>
          </a:p>
        </p:txBody>
      </p:sp>
      <p:sp>
        <p:nvSpPr>
          <p:cNvPr id="2970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The Market for Loanable Funds</a:t>
            </a:r>
            <a:endParaRPr lang="en-US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Supply and demand of loanable funds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As interest rate rises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Quantity demanded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declines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Quantity supplied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increases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Demand curve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Slopes downward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Supply curve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Slopes upward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</p:txBody>
      </p:sp>
      <p:sp>
        <p:nvSpPr>
          <p:cNvPr id="30724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en-US" altLang="en-US" sz="2800" dirty="0">
                <a:latin typeface="+mj-lt"/>
                <a:ea typeface="+mj-ea"/>
                <a:cs typeface="+mj-cs"/>
              </a:rPr>
              <a:t>Figure 1</a:t>
            </a:r>
            <a:endParaRPr lang="en-US" alt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31747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</a:pPr>
            <a:fld id="{9A0DB2DC-4C9A-4742-B13C-FB6460FD3503}" type="slidenum">
              <a:rPr lang="en-US" altLang="en-US" sz="900" dirty="0">
                <a:solidFill>
                  <a:srgbClr val="002060"/>
                </a:solidFill>
              </a:rPr>
            </a:fld>
            <a:endParaRPr lang="en-US" altLang="en-US" sz="900" dirty="0">
              <a:solidFill>
                <a:srgbClr val="002060"/>
              </a:solidFill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136525" y="382588"/>
            <a:ext cx="372110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/>
            <a:r>
              <a:rPr lang="en-US" altLang="en-US" sz="2000" dirty="0">
                <a:solidFill>
                  <a:srgbClr val="002060"/>
                </a:solidFill>
              </a:rPr>
              <a:t>The Market for Loanable Funds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  <p:grpSp>
        <p:nvGrpSpPr>
          <p:cNvPr id="6" name="Group 11"/>
          <p:cNvGrpSpPr/>
          <p:nvPr/>
        </p:nvGrpSpPr>
        <p:grpSpPr>
          <a:xfrm>
            <a:off x="1126788" y="1016000"/>
            <a:ext cx="5570875" cy="2944813"/>
            <a:chOff x="863986" y="1520042"/>
            <a:chExt cx="5572439" cy="2945873"/>
          </a:xfrm>
        </p:grpSpPr>
        <p:grpSp>
          <p:nvGrpSpPr>
            <p:cNvPr id="31768" name="Group 9"/>
            <p:cNvGrpSpPr/>
            <p:nvPr/>
          </p:nvGrpSpPr>
          <p:grpSpPr>
            <a:xfrm>
              <a:off x="1828394" y="1591506"/>
              <a:ext cx="4608031" cy="2874409"/>
              <a:chOff x="1828394" y="1591506"/>
              <a:chExt cx="4608031" cy="287440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391795" y="3027917"/>
                <a:ext cx="287440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64728" y="1591506"/>
                <a:ext cx="4571697" cy="28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1769" name="TextBox 10"/>
            <p:cNvSpPr txBox="1"/>
            <p:nvPr/>
          </p:nvSpPr>
          <p:spPr>
            <a:xfrm>
              <a:off x="863986" y="1520042"/>
              <a:ext cx="945145" cy="7006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/>
              <a:r>
                <a:rPr lang="en-US" altLang="en-US" sz="1800" dirty="0"/>
                <a:t>Interest</a:t>
              </a:r>
              <a:endParaRPr lang="en-US" altLang="en-US" sz="1800" dirty="0"/>
            </a:p>
            <a:p>
              <a:pPr marL="0" lvl="0" indent="0" algn="r" eaLnBrk="1" hangingPunct="1"/>
              <a:r>
                <a:rPr lang="en-US" altLang="en-US" sz="1800" dirty="0"/>
                <a:t>Rate</a:t>
              </a:r>
              <a:endParaRPr lang="en-US" altLang="en-US" sz="1800" dirty="0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1847068" y="3960813"/>
            <a:ext cx="5014107" cy="644304"/>
            <a:chOff x="1584874" y="4465122"/>
            <a:chExt cx="5013675" cy="6459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28523" y="4465122"/>
              <a:ext cx="4608115" cy="15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6" name="TextBox 12"/>
            <p:cNvSpPr txBox="1"/>
            <p:nvPr/>
          </p:nvSpPr>
          <p:spPr>
            <a:xfrm>
              <a:off x="4562914" y="4476997"/>
              <a:ext cx="2035635" cy="6341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/>
              <a:r>
                <a:rPr lang="en-US" altLang="en-US" sz="1600" dirty="0"/>
                <a:t>Loanable Funds</a:t>
              </a:r>
              <a:endParaRPr lang="en-US" altLang="en-US" sz="1600" dirty="0"/>
            </a:p>
            <a:p>
              <a:pPr marL="0" lvl="0" indent="0" algn="r" eaLnBrk="1" hangingPunct="1"/>
              <a:r>
                <a:rPr lang="en-US" altLang="en-US" sz="1600" dirty="0"/>
                <a:t>(in billions of dollars)</a:t>
              </a:r>
              <a:endParaRPr lang="en-US" altLang="en-US" sz="1600" dirty="0"/>
            </a:p>
          </p:txBody>
        </p:sp>
        <p:sp>
          <p:nvSpPr>
            <p:cNvPr id="31767" name="TextBox 13"/>
            <p:cNvSpPr txBox="1"/>
            <p:nvPr/>
          </p:nvSpPr>
          <p:spPr>
            <a:xfrm>
              <a:off x="1584874" y="4475017"/>
              <a:ext cx="380332" cy="523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/>
              <a:r>
                <a:rPr lang="en-US" altLang="en-US" sz="2800" dirty="0"/>
                <a:t>0</a:t>
              </a:r>
              <a:endParaRPr lang="en-US" altLang="en-US" sz="28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2732088" y="1395413"/>
            <a:ext cx="3534227" cy="2244725"/>
            <a:chOff x="2470068" y="1900052"/>
            <a:chExt cx="3533830" cy="2244436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470068" y="2138146"/>
              <a:ext cx="2588922" cy="2006342"/>
            </a:xfrm>
            <a:prstGeom prst="line">
              <a:avLst/>
            </a:prstGeom>
            <a:ln w="38100">
              <a:solidFill>
                <a:srgbClr val="005E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4" name="TextBox 19"/>
            <p:cNvSpPr txBox="1"/>
            <p:nvPr/>
          </p:nvSpPr>
          <p:spPr>
            <a:xfrm>
              <a:off x="5122617" y="1900052"/>
              <a:ext cx="881281" cy="368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Supply</a:t>
              </a:r>
              <a:endParaRPr lang="en-US" altLang="en-US" sz="1800" dirty="0"/>
            </a:p>
          </p:txBody>
        </p:sp>
      </p:grpSp>
      <p:grpSp>
        <p:nvGrpSpPr>
          <p:cNvPr id="18" name="Group 22"/>
          <p:cNvGrpSpPr/>
          <p:nvPr/>
        </p:nvGrpSpPr>
        <p:grpSpPr>
          <a:xfrm>
            <a:off x="3028950" y="1573213"/>
            <a:ext cx="3568371" cy="2250127"/>
            <a:chOff x="2766951" y="2078182"/>
            <a:chExt cx="3569293" cy="225022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66951" y="2078182"/>
              <a:ext cx="2529541" cy="1971756"/>
            </a:xfrm>
            <a:prstGeom prst="line">
              <a:avLst/>
            </a:prstGeom>
            <a:ln w="38100">
              <a:solidFill>
                <a:srgbClr val="005E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2" name="TextBox 21"/>
            <p:cNvSpPr txBox="1"/>
            <p:nvPr/>
          </p:nvSpPr>
          <p:spPr>
            <a:xfrm>
              <a:off x="5289494" y="3960087"/>
              <a:ext cx="1046750" cy="3683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Demand</a:t>
              </a:r>
              <a:endParaRPr lang="en-US" altLang="en-US" sz="1800" dirty="0"/>
            </a:p>
          </p:txBody>
        </p:sp>
      </p:grpSp>
      <p:grpSp>
        <p:nvGrpSpPr>
          <p:cNvPr id="21" name="Group 36"/>
          <p:cNvGrpSpPr/>
          <p:nvPr/>
        </p:nvGrpSpPr>
        <p:grpSpPr>
          <a:xfrm>
            <a:off x="1586895" y="2347913"/>
            <a:ext cx="2653318" cy="368300"/>
            <a:chOff x="1373570" y="2972792"/>
            <a:chExt cx="2652119" cy="368654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854970" y="3125339"/>
              <a:ext cx="2170719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0" name="TextBox 38"/>
            <p:cNvSpPr txBox="1"/>
            <p:nvPr/>
          </p:nvSpPr>
          <p:spPr>
            <a:xfrm>
              <a:off x="1373570" y="2972792"/>
              <a:ext cx="512848" cy="3686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5%</a:t>
              </a:r>
              <a:endParaRPr lang="en-US" altLang="en-US" sz="1800" baseline="-25000" dirty="0"/>
            </a:p>
          </p:txBody>
        </p:sp>
      </p:grpSp>
      <p:grpSp>
        <p:nvGrpSpPr>
          <p:cNvPr id="24" name="Group 43"/>
          <p:cNvGrpSpPr/>
          <p:nvPr/>
        </p:nvGrpSpPr>
        <p:grpSpPr>
          <a:xfrm>
            <a:off x="3970177" y="2546350"/>
            <a:ext cx="532130" cy="1643380"/>
            <a:chOff x="2938932" y="3063840"/>
            <a:chExt cx="532571" cy="1642867"/>
          </a:xfrm>
        </p:grpSpPr>
        <p:sp>
          <p:nvSpPr>
            <p:cNvPr id="31757" name="TextBox 74"/>
            <p:cNvSpPr txBox="1"/>
            <p:nvPr/>
          </p:nvSpPr>
          <p:spPr>
            <a:xfrm>
              <a:off x="2938932" y="4476909"/>
              <a:ext cx="532571" cy="2297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900" dirty="0"/>
                <a:t>$1,200</a:t>
              </a:r>
              <a:endParaRPr lang="en-US" altLang="en-US" sz="9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2495819" y="3764503"/>
              <a:ext cx="140132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183"/>
          <p:cNvSpPr/>
          <p:nvPr/>
        </p:nvSpPr>
        <p:spPr>
          <a:xfrm>
            <a:off x="4151313" y="2430463"/>
            <a:ext cx="146050" cy="136525"/>
          </a:xfrm>
          <a:custGeom>
            <a:avLst/>
            <a:gdLst>
              <a:gd name="txL" fmla="*/ 0 w 106"/>
              <a:gd name="txT" fmla="*/ 0 h 68"/>
              <a:gd name="txR" fmla="*/ 106 w 106"/>
              <a:gd name="txB" fmla="*/ 68 h 6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80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77800" y="4561529"/>
            <a:ext cx="89662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interest rate in the economy adjusts to balance the supply and demand for loanable funds. The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supply of loanable funds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comes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national saving, including both private saving and public saving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The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demand for loanable funds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comes from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firms and households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that want to borrow for purposes of investment. Here the equilibrium interest rate is 5 percent, and $1,200 billion of loanable funds are supplied and demanded.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The Market for Loanable Funds</a:t>
            </a:r>
            <a:endParaRPr lang="en-US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n-lt"/>
                <a:ea typeface="+mn-ea"/>
                <a:cs typeface="+mn-cs"/>
              </a:rPr>
              <a:t>Government policies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Can affect the economy’s </a:t>
            </a:r>
            <a:r>
              <a:rPr lang="en-US" altLang="en-US" dirty="0"/>
              <a:t>saving and investment</a:t>
            </a:r>
            <a:endParaRPr lang="en-US" altLang="en-US" dirty="0"/>
          </a:p>
          <a:p>
            <a:pPr lvl="2"/>
            <a:r>
              <a:rPr lang="en-US" altLang="en-US" dirty="0"/>
              <a:t>Saving incentives</a:t>
            </a:r>
            <a:endParaRPr lang="en-US" altLang="en-US" dirty="0"/>
          </a:p>
          <a:p>
            <a:pPr lvl="2"/>
            <a:r>
              <a:rPr lang="en-US" altLang="en-US" dirty="0"/>
              <a:t>Investment incentives</a:t>
            </a:r>
            <a:endParaRPr lang="en-US" altLang="en-US" dirty="0"/>
          </a:p>
          <a:p>
            <a:pPr lvl="2"/>
            <a:r>
              <a:rPr lang="en-US" altLang="en-US" dirty="0"/>
              <a:t>Government budget deficits and surpluses </a:t>
            </a:r>
            <a:endParaRPr lang="en-US" altLang="en-US" dirty="0"/>
          </a:p>
        </p:txBody>
      </p:sp>
      <p:sp>
        <p:nvSpPr>
          <p:cNvPr id="3277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Policy 1: Saving Incentives</a:t>
            </a:r>
            <a:endParaRPr lang="en-US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Shelter some saving from </a:t>
            </a: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taxation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Affect supply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of loanable funds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Increase in supply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Supply curve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shifts right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New equilibrium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Lower interest rate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Higher quantity of loanable funds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Greater investment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379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en-US" altLang="en-US" sz="1800" dirty="0">
                <a:latin typeface="+mj-lt"/>
                <a:ea typeface="+mj-ea"/>
                <a:cs typeface="+mj-cs"/>
              </a:rPr>
              <a:t>Figure 2</a:t>
            </a:r>
            <a:endParaRPr lang="en-US" alt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4819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</a:pPr>
            <a:fld id="{9A0DB2DC-4C9A-4742-B13C-FB6460FD3503}" type="slidenum">
              <a:rPr lang="en-US" altLang="en-US" sz="600" dirty="0">
                <a:solidFill>
                  <a:srgbClr val="002060"/>
                </a:solidFill>
              </a:rPr>
            </a:fld>
            <a:endParaRPr lang="en-US" altLang="en-US" sz="600" dirty="0">
              <a:solidFill>
                <a:srgbClr val="002060"/>
              </a:solidFill>
            </a:endParaRPr>
          </a:p>
        </p:txBody>
      </p:sp>
      <p:sp>
        <p:nvSpPr>
          <p:cNvPr id="34820" name="TextBox 4"/>
          <p:cNvSpPr txBox="1"/>
          <p:nvPr/>
        </p:nvSpPr>
        <p:spPr>
          <a:xfrm>
            <a:off x="150813" y="395288"/>
            <a:ext cx="8856662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/>
            <a:r>
              <a:rPr lang="en-US" altLang="en-US" sz="1400" dirty="0">
                <a:solidFill>
                  <a:srgbClr val="002060"/>
                </a:solidFill>
              </a:rPr>
              <a:t>Saving Incentives Increase the Supply of Loanable Funds</a:t>
            </a:r>
            <a:endParaRPr lang="en-US" altLang="en-US" sz="1400" dirty="0">
              <a:solidFill>
                <a:srgbClr val="002060"/>
              </a:solidFill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1042720" y="893763"/>
            <a:ext cx="6078805" cy="2944812"/>
            <a:chOff x="864166" y="1520042"/>
            <a:chExt cx="6079349" cy="2945873"/>
          </a:xfrm>
        </p:grpSpPr>
        <p:grpSp>
          <p:nvGrpSpPr>
            <p:cNvPr id="34862" name="Group 9"/>
            <p:cNvGrpSpPr/>
            <p:nvPr/>
          </p:nvGrpSpPr>
          <p:grpSpPr>
            <a:xfrm>
              <a:off x="1828279" y="1591506"/>
              <a:ext cx="5115236" cy="2874409"/>
              <a:chOff x="1828279" y="1591506"/>
              <a:chExt cx="5115236" cy="287440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7658" y="1591505"/>
                <a:ext cx="5105857" cy="28505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rot="5400000">
                <a:off x="391721" y="3027916"/>
                <a:ext cx="287441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63" name="TextBox 6"/>
            <p:cNvSpPr txBox="1"/>
            <p:nvPr/>
          </p:nvSpPr>
          <p:spPr>
            <a:xfrm>
              <a:off x="864166" y="1520042"/>
              <a:ext cx="944965" cy="7006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/>
              <a:r>
                <a:rPr lang="en-US" altLang="en-US" sz="1800" dirty="0"/>
                <a:t>Interest</a:t>
              </a:r>
              <a:endParaRPr lang="en-US" altLang="en-US" sz="1800" dirty="0"/>
            </a:p>
            <a:p>
              <a:pPr marL="0" lvl="0" indent="0" algn="r" eaLnBrk="1" hangingPunct="1"/>
              <a:r>
                <a:rPr lang="en-US" altLang="en-US" sz="1800" dirty="0"/>
                <a:t>Rate</a:t>
              </a:r>
              <a:endParaRPr lang="en-US" altLang="en-US" sz="1800" dirty="0"/>
            </a:p>
          </p:txBody>
        </p:sp>
      </p:grpSp>
      <p:grpSp>
        <p:nvGrpSpPr>
          <p:cNvPr id="11" name="Group 9"/>
          <p:cNvGrpSpPr/>
          <p:nvPr/>
        </p:nvGrpSpPr>
        <p:grpSpPr>
          <a:xfrm>
            <a:off x="1833415" y="3825875"/>
            <a:ext cx="5489723" cy="668899"/>
            <a:chOff x="1655340" y="4453247"/>
            <a:chExt cx="5489459" cy="669206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828517" y="4453247"/>
              <a:ext cx="5130553" cy="11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60" name="TextBox 11"/>
            <p:cNvSpPr txBox="1"/>
            <p:nvPr/>
          </p:nvSpPr>
          <p:spPr>
            <a:xfrm>
              <a:off x="4879228" y="4476997"/>
              <a:ext cx="2265571" cy="6454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</a:pPr>
              <a:r>
                <a:rPr lang="en-US" altLang="en-US" sz="1800" dirty="0"/>
                <a:t>Loanable Funds</a:t>
              </a:r>
              <a:endParaRPr lang="en-US" altLang="en-US" sz="1800" dirty="0"/>
            </a:p>
            <a:p>
              <a:pPr marL="0" lvl="0" indent="0" algn="r" eaLnBrk="1" hangingPunct="1">
                <a:spcBef>
                  <a:spcPct val="0"/>
                </a:spcBef>
              </a:pPr>
              <a:r>
                <a:rPr lang="en-US" altLang="en-US" sz="1800" dirty="0"/>
                <a:t>(in billions of dollars)</a:t>
              </a:r>
              <a:endParaRPr lang="en-US" altLang="en-US" sz="1800" dirty="0"/>
            </a:p>
          </p:txBody>
        </p:sp>
        <p:sp>
          <p:nvSpPr>
            <p:cNvPr id="34861" name="TextBox 12"/>
            <p:cNvSpPr txBox="1"/>
            <p:nvPr/>
          </p:nvSpPr>
          <p:spPr>
            <a:xfrm>
              <a:off x="1655340" y="4475018"/>
              <a:ext cx="309865" cy="3684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/>
              <a:r>
                <a:rPr lang="en-US" altLang="en-US" sz="1800" dirty="0"/>
                <a:t>0</a:t>
              </a:r>
              <a:endParaRPr lang="en-US" altLang="en-US" sz="1800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647950" y="1106488"/>
            <a:ext cx="2904725" cy="2411412"/>
            <a:chOff x="2470068" y="1733798"/>
            <a:chExt cx="2905556" cy="2410690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470068" y="2136902"/>
              <a:ext cx="2589954" cy="2007586"/>
            </a:xfrm>
            <a:prstGeom prst="line">
              <a:avLst/>
            </a:prstGeom>
            <a:ln w="38100">
              <a:solidFill>
                <a:srgbClr val="005E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58" name="TextBox 15"/>
            <p:cNvSpPr txBox="1"/>
            <p:nvPr/>
          </p:nvSpPr>
          <p:spPr>
            <a:xfrm>
              <a:off x="4149088" y="1733798"/>
              <a:ext cx="1226536" cy="368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Supply, S</a:t>
              </a:r>
              <a:r>
                <a:rPr lang="en-US" altLang="en-US" sz="1800" baseline="-25000" dirty="0"/>
                <a:t>1</a:t>
              </a:r>
              <a:endParaRPr lang="en-US" altLang="en-US" sz="1800" baseline="-25000" dirty="0"/>
            </a:p>
          </p:txBody>
        </p:sp>
      </p:grpSp>
      <p:grpSp>
        <p:nvGrpSpPr>
          <p:cNvPr id="18" name="Group 16"/>
          <p:cNvGrpSpPr/>
          <p:nvPr/>
        </p:nvGrpSpPr>
        <p:grpSpPr>
          <a:xfrm>
            <a:off x="2944813" y="1450975"/>
            <a:ext cx="3568371" cy="1971675"/>
            <a:chOff x="2766951" y="2078182"/>
            <a:chExt cx="3569295" cy="197130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66951" y="2078182"/>
              <a:ext cx="2529542" cy="1971304"/>
            </a:xfrm>
            <a:prstGeom prst="line">
              <a:avLst/>
            </a:prstGeom>
            <a:ln w="38100">
              <a:solidFill>
                <a:srgbClr val="005E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56" name="TextBox 18"/>
            <p:cNvSpPr txBox="1"/>
            <p:nvPr/>
          </p:nvSpPr>
          <p:spPr>
            <a:xfrm>
              <a:off x="5289495" y="3645724"/>
              <a:ext cx="1046751" cy="368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Demand</a:t>
              </a:r>
              <a:endParaRPr lang="en-US" altLang="en-US" sz="1800" dirty="0"/>
            </a:p>
          </p:txBody>
        </p:sp>
      </p:grpSp>
      <p:grpSp>
        <p:nvGrpSpPr>
          <p:cNvPr id="21" name="Group 36"/>
          <p:cNvGrpSpPr/>
          <p:nvPr/>
        </p:nvGrpSpPr>
        <p:grpSpPr>
          <a:xfrm>
            <a:off x="1502757" y="2225675"/>
            <a:ext cx="2653318" cy="368300"/>
            <a:chOff x="1373569" y="2972792"/>
            <a:chExt cx="2652120" cy="370243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854969" y="3125996"/>
              <a:ext cx="21707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54" name="TextBox 38"/>
            <p:cNvSpPr txBox="1"/>
            <p:nvPr/>
          </p:nvSpPr>
          <p:spPr>
            <a:xfrm>
              <a:off x="1373569" y="2972792"/>
              <a:ext cx="512848" cy="370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5%</a:t>
              </a:r>
              <a:endParaRPr lang="en-US" altLang="en-US" sz="1800" baseline="-25000" dirty="0"/>
            </a:p>
          </p:txBody>
        </p:sp>
      </p:grpSp>
      <p:grpSp>
        <p:nvGrpSpPr>
          <p:cNvPr id="24" name="Group 43"/>
          <p:cNvGrpSpPr/>
          <p:nvPr/>
        </p:nvGrpSpPr>
        <p:grpSpPr>
          <a:xfrm>
            <a:off x="3522502" y="2424112"/>
            <a:ext cx="881380" cy="1781811"/>
            <a:chOff x="2573920" y="3063839"/>
            <a:chExt cx="882111" cy="1781255"/>
          </a:xfrm>
        </p:grpSpPr>
        <p:sp>
          <p:nvSpPr>
            <p:cNvPr id="34851" name="TextBox 74"/>
            <p:cNvSpPr txBox="1"/>
            <p:nvPr/>
          </p:nvSpPr>
          <p:spPr>
            <a:xfrm>
              <a:off x="2573920" y="4476909"/>
              <a:ext cx="882111" cy="3681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$1,200</a:t>
              </a:r>
              <a:endParaRPr lang="en-US" altLang="en-US" sz="18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2496236" y="3764502"/>
              <a:ext cx="140132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183"/>
          <p:cNvSpPr/>
          <p:nvPr/>
        </p:nvSpPr>
        <p:spPr>
          <a:xfrm>
            <a:off x="4067175" y="2308225"/>
            <a:ext cx="146050" cy="136525"/>
          </a:xfrm>
          <a:custGeom>
            <a:avLst/>
            <a:gdLst>
              <a:gd name="txL" fmla="*/ 0 w 106"/>
              <a:gd name="txT" fmla="*/ 0 h 68"/>
              <a:gd name="txR" fmla="*/ 106 w 106"/>
              <a:gd name="txB" fmla="*/ 68 h 6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80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130" y="4956810"/>
            <a:ext cx="8856980" cy="69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change in the tax laws to encourage Americans to save more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would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shift the supply of loanable funds to the right from S</a:t>
            </a:r>
            <a:r>
              <a:rPr kumimoji="0" lang="en-US" altLang="en-US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S</a:t>
            </a:r>
            <a:r>
              <a:rPr kumimoji="0" lang="en-US" altLang="en-US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As a result,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equilibrium interest rate would fall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and the lower interest rate would stimulate investment. Here the equilibrium interest rate falls from 5 percent to 4 percent, and the equilibrium quantity of loanable funds saved and invested rises from $1,200 billion to $1,600 billion.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9" name="Group 27"/>
          <p:cNvGrpSpPr/>
          <p:nvPr/>
        </p:nvGrpSpPr>
        <p:grpSpPr>
          <a:xfrm>
            <a:off x="3500438" y="1436688"/>
            <a:ext cx="2724484" cy="2233612"/>
            <a:chOff x="2470068" y="1911928"/>
            <a:chExt cx="2724484" cy="223256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70068" y="2376846"/>
              <a:ext cx="2293937" cy="17676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50" name="TextBox 29"/>
            <p:cNvSpPr txBox="1"/>
            <p:nvPr/>
          </p:nvSpPr>
          <p:spPr>
            <a:xfrm>
              <a:off x="4776722" y="1911928"/>
              <a:ext cx="417830" cy="3681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S</a:t>
              </a:r>
              <a:r>
                <a:rPr lang="en-US" altLang="en-US" sz="1800" baseline="-25000" dirty="0"/>
                <a:t>2</a:t>
              </a:r>
              <a:endParaRPr lang="en-US" altLang="en-US" sz="1800" baseline="-25000" dirty="0"/>
            </a:p>
          </p:txBody>
        </p:sp>
      </p:grpSp>
      <p:sp>
        <p:nvSpPr>
          <p:cNvPr id="32" name="Freeform 183"/>
          <p:cNvSpPr/>
          <p:nvPr/>
        </p:nvSpPr>
        <p:spPr>
          <a:xfrm>
            <a:off x="4575175" y="2709863"/>
            <a:ext cx="146050" cy="136525"/>
          </a:xfrm>
          <a:custGeom>
            <a:avLst/>
            <a:gdLst>
              <a:gd name="txL" fmla="*/ 0 w 106"/>
              <a:gd name="txT" fmla="*/ 0 h 68"/>
              <a:gd name="txR" fmla="*/ 106 w 106"/>
              <a:gd name="txB" fmla="*/ 68 h 6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800"/>
          </a:p>
        </p:txBody>
      </p:sp>
      <p:grpSp>
        <p:nvGrpSpPr>
          <p:cNvPr id="33" name="Group 36"/>
          <p:cNvGrpSpPr/>
          <p:nvPr/>
        </p:nvGrpSpPr>
        <p:grpSpPr>
          <a:xfrm>
            <a:off x="1501160" y="2627313"/>
            <a:ext cx="3189903" cy="368300"/>
            <a:chOff x="1373569" y="2972793"/>
            <a:chExt cx="3188479" cy="37024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854982" y="3125997"/>
              <a:ext cx="2707066" cy="159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8" name="TextBox 38"/>
            <p:cNvSpPr txBox="1"/>
            <p:nvPr/>
          </p:nvSpPr>
          <p:spPr>
            <a:xfrm>
              <a:off x="1373569" y="2972793"/>
              <a:ext cx="512851" cy="3702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4%</a:t>
              </a:r>
              <a:endParaRPr lang="en-US" altLang="en-US" sz="1800" baseline="-25000" dirty="0"/>
            </a:p>
          </p:txBody>
        </p:sp>
      </p:grpSp>
      <p:grpSp>
        <p:nvGrpSpPr>
          <p:cNvPr id="36" name="Group 43"/>
          <p:cNvGrpSpPr/>
          <p:nvPr/>
        </p:nvGrpSpPr>
        <p:grpSpPr>
          <a:xfrm>
            <a:off x="4351177" y="2768600"/>
            <a:ext cx="881380" cy="1434223"/>
            <a:chOff x="2906840" y="3410399"/>
            <a:chExt cx="882111" cy="1435012"/>
          </a:xfrm>
        </p:grpSpPr>
        <p:sp>
          <p:nvSpPr>
            <p:cNvPr id="34845" name="TextBox 74"/>
            <p:cNvSpPr txBox="1"/>
            <p:nvPr/>
          </p:nvSpPr>
          <p:spPr>
            <a:xfrm>
              <a:off x="2906840" y="4476909"/>
              <a:ext cx="882111" cy="3685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$1,600</a:t>
              </a:r>
              <a:endParaRPr lang="en-US" altLang="en-US" sz="18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2669621" y="3936944"/>
              <a:ext cx="1056268" cy="31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52"/>
          <p:cNvGrpSpPr/>
          <p:nvPr/>
        </p:nvGrpSpPr>
        <p:grpSpPr>
          <a:xfrm>
            <a:off x="4606925" y="2081213"/>
            <a:ext cx="4046538" cy="945730"/>
            <a:chOff x="4606935" y="2707576"/>
            <a:chExt cx="4046411" cy="947388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606935" y="2707576"/>
              <a:ext cx="866748" cy="1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3" name="TextBox 49"/>
            <p:cNvSpPr txBox="1"/>
            <p:nvPr/>
          </p:nvSpPr>
          <p:spPr>
            <a:xfrm>
              <a:off x="5718434" y="2731327"/>
              <a:ext cx="2934912" cy="923637"/>
            </a:xfrm>
            <a:prstGeom prst="rect">
              <a:avLst/>
            </a:prstGeom>
            <a:solidFill>
              <a:srgbClr val="F2D698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/>
              <a:r>
                <a:rPr lang="en-US" altLang="en-US" sz="1800" dirty="0"/>
                <a:t>1. Tax incentives for saving increase the supply of loanable funds . . .</a:t>
              </a:r>
              <a:endParaRPr lang="en-US" altLang="en-US" sz="18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86336" y="2756874"/>
              <a:ext cx="677841" cy="588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1911350" y="4216400"/>
            <a:ext cx="6496050" cy="634346"/>
            <a:chOff x="1733344" y="4843167"/>
            <a:chExt cx="6495753" cy="63568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939868" y="4843167"/>
              <a:ext cx="573062" cy="15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0" name="TextBox 53"/>
            <p:cNvSpPr txBox="1"/>
            <p:nvPr/>
          </p:nvSpPr>
          <p:spPr>
            <a:xfrm>
              <a:off x="1733344" y="5109774"/>
              <a:ext cx="6495753" cy="369075"/>
            </a:xfrm>
            <a:prstGeom prst="rect">
              <a:avLst/>
            </a:prstGeom>
            <a:solidFill>
              <a:srgbClr val="F2D698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/>
              <a:r>
                <a:rPr lang="en-US" altLang="en-US" sz="1800" dirty="0"/>
                <a:t>3. . . . and raises the equilibrium quantity of loanable funds.</a:t>
              </a:r>
              <a:endParaRPr lang="en-US" altLang="en-US" sz="18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16200000" flipH="1">
              <a:off x="4058746" y="4902107"/>
              <a:ext cx="168629" cy="73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67"/>
          <p:cNvGrpSpPr/>
          <p:nvPr/>
        </p:nvGrpSpPr>
        <p:grpSpPr>
          <a:xfrm>
            <a:off x="320675" y="2435225"/>
            <a:ext cx="1757363" cy="1998312"/>
            <a:chOff x="142500" y="3061854"/>
            <a:chExt cx="1757550" cy="2000532"/>
          </a:xfrm>
        </p:grpSpPr>
        <p:cxnSp>
          <p:nvCxnSpPr>
            <p:cNvPr id="48" name="Straight Arrow Connector 47"/>
            <p:cNvCxnSpPr/>
            <p:nvPr/>
          </p:nvCxnSpPr>
          <p:spPr>
            <a:xfrm rot="16200000" flipH="1">
              <a:off x="1719669" y="3240647"/>
              <a:ext cx="35917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37" name="TextBox 62"/>
            <p:cNvSpPr txBox="1"/>
            <p:nvPr/>
          </p:nvSpPr>
          <p:spPr>
            <a:xfrm>
              <a:off x="142500" y="3584371"/>
              <a:ext cx="1440415" cy="1478015"/>
            </a:xfrm>
            <a:prstGeom prst="rect">
              <a:avLst/>
            </a:prstGeom>
            <a:solidFill>
              <a:srgbClr val="F2D698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/>
              <a:r>
                <a:rPr lang="en-US" altLang="en-US" sz="1800" dirty="0"/>
                <a:t>2. . . . which reduces the equilibrium interest rate . . .</a:t>
              </a:r>
              <a:endParaRPr lang="en-US" altLang="en-US" sz="18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1532278" y="3325008"/>
              <a:ext cx="451351" cy="261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Policy 2: Investment Incentives</a:t>
            </a:r>
            <a:endParaRPr lang="en-US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Investment tax credit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Affect demand for loanable funds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Increase in demand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Demand curve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shifts right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New equilibrium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Higher interest rate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Higher quantity of loanable funds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Greater saving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</p:txBody>
      </p:sp>
      <p:sp>
        <p:nvSpPr>
          <p:cNvPr id="35844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en-US" altLang="en-US" sz="1800" dirty="0">
                <a:latin typeface="+mj-lt"/>
                <a:ea typeface="+mj-ea"/>
                <a:cs typeface="+mj-cs"/>
              </a:rPr>
              <a:t>Figure 3</a:t>
            </a:r>
            <a:endParaRPr lang="en-US" alt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6867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</a:pPr>
            <a:fld id="{9A0DB2DC-4C9A-4742-B13C-FB6460FD3503}" type="slidenum">
              <a:rPr lang="en-US" altLang="en-US" sz="700" dirty="0">
                <a:solidFill>
                  <a:srgbClr val="002060"/>
                </a:solidFill>
              </a:rPr>
            </a:fld>
            <a:endParaRPr lang="en-US" altLang="en-US" sz="700" dirty="0">
              <a:solidFill>
                <a:srgbClr val="002060"/>
              </a:solidFill>
            </a:endParaRPr>
          </a:p>
        </p:txBody>
      </p:sp>
      <p:sp>
        <p:nvSpPr>
          <p:cNvPr id="36868" name="TextBox 4"/>
          <p:cNvSpPr txBox="1"/>
          <p:nvPr/>
        </p:nvSpPr>
        <p:spPr>
          <a:xfrm>
            <a:off x="219075" y="395288"/>
            <a:ext cx="8897938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/>
            <a:r>
              <a:rPr lang="en-US" altLang="en-US" sz="1400" dirty="0">
                <a:solidFill>
                  <a:srgbClr val="002060"/>
                </a:solidFill>
              </a:rPr>
              <a:t>Investment Incentives Increase the Demand for Loanable Funds</a:t>
            </a:r>
            <a:endParaRPr lang="en-US" altLang="en-US" sz="1400" dirty="0">
              <a:solidFill>
                <a:srgbClr val="002060"/>
              </a:solidFill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1174572" y="928688"/>
            <a:ext cx="5572303" cy="2946400"/>
            <a:chOff x="864279" y="1520042"/>
            <a:chExt cx="5572146" cy="2945873"/>
          </a:xfrm>
        </p:grpSpPr>
        <p:grpSp>
          <p:nvGrpSpPr>
            <p:cNvPr id="36910" name="Group 9"/>
            <p:cNvGrpSpPr/>
            <p:nvPr/>
          </p:nvGrpSpPr>
          <p:grpSpPr>
            <a:xfrm>
              <a:off x="1827466" y="1591467"/>
              <a:ext cx="4608959" cy="2874448"/>
              <a:chOff x="1827466" y="1591467"/>
              <a:chExt cx="4608959" cy="287444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391612" y="3027897"/>
                <a:ext cx="287444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64554" y="1591466"/>
                <a:ext cx="4571871" cy="2850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6911" name="TextBox 6"/>
            <p:cNvSpPr txBox="1"/>
            <p:nvPr/>
          </p:nvSpPr>
          <p:spPr>
            <a:xfrm>
              <a:off x="864279" y="1520042"/>
              <a:ext cx="944853" cy="7002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/>
              <a:r>
                <a:rPr lang="en-US" altLang="en-US" sz="1800" dirty="0"/>
                <a:t>Interest</a:t>
              </a:r>
              <a:endParaRPr lang="en-US" altLang="en-US" sz="1800" dirty="0"/>
            </a:p>
            <a:p>
              <a:pPr marL="0" lvl="0" indent="0" algn="r" eaLnBrk="1" hangingPunct="1"/>
              <a:r>
                <a:rPr lang="en-US" altLang="en-US" sz="1800" dirty="0"/>
                <a:t>Rate</a:t>
              </a:r>
              <a:endParaRPr lang="en-US" altLang="en-US" sz="1800" dirty="0"/>
            </a:p>
          </p:txBody>
        </p:sp>
      </p:grpSp>
      <p:grpSp>
        <p:nvGrpSpPr>
          <p:cNvPr id="11" name="Group 9"/>
          <p:cNvGrpSpPr/>
          <p:nvPr/>
        </p:nvGrpSpPr>
        <p:grpSpPr>
          <a:xfrm>
            <a:off x="1966754" y="3814763"/>
            <a:ext cx="5429409" cy="645160"/>
            <a:chOff x="1655283" y="4405747"/>
            <a:chExt cx="5430142" cy="64601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28503" y="4464562"/>
              <a:ext cx="4607547" cy="1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08" name="TextBox 11"/>
            <p:cNvSpPr txBox="1"/>
            <p:nvPr/>
          </p:nvSpPr>
          <p:spPr>
            <a:xfrm>
              <a:off x="4819439" y="4405747"/>
              <a:ext cx="2265986" cy="646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</a:pPr>
              <a:r>
                <a:rPr lang="en-US" altLang="en-US" sz="1800" dirty="0"/>
                <a:t>Loanable Funds</a:t>
              </a:r>
              <a:endParaRPr lang="en-US" altLang="en-US" sz="1800" dirty="0"/>
            </a:p>
            <a:p>
              <a:pPr marL="0" lvl="0" indent="0" algn="r" eaLnBrk="1" hangingPunct="1">
                <a:spcBef>
                  <a:spcPct val="0"/>
                </a:spcBef>
              </a:pPr>
              <a:r>
                <a:rPr lang="en-US" altLang="en-US" sz="1800" dirty="0"/>
                <a:t>(in billions of dollars)</a:t>
              </a:r>
              <a:endParaRPr lang="en-US" altLang="en-US" sz="1800" dirty="0"/>
            </a:p>
          </p:txBody>
        </p:sp>
        <p:sp>
          <p:nvSpPr>
            <p:cNvPr id="36909" name="TextBox 12"/>
            <p:cNvSpPr txBox="1"/>
            <p:nvPr/>
          </p:nvSpPr>
          <p:spPr>
            <a:xfrm>
              <a:off x="1655283" y="4475020"/>
              <a:ext cx="309922" cy="3687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/>
              <a:r>
                <a:rPr lang="en-US" altLang="en-US" sz="1800" dirty="0"/>
                <a:t>0</a:t>
              </a:r>
              <a:endParaRPr lang="en-US" altLang="en-US" sz="1800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781300" y="1309688"/>
            <a:ext cx="3534230" cy="2243137"/>
            <a:chOff x="2470068" y="1900052"/>
            <a:chExt cx="3533832" cy="2244436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470068" y="2138315"/>
              <a:ext cx="2588922" cy="2006173"/>
            </a:xfrm>
            <a:prstGeom prst="line">
              <a:avLst/>
            </a:prstGeom>
            <a:ln w="38100">
              <a:solidFill>
                <a:srgbClr val="005E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06" name="TextBox 15"/>
            <p:cNvSpPr txBox="1"/>
            <p:nvPr/>
          </p:nvSpPr>
          <p:spPr>
            <a:xfrm>
              <a:off x="5122619" y="1900052"/>
              <a:ext cx="881281" cy="3685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Supply</a:t>
              </a:r>
              <a:endParaRPr lang="en-US" altLang="en-US" sz="1800" dirty="0"/>
            </a:p>
          </p:txBody>
        </p:sp>
      </p:grpSp>
      <p:grpSp>
        <p:nvGrpSpPr>
          <p:cNvPr id="18" name="Group 16"/>
          <p:cNvGrpSpPr/>
          <p:nvPr/>
        </p:nvGrpSpPr>
        <p:grpSpPr>
          <a:xfrm>
            <a:off x="3078163" y="1487488"/>
            <a:ext cx="3456336" cy="2351639"/>
            <a:chOff x="2766951" y="2078182"/>
            <a:chExt cx="3457728" cy="235144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66951" y="2078182"/>
              <a:ext cx="2529905" cy="1971515"/>
            </a:xfrm>
            <a:prstGeom prst="line">
              <a:avLst/>
            </a:prstGeom>
            <a:ln w="38100">
              <a:solidFill>
                <a:srgbClr val="005E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04" name="TextBox 18"/>
            <p:cNvSpPr txBox="1"/>
            <p:nvPr/>
          </p:nvSpPr>
          <p:spPr>
            <a:xfrm>
              <a:off x="4802977" y="4061360"/>
              <a:ext cx="1421702" cy="368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Demand, D</a:t>
              </a:r>
              <a:r>
                <a:rPr lang="en-US" altLang="en-US" sz="1800" baseline="-25000" dirty="0"/>
                <a:t>1</a:t>
              </a:r>
              <a:endParaRPr lang="en-US" altLang="en-US" sz="1800" baseline="-25000" dirty="0"/>
            </a:p>
          </p:txBody>
        </p:sp>
      </p:grpSp>
      <p:grpSp>
        <p:nvGrpSpPr>
          <p:cNvPr id="21" name="Group 36"/>
          <p:cNvGrpSpPr/>
          <p:nvPr/>
        </p:nvGrpSpPr>
        <p:grpSpPr>
          <a:xfrm>
            <a:off x="1636107" y="2262188"/>
            <a:ext cx="2653318" cy="368300"/>
            <a:chOff x="1373569" y="2972793"/>
            <a:chExt cx="2652120" cy="370242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854969" y="3125997"/>
              <a:ext cx="21707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02" name="TextBox 38"/>
            <p:cNvSpPr txBox="1"/>
            <p:nvPr/>
          </p:nvSpPr>
          <p:spPr>
            <a:xfrm>
              <a:off x="1373569" y="2972793"/>
              <a:ext cx="512848" cy="3702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5%</a:t>
              </a:r>
              <a:endParaRPr lang="en-US" altLang="en-US" sz="1800" baseline="-25000" dirty="0"/>
            </a:p>
          </p:txBody>
        </p:sp>
      </p:grpSp>
      <p:grpSp>
        <p:nvGrpSpPr>
          <p:cNvPr id="24" name="Group 43"/>
          <p:cNvGrpSpPr/>
          <p:nvPr/>
        </p:nvGrpSpPr>
        <p:grpSpPr>
          <a:xfrm>
            <a:off x="3717767" y="2460625"/>
            <a:ext cx="881380" cy="1792953"/>
            <a:chOff x="2636367" y="3063840"/>
            <a:chExt cx="882112" cy="1793322"/>
          </a:xfrm>
        </p:grpSpPr>
        <p:sp>
          <p:nvSpPr>
            <p:cNvPr id="36899" name="TextBox 74"/>
            <p:cNvSpPr txBox="1"/>
            <p:nvPr/>
          </p:nvSpPr>
          <p:spPr>
            <a:xfrm>
              <a:off x="2636367" y="4488786"/>
              <a:ext cx="882112" cy="3683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$1,200</a:t>
              </a:r>
              <a:endParaRPr lang="en-US" altLang="en-US" sz="18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2496353" y="3764866"/>
              <a:ext cx="140205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183"/>
          <p:cNvSpPr/>
          <p:nvPr/>
        </p:nvSpPr>
        <p:spPr>
          <a:xfrm>
            <a:off x="4200525" y="2344738"/>
            <a:ext cx="146050" cy="136525"/>
          </a:xfrm>
          <a:custGeom>
            <a:avLst/>
            <a:gdLst>
              <a:gd name="txL" fmla="*/ 0 w 106"/>
              <a:gd name="txT" fmla="*/ 0 h 68"/>
              <a:gd name="txR" fmla="*/ 106 w 106"/>
              <a:gd name="txB" fmla="*/ 68 h 6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80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27795" y="4833515"/>
            <a:ext cx="88439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 passage of an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investment tax credit encouraged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firms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invest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more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demand for loanable funds would increase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As a result, the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equilibrium interest rate would rise,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the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higher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interest rate would stimulate saving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Here, when the demand curve shifts from D</a:t>
            </a:r>
            <a:r>
              <a:rPr kumimoji="0" lang="en-US" altLang="en-US" sz="1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D</a:t>
            </a:r>
            <a:r>
              <a:rPr kumimoji="0" lang="en-US" altLang="en-US" sz="1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equilibrium interest rate rises from 5 percent to 6 percent, and the equilibrium quantity of loanable funds saved and invested rises from $1,200 billion to $1,400 billion.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9" name="Group 27"/>
          <p:cNvGrpSpPr/>
          <p:nvPr/>
        </p:nvGrpSpPr>
        <p:grpSpPr>
          <a:xfrm>
            <a:off x="3598863" y="1104900"/>
            <a:ext cx="2962548" cy="2304017"/>
            <a:chOff x="2766951" y="2078182"/>
            <a:chExt cx="2962900" cy="230397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66951" y="2078182"/>
              <a:ext cx="2529187" cy="19716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98" name="TextBox 29"/>
            <p:cNvSpPr txBox="1"/>
            <p:nvPr/>
          </p:nvSpPr>
          <p:spPr>
            <a:xfrm>
              <a:off x="5299270" y="4013860"/>
              <a:ext cx="430581" cy="368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D</a:t>
              </a:r>
              <a:r>
                <a:rPr lang="en-US" altLang="en-US" sz="1800" baseline="-25000" dirty="0"/>
                <a:t>2</a:t>
              </a:r>
              <a:endParaRPr lang="en-US" altLang="en-US" sz="1800" baseline="-25000" dirty="0"/>
            </a:p>
          </p:txBody>
        </p:sp>
      </p:grpSp>
      <p:sp>
        <p:nvSpPr>
          <p:cNvPr id="32" name="Freeform 183"/>
          <p:cNvSpPr/>
          <p:nvPr/>
        </p:nvSpPr>
        <p:spPr>
          <a:xfrm>
            <a:off x="4708525" y="1938338"/>
            <a:ext cx="146050" cy="136525"/>
          </a:xfrm>
          <a:custGeom>
            <a:avLst/>
            <a:gdLst>
              <a:gd name="txL" fmla="*/ 0 w 106"/>
              <a:gd name="txT" fmla="*/ 0 h 68"/>
              <a:gd name="txR" fmla="*/ 106 w 106"/>
              <a:gd name="txB" fmla="*/ 68 h 6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800"/>
          </a:p>
        </p:txBody>
      </p:sp>
      <p:grpSp>
        <p:nvGrpSpPr>
          <p:cNvPr id="33" name="Group 36"/>
          <p:cNvGrpSpPr/>
          <p:nvPr/>
        </p:nvGrpSpPr>
        <p:grpSpPr>
          <a:xfrm>
            <a:off x="1634508" y="1831975"/>
            <a:ext cx="3142280" cy="368300"/>
            <a:chOff x="1373556" y="2972792"/>
            <a:chExt cx="3140996" cy="37024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854989" y="3149935"/>
              <a:ext cx="2659563" cy="159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96" name="TextBox 38"/>
            <p:cNvSpPr txBox="1"/>
            <p:nvPr/>
          </p:nvSpPr>
          <p:spPr>
            <a:xfrm>
              <a:off x="1373556" y="2972792"/>
              <a:ext cx="512870" cy="370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6%</a:t>
              </a:r>
              <a:endParaRPr lang="en-US" altLang="en-US" sz="1800" baseline="-25000" dirty="0"/>
            </a:p>
          </p:txBody>
        </p:sp>
      </p:grpSp>
      <p:grpSp>
        <p:nvGrpSpPr>
          <p:cNvPr id="36" name="Group 43"/>
          <p:cNvGrpSpPr/>
          <p:nvPr/>
        </p:nvGrpSpPr>
        <p:grpSpPr>
          <a:xfrm>
            <a:off x="4528978" y="2009774"/>
            <a:ext cx="881380" cy="2229516"/>
            <a:chOff x="2939517" y="2614638"/>
            <a:chExt cx="882110" cy="2230780"/>
          </a:xfrm>
        </p:grpSpPr>
        <p:sp>
          <p:nvSpPr>
            <p:cNvPr id="36893" name="TextBox 74"/>
            <p:cNvSpPr txBox="1"/>
            <p:nvPr/>
          </p:nvSpPr>
          <p:spPr>
            <a:xfrm>
              <a:off x="2939517" y="4476909"/>
              <a:ext cx="882110" cy="368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800" dirty="0"/>
                <a:t>$1,400</a:t>
              </a:r>
              <a:endParaRPr lang="en-US" altLang="en-US" sz="18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2271823" y="3539882"/>
              <a:ext cx="1852075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9"/>
          <p:cNvGrpSpPr/>
          <p:nvPr/>
        </p:nvGrpSpPr>
        <p:grpSpPr>
          <a:xfrm>
            <a:off x="4668838" y="1676400"/>
            <a:ext cx="4044950" cy="1198880"/>
            <a:chOff x="4429496" y="1697638"/>
            <a:chExt cx="4044690" cy="119906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429496" y="2707439"/>
              <a:ext cx="86671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91" name="TextBox 41"/>
            <p:cNvSpPr txBox="1"/>
            <p:nvPr/>
          </p:nvSpPr>
          <p:spPr>
            <a:xfrm>
              <a:off x="5849738" y="1697638"/>
              <a:ext cx="2624448" cy="1199060"/>
            </a:xfrm>
            <a:prstGeom prst="rect">
              <a:avLst/>
            </a:prstGeom>
            <a:solidFill>
              <a:srgbClr val="F2D698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/>
              <a:r>
                <a:rPr lang="en-US" altLang="en-US" sz="1800" dirty="0"/>
                <a:t>1. An investment tax credit increases the demand for loanable funds . . .</a:t>
              </a:r>
              <a:endParaRPr lang="en-US" altLang="en-US" sz="18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4845394" y="2407357"/>
              <a:ext cx="949264" cy="279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6"/>
          <p:cNvGrpSpPr/>
          <p:nvPr/>
        </p:nvGrpSpPr>
        <p:grpSpPr>
          <a:xfrm>
            <a:off x="385763" y="1997074"/>
            <a:ext cx="1836738" cy="2249258"/>
            <a:chOff x="4281873" y="892629"/>
            <a:chExt cx="1835899" cy="2249710"/>
          </a:xfrm>
        </p:grpSpPr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5909769" y="1099047"/>
              <a:ext cx="414421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88" name="TextBox 48"/>
            <p:cNvSpPr txBox="1"/>
            <p:nvPr/>
          </p:nvSpPr>
          <p:spPr>
            <a:xfrm>
              <a:off x="4281873" y="1500534"/>
              <a:ext cx="1469823" cy="1641805"/>
            </a:xfrm>
            <a:prstGeom prst="rect">
              <a:avLst/>
            </a:prstGeom>
            <a:solidFill>
              <a:srgbClr val="F2D698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/>
              <a:r>
                <a:rPr lang="en-US" altLang="en-US" sz="1800" dirty="0"/>
                <a:t>2. . . . which</a:t>
              </a:r>
              <a:endParaRPr lang="en-US" altLang="en-US" sz="1800" dirty="0"/>
            </a:p>
            <a:p>
              <a:pPr marL="0" lvl="0" indent="0" eaLnBrk="1" hangingPunct="1"/>
              <a:r>
                <a:rPr lang="en-US" altLang="en-US" sz="1800" dirty="0"/>
                <a:t>raises the</a:t>
              </a:r>
              <a:endParaRPr lang="en-US" altLang="en-US" sz="1800" dirty="0"/>
            </a:p>
            <a:p>
              <a:pPr marL="0" lvl="0" indent="0" eaLnBrk="1" hangingPunct="1"/>
              <a:r>
                <a:rPr lang="en-US" altLang="en-US" sz="1800" dirty="0"/>
                <a:t>equilibrium</a:t>
              </a:r>
              <a:endParaRPr lang="en-US" altLang="en-US" sz="1800" dirty="0"/>
            </a:p>
            <a:p>
              <a:pPr marL="0" lvl="0" indent="0" eaLnBrk="1" hangingPunct="1"/>
              <a:r>
                <a:rPr lang="en-US" altLang="en-US" sz="1800" dirty="0"/>
                <a:t>interest rate . . .</a:t>
              </a:r>
              <a:endParaRPr lang="en-US" altLang="en-US" sz="18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 flipH="1" flipV="1">
              <a:off x="5670143" y="1267483"/>
              <a:ext cx="477934" cy="38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53"/>
          <p:cNvGrpSpPr/>
          <p:nvPr/>
        </p:nvGrpSpPr>
        <p:grpSpPr>
          <a:xfrm>
            <a:off x="1260475" y="4205288"/>
            <a:ext cx="6313488" cy="571077"/>
            <a:chOff x="1474517" y="2707574"/>
            <a:chExt cx="6314247" cy="573657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476841" y="2707574"/>
              <a:ext cx="501710" cy="15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85" name="TextBox 55"/>
            <p:cNvSpPr txBox="1"/>
            <p:nvPr/>
          </p:nvSpPr>
          <p:spPr>
            <a:xfrm>
              <a:off x="1474517" y="2911267"/>
              <a:ext cx="6314247" cy="369964"/>
            </a:xfrm>
            <a:prstGeom prst="rect">
              <a:avLst/>
            </a:prstGeom>
            <a:solidFill>
              <a:srgbClr val="F2D698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/>
              <a:r>
                <a:rPr lang="en-US" altLang="en-US" sz="1800" dirty="0"/>
                <a:t>3. . . . and raises the equilibrium quantity of loanable funds.</a:t>
              </a:r>
              <a:endParaRPr lang="en-US" altLang="en-US" sz="18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 flipH="1" flipV="1">
              <a:off x="4645515" y="2781830"/>
              <a:ext cx="189765" cy="47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Policy 3: Budget Deficit/Surplus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Government - starts with balanced budget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Then starts running a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budget deficit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Change in supply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of loanable funds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Decrease in supply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Supply curve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shifts left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New equilibrium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Higher interest rate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Smaller quantity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of loanable funds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89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en-US" altLang="en-US" sz="1600" dirty="0">
                <a:latin typeface="+mj-lt"/>
                <a:ea typeface="+mj-ea"/>
                <a:cs typeface="+mj-cs"/>
              </a:rPr>
              <a:t>Figure 4</a:t>
            </a:r>
            <a:endParaRPr lang="en-US" altLang="en-US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38915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</a:pPr>
            <a:fld id="{9A0DB2DC-4C9A-4742-B13C-FB6460FD3503}" type="slidenum">
              <a:rPr lang="en-US" altLang="en-US" sz="600" dirty="0">
                <a:solidFill>
                  <a:srgbClr val="002060"/>
                </a:solidFill>
              </a:rPr>
            </a:fld>
            <a:endParaRPr lang="en-US" altLang="en-US" sz="600" dirty="0">
              <a:solidFill>
                <a:srgbClr val="002060"/>
              </a:solidFill>
            </a:endParaRPr>
          </a:p>
        </p:txBody>
      </p:sp>
      <p:sp>
        <p:nvSpPr>
          <p:cNvPr id="38916" name="TextBox 4"/>
          <p:cNvSpPr txBox="1"/>
          <p:nvPr/>
        </p:nvSpPr>
        <p:spPr>
          <a:xfrm>
            <a:off x="136525" y="396875"/>
            <a:ext cx="89535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/>
            <a:r>
              <a:rPr lang="en-US" altLang="en-US" sz="1200" dirty="0">
                <a:solidFill>
                  <a:srgbClr val="002060"/>
                </a:solidFill>
              </a:rPr>
              <a:t>The Effect of a Government Budget Deficit</a:t>
            </a:r>
            <a:endParaRPr lang="en-US" altLang="en-US" sz="1200" dirty="0">
              <a:solidFill>
                <a:srgbClr val="002060"/>
              </a:solidFill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1161559" y="914400"/>
            <a:ext cx="6023466" cy="2944813"/>
            <a:chOff x="948192" y="1520042"/>
            <a:chExt cx="6022623" cy="2945873"/>
          </a:xfrm>
        </p:grpSpPr>
        <p:grpSp>
          <p:nvGrpSpPr>
            <p:cNvPr id="38958" name="Group 9"/>
            <p:cNvGrpSpPr/>
            <p:nvPr/>
          </p:nvGrpSpPr>
          <p:grpSpPr>
            <a:xfrm>
              <a:off x="1827370" y="1591506"/>
              <a:ext cx="5143445" cy="2874409"/>
              <a:chOff x="1827370" y="1591506"/>
              <a:chExt cx="5143445" cy="287440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391625" y="3027917"/>
                <a:ext cx="2874409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64543" y="1591506"/>
                <a:ext cx="5106272" cy="28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8959" name="TextBox 6"/>
            <p:cNvSpPr txBox="1"/>
            <p:nvPr/>
          </p:nvSpPr>
          <p:spPr>
            <a:xfrm>
              <a:off x="948192" y="1520042"/>
              <a:ext cx="860939" cy="63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/>
              <a:r>
                <a:rPr lang="en-US" altLang="en-US" sz="1600" dirty="0"/>
                <a:t>Interest</a:t>
              </a:r>
              <a:endParaRPr lang="en-US" altLang="en-US" sz="1600" dirty="0"/>
            </a:p>
            <a:p>
              <a:pPr marL="0" lvl="0" indent="0" algn="r" eaLnBrk="1" hangingPunct="1"/>
              <a:r>
                <a:rPr lang="en-US" altLang="en-US" sz="1600" dirty="0"/>
                <a:t>Rate</a:t>
              </a:r>
              <a:endParaRPr lang="en-US" altLang="en-US" sz="1600" dirty="0"/>
            </a:p>
          </p:txBody>
        </p:sp>
      </p:grpSp>
      <p:grpSp>
        <p:nvGrpSpPr>
          <p:cNvPr id="11" name="Group 9"/>
          <p:cNvGrpSpPr/>
          <p:nvPr/>
        </p:nvGrpSpPr>
        <p:grpSpPr>
          <a:xfrm>
            <a:off x="1883888" y="3835400"/>
            <a:ext cx="5510687" cy="583565"/>
            <a:chOff x="1669272" y="4441372"/>
            <a:chExt cx="5511153" cy="58290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828511" y="4452472"/>
              <a:ext cx="5129645" cy="126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56" name="TextBox 11"/>
            <p:cNvSpPr txBox="1"/>
            <p:nvPr/>
          </p:nvSpPr>
          <p:spPr>
            <a:xfrm>
              <a:off x="5144443" y="4441372"/>
              <a:ext cx="2035982" cy="5829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</a:pPr>
              <a:r>
                <a:rPr lang="en-US" altLang="en-US" sz="1600" dirty="0"/>
                <a:t>Loanable Funds</a:t>
              </a:r>
              <a:endParaRPr lang="en-US" altLang="en-US" sz="1600" dirty="0"/>
            </a:p>
            <a:p>
              <a:pPr marL="0" lvl="0" indent="0" algn="r" eaLnBrk="1" hangingPunct="1">
                <a:spcBef>
                  <a:spcPct val="0"/>
                </a:spcBef>
              </a:pPr>
              <a:r>
                <a:rPr lang="en-US" altLang="en-US" sz="1600" dirty="0"/>
                <a:t>(in billions of dollars)</a:t>
              </a:r>
              <a:endParaRPr lang="en-US" altLang="en-US" sz="1600" dirty="0"/>
            </a:p>
          </p:txBody>
        </p:sp>
        <p:sp>
          <p:nvSpPr>
            <p:cNvPr id="38957" name="TextBox 12"/>
            <p:cNvSpPr txBox="1"/>
            <p:nvPr/>
          </p:nvSpPr>
          <p:spPr>
            <a:xfrm>
              <a:off x="1669272" y="4475020"/>
              <a:ext cx="295935" cy="336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eaLnBrk="1" hangingPunct="1"/>
              <a:r>
                <a:rPr lang="en-US" altLang="en-US" sz="1600" dirty="0"/>
                <a:t>0</a:t>
              </a:r>
              <a:endParaRPr lang="en-US" altLang="en-US" sz="1600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684463" y="1150938"/>
            <a:ext cx="3300908" cy="2387600"/>
            <a:chOff x="2470068" y="1757548"/>
            <a:chExt cx="3301212" cy="2386940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470068" y="2136855"/>
              <a:ext cx="2589450" cy="2007633"/>
            </a:xfrm>
            <a:prstGeom prst="line">
              <a:avLst/>
            </a:prstGeom>
            <a:ln w="38100">
              <a:solidFill>
                <a:srgbClr val="005E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54" name="TextBox 15"/>
            <p:cNvSpPr txBox="1"/>
            <p:nvPr/>
          </p:nvSpPr>
          <p:spPr>
            <a:xfrm>
              <a:off x="4660563" y="1757548"/>
              <a:ext cx="1110717" cy="3370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600" dirty="0"/>
                <a:t>Supply, S</a:t>
              </a:r>
              <a:r>
                <a:rPr lang="en-US" altLang="en-US" sz="1600" baseline="-25000" dirty="0"/>
                <a:t>1</a:t>
              </a:r>
              <a:endParaRPr lang="en-US" altLang="en-US" sz="1600" baseline="-25000" dirty="0"/>
            </a:p>
          </p:txBody>
        </p:sp>
      </p:grpSp>
      <p:grpSp>
        <p:nvGrpSpPr>
          <p:cNvPr id="18" name="Group 16"/>
          <p:cNvGrpSpPr/>
          <p:nvPr/>
        </p:nvGrpSpPr>
        <p:grpSpPr>
          <a:xfrm>
            <a:off x="2981325" y="1471613"/>
            <a:ext cx="3473051" cy="1971675"/>
            <a:chOff x="2766951" y="2078182"/>
            <a:chExt cx="3472574" cy="197130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66951" y="2078182"/>
              <a:ext cx="2528541" cy="1971304"/>
            </a:xfrm>
            <a:prstGeom prst="line">
              <a:avLst/>
            </a:prstGeom>
            <a:ln w="38100">
              <a:solidFill>
                <a:srgbClr val="005E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52" name="TextBox 18"/>
            <p:cNvSpPr txBox="1"/>
            <p:nvPr/>
          </p:nvSpPr>
          <p:spPr>
            <a:xfrm>
              <a:off x="5288426" y="3645724"/>
              <a:ext cx="951099" cy="3371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600" dirty="0"/>
                <a:t>Demand</a:t>
              </a:r>
              <a:endParaRPr lang="en-US" altLang="en-US" sz="1600" dirty="0"/>
            </a:p>
          </p:txBody>
        </p:sp>
      </p:grpSp>
      <p:grpSp>
        <p:nvGrpSpPr>
          <p:cNvPr id="21" name="Group 36"/>
          <p:cNvGrpSpPr/>
          <p:nvPr/>
        </p:nvGrpSpPr>
        <p:grpSpPr>
          <a:xfrm>
            <a:off x="1557367" y="2246313"/>
            <a:ext cx="2635221" cy="337185"/>
            <a:chOff x="1391659" y="2972792"/>
            <a:chExt cx="2634030" cy="337510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854970" y="3125339"/>
              <a:ext cx="2170719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50" name="TextBox 38"/>
            <p:cNvSpPr txBox="1"/>
            <p:nvPr/>
          </p:nvSpPr>
          <p:spPr>
            <a:xfrm>
              <a:off x="1391659" y="2972792"/>
              <a:ext cx="476670" cy="3375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600" dirty="0"/>
                <a:t>5%</a:t>
              </a:r>
              <a:endParaRPr lang="en-US" altLang="en-US" sz="1600" baseline="-25000" dirty="0"/>
            </a:p>
          </p:txBody>
        </p:sp>
      </p:grpSp>
      <p:grpSp>
        <p:nvGrpSpPr>
          <p:cNvPr id="24" name="Group 43"/>
          <p:cNvGrpSpPr/>
          <p:nvPr/>
        </p:nvGrpSpPr>
        <p:grpSpPr>
          <a:xfrm>
            <a:off x="3867307" y="2444750"/>
            <a:ext cx="804545" cy="1751954"/>
            <a:chOff x="2882846" y="3063840"/>
            <a:chExt cx="805213" cy="1749849"/>
          </a:xfrm>
        </p:grpSpPr>
        <p:sp>
          <p:nvSpPr>
            <p:cNvPr id="38947" name="TextBox 74"/>
            <p:cNvSpPr txBox="1"/>
            <p:nvPr/>
          </p:nvSpPr>
          <p:spPr>
            <a:xfrm>
              <a:off x="2882846" y="4476909"/>
              <a:ext cx="805213" cy="336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600" dirty="0"/>
                <a:t>$1,200</a:t>
              </a:r>
              <a:endParaRPr lang="en-US" altLang="en-US" sz="16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2496442" y="3764672"/>
              <a:ext cx="140166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183"/>
          <p:cNvSpPr/>
          <p:nvPr/>
        </p:nvSpPr>
        <p:spPr>
          <a:xfrm>
            <a:off x="4103688" y="2328863"/>
            <a:ext cx="146050" cy="136525"/>
          </a:xfrm>
          <a:custGeom>
            <a:avLst/>
            <a:gdLst>
              <a:gd name="txL" fmla="*/ 0 w 106"/>
              <a:gd name="txT" fmla="*/ 0 h 68"/>
              <a:gd name="txR" fmla="*/ 106 w 106"/>
              <a:gd name="txB" fmla="*/ 68 h 6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60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3662" y="4713288"/>
            <a:ext cx="9075738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en-US" sz="165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When the 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government spends more than it receives </a:t>
            </a:r>
            <a:r>
              <a:rPr kumimoji="0" lang="en-US" sz="165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in tax revenue, the resulting 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budget deficit </a:t>
            </a:r>
            <a:r>
              <a:rPr kumimoji="0" lang="en-US" sz="165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lowers national saving. The 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supply of loanable funds decreases, </a:t>
            </a:r>
            <a:r>
              <a:rPr kumimoji="0" lang="en-US" sz="165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and the e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quilibrium interest rate rises</a:t>
            </a:r>
            <a:r>
              <a:rPr kumimoji="0" lang="en-US" sz="165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. Thus, when the 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government borrows to finance its budget deficit, </a:t>
            </a:r>
            <a:r>
              <a:rPr kumimoji="0" lang="en-US" sz="165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it 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crowds out</a:t>
            </a:r>
            <a:r>
              <a:rPr kumimoji="0" lang="en-US" sz="165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 households and firms that otherwise would borrow to finance investment. Here, when the supply shi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fts from S</a:t>
            </a:r>
            <a:r>
              <a:rPr kumimoji="0" lang="en-US" sz="1650" kern="1200" cap="none" spc="0" normalizeH="0" baseline="-2500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 to S</a:t>
            </a:r>
            <a:r>
              <a:rPr kumimoji="0" lang="en-US" sz="1650" kern="1200" cap="none" spc="0" normalizeH="0" baseline="-2500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sz="165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the equilibr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ium interest rate rises from 5 to 6 percent, </a:t>
            </a:r>
            <a:r>
              <a:rPr kumimoji="0" lang="en-US" sz="165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and the </a:t>
            </a:r>
            <a:r>
              <a:rPr kumimoji="0" lang="en-US" sz="1650" kern="1200" cap="none" spc="0" normalizeH="0" baseline="0" noProof="0" dirty="0"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+mn-cs"/>
              </a:rPr>
              <a:t>equilibrium quantity of loanable funds saved and invested falls from $1,200 billion to $800 billion.</a:t>
            </a:r>
            <a:endParaRPr kumimoji="0" lang="en-US" sz="1650" kern="1200" cap="none" spc="0" normalizeH="0" baseline="0" noProof="0" dirty="0">
              <a:highlight>
                <a:srgbClr val="FFFF00"/>
              </a:highlight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9" name="Group 27"/>
          <p:cNvGrpSpPr/>
          <p:nvPr/>
        </p:nvGrpSpPr>
        <p:grpSpPr>
          <a:xfrm>
            <a:off x="2149475" y="995363"/>
            <a:ext cx="2293885" cy="1912937"/>
            <a:chOff x="2875808" y="1911928"/>
            <a:chExt cx="2291935" cy="1913905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75808" y="2377300"/>
              <a:ext cx="1887519" cy="144853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6" name="TextBox 29"/>
            <p:cNvSpPr txBox="1"/>
            <p:nvPr/>
          </p:nvSpPr>
          <p:spPr>
            <a:xfrm>
              <a:off x="4776281" y="1911928"/>
              <a:ext cx="391462" cy="3373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600" dirty="0"/>
                <a:t>S</a:t>
              </a:r>
              <a:r>
                <a:rPr lang="en-US" altLang="en-US" sz="1600" baseline="-25000" dirty="0"/>
                <a:t>2</a:t>
              </a:r>
              <a:endParaRPr lang="en-US" altLang="en-US" sz="1600" baseline="-25000" dirty="0"/>
            </a:p>
          </p:txBody>
        </p:sp>
      </p:grpSp>
      <p:sp>
        <p:nvSpPr>
          <p:cNvPr id="32" name="Freeform 183"/>
          <p:cNvSpPr/>
          <p:nvPr/>
        </p:nvSpPr>
        <p:spPr>
          <a:xfrm>
            <a:off x="3436938" y="1804988"/>
            <a:ext cx="146050" cy="136525"/>
          </a:xfrm>
          <a:custGeom>
            <a:avLst/>
            <a:gdLst>
              <a:gd name="txL" fmla="*/ 0 w 106"/>
              <a:gd name="txT" fmla="*/ 0 h 68"/>
              <a:gd name="txR" fmla="*/ 106 w 106"/>
              <a:gd name="txB" fmla="*/ 68 h 6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1600"/>
          </a:p>
        </p:txBody>
      </p:sp>
      <p:grpSp>
        <p:nvGrpSpPr>
          <p:cNvPr id="33" name="Group 36"/>
          <p:cNvGrpSpPr/>
          <p:nvPr/>
        </p:nvGrpSpPr>
        <p:grpSpPr>
          <a:xfrm>
            <a:off x="1555798" y="1722438"/>
            <a:ext cx="1947815" cy="337185"/>
            <a:chOff x="1391618" y="2972792"/>
            <a:chExt cx="1947283" cy="33751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854994" y="3125339"/>
              <a:ext cx="1483907" cy="1589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4" name="TextBox 38"/>
            <p:cNvSpPr txBox="1"/>
            <p:nvPr/>
          </p:nvSpPr>
          <p:spPr>
            <a:xfrm>
              <a:off x="1391618" y="2972792"/>
              <a:ext cx="476755" cy="3375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600" dirty="0"/>
                <a:t>6%</a:t>
              </a:r>
              <a:endParaRPr lang="en-US" altLang="en-US" sz="1600" baseline="-25000" dirty="0"/>
            </a:p>
          </p:txBody>
        </p:sp>
      </p:grpSp>
      <p:grpSp>
        <p:nvGrpSpPr>
          <p:cNvPr id="36" name="Group 43"/>
          <p:cNvGrpSpPr/>
          <p:nvPr/>
        </p:nvGrpSpPr>
        <p:grpSpPr>
          <a:xfrm>
            <a:off x="3078957" y="1863725"/>
            <a:ext cx="635000" cy="2329918"/>
            <a:chOff x="2762372" y="2483983"/>
            <a:chExt cx="635008" cy="2330144"/>
          </a:xfrm>
        </p:grpSpPr>
        <p:sp>
          <p:nvSpPr>
            <p:cNvPr id="38941" name="TextBox 74"/>
            <p:cNvSpPr txBox="1"/>
            <p:nvPr/>
          </p:nvSpPr>
          <p:spPr>
            <a:xfrm>
              <a:off x="2762372" y="4476909"/>
              <a:ext cx="635008" cy="337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/>
              <a:r>
                <a:rPr lang="en-US" altLang="en-US" sz="1600" dirty="0"/>
                <a:t>$800</a:t>
              </a:r>
              <a:endParaRPr lang="en-US" altLang="en-US" sz="16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16200000" flipH="1">
              <a:off x="2201101" y="3469917"/>
              <a:ext cx="1981392" cy="95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7"/>
          <p:cNvGrpSpPr/>
          <p:nvPr/>
        </p:nvGrpSpPr>
        <p:grpSpPr>
          <a:xfrm>
            <a:off x="3765550" y="1757363"/>
            <a:ext cx="4286250" cy="901214"/>
            <a:chOff x="3550722" y="2363189"/>
            <a:chExt cx="4286992" cy="901018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3550722" y="2363189"/>
              <a:ext cx="1140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9" name="TextBox 39"/>
            <p:cNvSpPr txBox="1"/>
            <p:nvPr/>
          </p:nvSpPr>
          <p:spPr>
            <a:xfrm>
              <a:off x="4857008" y="2434442"/>
              <a:ext cx="2980706" cy="829765"/>
            </a:xfrm>
            <a:prstGeom prst="rect">
              <a:avLst/>
            </a:prstGeom>
            <a:solidFill>
              <a:srgbClr val="F2D698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</a:pPr>
              <a:r>
                <a:rPr lang="en-US" altLang="en-US" sz="1600" dirty="0"/>
                <a:t>1. A budget deficit decreases the supply of loanable funds . . .</a:t>
              </a:r>
              <a:endParaRPr lang="en-US" altLang="en-US" sz="16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203298" y="2363189"/>
              <a:ext cx="677979" cy="403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1"/>
          <p:cNvGrpSpPr/>
          <p:nvPr/>
        </p:nvGrpSpPr>
        <p:grpSpPr>
          <a:xfrm>
            <a:off x="1687513" y="4213225"/>
            <a:ext cx="6473825" cy="532509"/>
            <a:chOff x="2102431" y="4843167"/>
            <a:chExt cx="6474700" cy="532658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941004" y="4843167"/>
              <a:ext cx="571577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6" name="TextBox 43"/>
            <p:cNvSpPr txBox="1"/>
            <p:nvPr/>
          </p:nvSpPr>
          <p:spPr>
            <a:xfrm>
              <a:off x="2102431" y="5038546"/>
              <a:ext cx="6474700" cy="337279"/>
            </a:xfrm>
            <a:prstGeom prst="rect">
              <a:avLst/>
            </a:prstGeom>
            <a:solidFill>
              <a:srgbClr val="F2D698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</a:pPr>
              <a:r>
                <a:rPr lang="en-US" altLang="en-US" sz="1600" dirty="0"/>
                <a:t>3. . . . and reduces the equilibrium quantity of loanable funds.</a:t>
              </a:r>
              <a:endParaRPr lang="en-US" altLang="en-US" sz="16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16200000" flipH="1">
              <a:off x="4058483" y="4901928"/>
              <a:ext cx="168322" cy="73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5"/>
          <p:cNvGrpSpPr/>
          <p:nvPr/>
        </p:nvGrpSpPr>
        <p:grpSpPr>
          <a:xfrm>
            <a:off x="357188" y="1874837"/>
            <a:ext cx="1757363" cy="2057198"/>
            <a:chOff x="142500" y="2481946"/>
            <a:chExt cx="1757556" cy="205487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>
              <a:off x="1656650" y="2725353"/>
              <a:ext cx="486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3" name="TextBox 47"/>
            <p:cNvSpPr txBox="1"/>
            <p:nvPr/>
          </p:nvSpPr>
          <p:spPr>
            <a:xfrm>
              <a:off x="142500" y="3216246"/>
              <a:ext cx="1444475" cy="1320579"/>
            </a:xfrm>
            <a:prstGeom prst="rect">
              <a:avLst/>
            </a:prstGeom>
            <a:solidFill>
              <a:srgbClr val="F2D698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</a:pPr>
              <a:r>
                <a:rPr lang="en-US" altLang="en-US" sz="1600" dirty="0"/>
                <a:t>2. . . . which</a:t>
              </a:r>
              <a:endParaRPr lang="en-US" altLang="en-US" sz="1600" dirty="0"/>
            </a:p>
            <a:p>
              <a:pPr marL="0" lvl="0" indent="0" eaLnBrk="1" hangingPunct="1">
                <a:spcBef>
                  <a:spcPct val="0"/>
                </a:spcBef>
              </a:pPr>
              <a:r>
                <a:rPr lang="en-US" altLang="en-US" sz="1600" dirty="0"/>
                <a:t>raises the</a:t>
              </a:r>
              <a:endParaRPr lang="en-US" altLang="en-US" sz="1600" dirty="0"/>
            </a:p>
            <a:p>
              <a:pPr marL="0" lvl="0" indent="0" eaLnBrk="1" hangingPunct="1">
                <a:spcBef>
                  <a:spcPct val="0"/>
                </a:spcBef>
              </a:pPr>
              <a:r>
                <a:rPr lang="en-US" altLang="en-US" sz="1600" dirty="0"/>
                <a:t>equilibrium</a:t>
              </a:r>
              <a:endParaRPr lang="en-US" altLang="en-US" sz="1600" dirty="0"/>
            </a:p>
            <a:p>
              <a:pPr marL="0" lvl="0" indent="0" eaLnBrk="1" hangingPunct="1">
                <a:spcBef>
                  <a:spcPct val="0"/>
                </a:spcBef>
              </a:pPr>
              <a:r>
                <a:rPr lang="en-US" altLang="en-US" sz="1600" dirty="0"/>
                <a:t>interest rate . . .</a:t>
              </a:r>
              <a:endParaRPr lang="en-US" altLang="en-US" sz="16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1537552" y="2926613"/>
              <a:ext cx="451927" cy="203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Financial Institutions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 bwMode="auto">
          <a:xfrm>
            <a:off x="290513" y="786067"/>
            <a:ext cx="8588375" cy="5422900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Financial system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Group of institutions in the economy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That help match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one person’s saving  with another person’s investment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Moves the economy’s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scarce resources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from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savers to borrowers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Financial institutions 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Financial markets - </a:t>
            </a:r>
            <a:r>
              <a:rPr kumimoji="0" lang="en-MY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Savers can </a:t>
            </a:r>
            <a:r>
              <a:rPr kumimoji="0" lang="en-MY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directly</a:t>
            </a:r>
            <a:r>
              <a:rPr kumimoji="0" lang="en-MY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 </a:t>
            </a:r>
            <a:r>
              <a:rPr kumimoji="0" lang="en-MY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provide funds to borrowers, The </a:t>
            </a:r>
            <a:r>
              <a:rPr kumimoji="0" lang="en-MY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bond market &amp; stock market</a:t>
            </a:r>
            <a:endParaRPr kumimoji="0" lang="en-MY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Financial intermediaries 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</a:t>
            </a:r>
            <a:r>
              <a:rPr kumimoji="0" lang="en-MY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Savers can</a:t>
            </a:r>
            <a:r>
              <a:rPr kumimoji="0" lang="en-MY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 indirectly </a:t>
            </a:r>
            <a:r>
              <a:rPr kumimoji="0" lang="en-MY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provide funds to borrowers, </a:t>
            </a:r>
            <a:r>
              <a:rPr kumimoji="0" lang="en-MY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Banks &amp; Mutual funds</a:t>
            </a:r>
            <a:endParaRPr kumimoji="0" lang="en-MY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29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Policy 3: Budget Deficit/Surplus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Crowding out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Decrease in investment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Results from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government borrowing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Government - budget deficit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Interest rate rises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Investment falls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94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Policy 3: Budget Deficit/Surplus</a:t>
            </a:r>
            <a:endParaRPr lang="en-US" alt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 bwMode="auto">
          <a:xfrm>
            <a:off x="555625" y="1069975"/>
            <a:ext cx="8588375" cy="5422900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Government – </a:t>
            </a: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budget surplus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Increase supply of loanable funds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Reduce interest rate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Stimulates investment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</p:txBody>
      </p:sp>
      <p:sp>
        <p:nvSpPr>
          <p:cNvPr id="40964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j-lt"/>
                <a:ea typeface="+mj-ea"/>
                <a:cs typeface="+mj-cs"/>
              </a:rPr>
              <a:t>The history of U.S. government debt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688975"/>
            <a:ext cx="8458200" cy="5788025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Debt of U.S.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federal government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5D28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As a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percentage of U.S. GDP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Fluctuated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0% of GDP in 1836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107% of GDP in 1945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Declining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debt-to-GDP ratio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5D2884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Government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indebtedness is shrinking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relative to its ability to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raise tax revenue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Government - living within its means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8" name="Slide Number Placeholder 2"/>
          <p:cNvSpPr txBox="1">
            <a:spLocks noGrp="1"/>
          </p:cNvSpPr>
          <p:nvPr>
            <p:ph type="sldNum" sz="quarter" idx="10"/>
          </p:nvPr>
        </p:nvSpPr>
        <p:spPr>
          <a:xfrm>
            <a:off x="8628063" y="6467475"/>
            <a:ext cx="515937" cy="390525"/>
          </a:xfrm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j-lt"/>
                <a:ea typeface="+mj-ea"/>
                <a:cs typeface="+mj-cs"/>
              </a:rPr>
              <a:t>The history of U.S. government debt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688975"/>
            <a:ext cx="8458200" cy="5788025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Rising debt-to-GDP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5D2884"/>
              </a:solidFill>
              <a:effectLst/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Government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indebtedness is increasing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relative to its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ability to raise tax revenue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Fiscal policy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be sustained forever at current levels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primary cause of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fluctuations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government debt: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5D28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Debt financing of war – appropriate policy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Tax rates – smooth over time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Shifts part of the cost to future generations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3012" name="Slide Number Placeholder 2"/>
          <p:cNvSpPr txBox="1">
            <a:spLocks noGrp="1"/>
          </p:cNvSpPr>
          <p:nvPr>
            <p:ph type="sldNum" sz="quarter" idx="10"/>
          </p:nvPr>
        </p:nvSpPr>
        <p:spPr>
          <a:xfrm>
            <a:off x="8628063" y="6467475"/>
            <a:ext cx="515937" cy="390525"/>
          </a:xfrm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en-US" altLang="en-US" dirty="0">
                <a:latin typeface="+mj-lt"/>
                <a:ea typeface="+mj-ea"/>
                <a:cs typeface="+mj-cs"/>
              </a:rPr>
              <a:t>Figure 5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4035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  <p:sp>
        <p:nvSpPr>
          <p:cNvPr id="44036" name="TextBox 4"/>
          <p:cNvSpPr txBox="1"/>
          <p:nvPr/>
        </p:nvSpPr>
        <p:spPr>
          <a:xfrm>
            <a:off x="136525" y="382588"/>
            <a:ext cx="87884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/>
            <a:r>
              <a:rPr lang="en-US" altLang="en-US" sz="2600" dirty="0">
                <a:solidFill>
                  <a:srgbClr val="002060"/>
                </a:solidFill>
              </a:rPr>
              <a:t>The U.S. Government Debt</a:t>
            </a:r>
            <a:endParaRPr lang="en-US" altLang="en-US" sz="26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150" y="1460500"/>
            <a:ext cx="2187575" cy="297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/>
            <a:r>
              <a:rPr lang="en-US" altLang="en-US" sz="1700" dirty="0"/>
              <a:t>The debt of the U.S. federal government, expressed here as a percentage of GDP, has varied throughout history. Wartime spending is typically associated with substantial increases in government debt.</a:t>
            </a:r>
            <a:endParaRPr lang="en-US" altLang="en-US" sz="1700" dirty="0"/>
          </a:p>
        </p:txBody>
      </p:sp>
      <p:grpSp>
        <p:nvGrpSpPr>
          <p:cNvPr id="3" name="Group 2"/>
          <p:cNvGrpSpPr/>
          <p:nvPr/>
        </p:nvGrpSpPr>
        <p:grpSpPr>
          <a:xfrm>
            <a:off x="587375" y="900113"/>
            <a:ext cx="6327775" cy="5238750"/>
            <a:chOff x="184881" y="900746"/>
            <a:chExt cx="6730628" cy="5631576"/>
          </a:xfrm>
        </p:grpSpPr>
        <p:pic>
          <p:nvPicPr>
            <p:cNvPr id="44039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4881" y="900746"/>
              <a:ext cx="6730628" cy="50811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4040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06" y="6022884"/>
              <a:ext cx="2191390" cy="50943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j-lt"/>
                <a:ea typeface="+mj-ea"/>
                <a:cs typeface="+mj-cs"/>
              </a:rPr>
              <a:t>The history of U.S. government debt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4035" name="Content Placeholder 1"/>
          <p:cNvSpPr>
            <a:spLocks noGrp="1"/>
          </p:cNvSpPr>
          <p:nvPr>
            <p:ph idx="1"/>
          </p:nvPr>
        </p:nvSpPr>
        <p:spPr bwMode="auto">
          <a:xfrm>
            <a:off x="498475" y="679450"/>
            <a:ext cx="8458200" cy="5788025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President Ronald Reagan, 1981 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5D28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Large increase in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government debt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– not explained by war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Committed to smaller government and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lower taxes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Cutting government spending - more difficult politically than cutting taxes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Period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of large budget deficits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Government debt: 26% of GDP in 1980 to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50% of GDP in 1993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</p:txBody>
      </p:sp>
      <p:sp>
        <p:nvSpPr>
          <p:cNvPr id="45060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8628063" y="6467475"/>
            <a:ext cx="515937" cy="390525"/>
          </a:xfrm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j-lt"/>
                <a:ea typeface="+mj-ea"/>
                <a:cs typeface="+mj-cs"/>
              </a:rPr>
              <a:t>The history of U.S. government debt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5059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688975"/>
            <a:ext cx="8458200" cy="5788025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President Bill Clinton, 1993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5D28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Major goal - </a:t>
            </a: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deficit reduction</a:t>
            </a: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Republicans took control of Congress in 1995: deficit reduction </a:t>
            </a: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Substantially reduced the size of the government budget deficit</a:t>
            </a: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Booming economy in the late 1990s brought in even more tax revenue</a:t>
            </a: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Eventually: surplus (federal budget)</a:t>
            </a: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By the late 1990s: debt-to-GDP ratio – declining for several years</a:t>
            </a: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084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8628063" y="6467475"/>
            <a:ext cx="515937" cy="390525"/>
          </a:xfrm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j-lt"/>
                <a:ea typeface="+mj-ea"/>
                <a:cs typeface="+mj-cs"/>
              </a:rPr>
              <a:t>The history of U.S. government debt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688975"/>
            <a:ext cx="8458200" cy="5788025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President George W. Bush 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5D28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Debt-to-GDP ratio started rising again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Budget deficit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Several major tax cuts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2001 recession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decreased tax revenue and increased government spending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Increased government spending on homeland security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Following the September 11, 2001 attacks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Subsequent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wars in Iraq and Afghanistan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108" name="Slide Number Placeholder 2"/>
          <p:cNvSpPr txBox="1">
            <a:spLocks noGrp="1"/>
          </p:cNvSpPr>
          <p:nvPr>
            <p:ph type="sldNum" sz="quarter" idx="10"/>
          </p:nvPr>
        </p:nvSpPr>
        <p:spPr>
          <a:xfrm>
            <a:off x="8628063" y="6467475"/>
            <a:ext cx="515937" cy="390525"/>
          </a:xfrm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j-lt"/>
                <a:ea typeface="+mj-ea"/>
                <a:cs typeface="+mj-cs"/>
              </a:rPr>
              <a:t>The history of U.S. government debt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342900" y="704850"/>
            <a:ext cx="8458200" cy="5788025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2008, financial crisis and deep recession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5D28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Dramatic increase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debt-to-GDP ratio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Increased budget deficit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Several policy measures passed by the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Bush and Obama administrations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Aimed at combating the recession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Reduced tax revenue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Increased government spending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2" name="Slide Number Placeholder 2"/>
          <p:cNvSpPr txBox="1">
            <a:spLocks noGrp="1"/>
          </p:cNvSpPr>
          <p:nvPr>
            <p:ph type="sldNum" sz="quarter" idx="10"/>
          </p:nvPr>
        </p:nvSpPr>
        <p:spPr>
          <a:xfrm>
            <a:off x="8628063" y="6467475"/>
            <a:ext cx="515937" cy="390525"/>
          </a:xfrm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en-US" dirty="0">
                <a:latin typeface="+mj-lt"/>
                <a:ea typeface="+mj-ea"/>
                <a:cs typeface="+mj-cs"/>
              </a:rPr>
              <a:t>The history of U.S. government debt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8131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688975"/>
            <a:ext cx="8458200" cy="5788025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5D28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2009 to 2012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5D28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federal government’s budget deficit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averaged about 9% of GDP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Levels not seen since World War II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borrowing to finance these deficits 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Led to the substantial increase in the debt-to-GDP ratio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9156" name="Slide Number Placeholder 2"/>
          <p:cNvSpPr txBox="1">
            <a:spLocks noGrp="1"/>
          </p:cNvSpPr>
          <p:nvPr>
            <p:ph type="sldNum" sz="quarter" idx="10"/>
          </p:nvPr>
        </p:nvSpPr>
        <p:spPr>
          <a:xfrm>
            <a:off x="8628063" y="6467475"/>
            <a:ext cx="515937" cy="390525"/>
          </a:xfrm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Financial Markets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Financial markets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Savers can </a:t>
            </a:r>
            <a:r>
              <a:rPr kumimoji="0" lang="en-US" altLang="en-US" sz="3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directly provide funds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to borrowers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</a:t>
            </a:r>
            <a:r>
              <a:rPr kumimoji="0" lang="en-US" altLang="en-US" sz="3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bond market </a:t>
            </a:r>
            <a:r>
              <a:rPr kumimoji="0" lang="en-US" altLang="en-US" sz="3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–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e.g when Intel (COMPUTER CHIP CO)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wants to borrow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to finance its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new factory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, they borrow directly by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issuing a BOND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(cert. of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indebtness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) </a:t>
            </a: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IOU 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- time repay (maturity date) ROI paid periodically – sell bond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known as </a:t>
            </a:r>
            <a:r>
              <a:rPr kumimoji="0" lang="en-US" alt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Debt Finance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increase) </a:t>
            </a:r>
            <a:endParaRPr kumimoji="0" lang="en-US" alt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</a:t>
            </a:r>
            <a:r>
              <a:rPr kumimoji="0" lang="en-US" altLang="en-US" sz="3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stock market –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5E0B1"/>
                </a:highlight>
                <a:uLnTx/>
                <a:uFillTx/>
                <a:latin typeface="+mn-lt"/>
              </a:rPr>
              <a:t>another way for Intel to raise fund by selling STOCK (ownership in a firm), claim Profit later – sell of Stock known as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 </a:t>
            </a:r>
            <a:r>
              <a:rPr kumimoji="0" lang="en-US" alt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Equity Finance </a:t>
            </a:r>
            <a:r>
              <a:rPr kumimoji="0" lang="en-US" alt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5E0B1"/>
                </a:highlight>
                <a:uLnTx/>
                <a:uFillTx/>
                <a:latin typeface="+mn-lt"/>
              </a:rPr>
              <a:t>(increase)</a:t>
            </a:r>
            <a:endParaRPr kumimoji="0" lang="en-US" altLang="en-US" sz="2000" b="0" i="1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5E0B1"/>
              </a:highlight>
              <a:uLnTx/>
              <a:uFillTx/>
              <a:latin typeface="+mn-lt"/>
            </a:endParaRPr>
          </a:p>
        </p:txBody>
      </p:sp>
      <p:sp>
        <p:nvSpPr>
          <p:cNvPr id="1331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Financial Markets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bond market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Bond: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certificate of indebtedness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Date of maturit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y, when the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loan will be repaid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Rate of interest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p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aid periodically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until the date of maturity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Principal,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amount borrowed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Borrowing from the public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Used by </a:t>
            </a:r>
            <a:r>
              <a:rPr kumimoji="0" lang="en-US" altLang="en-US" sz="2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large corporations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the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federal government, or state and local governments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The bond market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Term: length of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time until maturity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A </a:t>
            </a:r>
            <a:r>
              <a:rPr kumimoji="0" lang="en-US" altLang="en-US" sz="2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few months, 30 years, perpetuity</a:t>
            </a:r>
            <a:endParaRPr kumimoji="0" lang="en-US" altLang="en-US" sz="22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Long-term bonds are riskier than short-term bonds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Long-term bonds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usually pay </a:t>
            </a:r>
            <a:r>
              <a:rPr kumimoji="0" lang="en-US" altLang="en-US" sz="2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higher interest rates</a:t>
            </a:r>
            <a:endParaRPr kumimoji="0" lang="en-US" altLang="en-US" sz="22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</p:txBody>
      </p:sp>
      <p:sp>
        <p:nvSpPr>
          <p:cNvPr id="1434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Financial Markets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bond market 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Credit risk: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probability of default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Probability that the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borrower will fail to pay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some of the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interest or principal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</a:rPr>
              <a:t>Higher interest rates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for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higher probability of default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U.S.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government bonds tend to pay low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interest rates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Junk bonds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very high interest rates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Issued by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financially shaky corporations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</p:txBody>
      </p:sp>
      <p:sp>
        <p:nvSpPr>
          <p:cNvPr id="15364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Financial Markets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0" y="1025525"/>
            <a:ext cx="9139237" cy="5422900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bond market 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Tax treatment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Interest on most bonds is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taxable income,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the bond owner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Must Pay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a portion of the interest earned in term of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Income Tax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Municipal bonds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Issued by state and local governments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Owners are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not required to pay federal income tax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on the interest income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Lower interest rate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720725" marR="0" lvl="3" indent="-3606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Perpetuity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 ( British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Gov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 issued a bond that </a:t>
            </a:r>
            <a:r>
              <a:rPr kumimoji="0" lang="en-US" altLang="en-US" sz="2400" b="0" i="1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never matures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</p:txBody>
      </p:sp>
      <p:sp>
        <p:nvSpPr>
          <p:cNvPr id="16388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Financial Markets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5EA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stock market 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005EA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Stock: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claim to partial ownership in a firm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claim to the profits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that a firm makes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Organized stock exchanges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Stock prices: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demand and supply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Equity finance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Sale of stock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raise money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Stock index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Average of a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group of stock prices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41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Financial Intermediaries</a:t>
            </a:r>
            <a:endParaRPr lang="en-US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Financial intermediaries</a:t>
            </a:r>
            <a:endParaRPr kumimoji="0" lang="en-US" altLang="en-US" sz="3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Savers can indirectly provide funds to borrowers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Banks –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take deposits, makes loan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Mutual funds - </a:t>
            </a:r>
            <a:r>
              <a:rPr kumimoji="0" lang="en-MY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sells shares </a:t>
            </a:r>
            <a:r>
              <a:rPr kumimoji="0" lang="en-MY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the public, proceeds to buy a </a:t>
            </a:r>
            <a:r>
              <a:rPr kumimoji="0" lang="en-MY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</a:rPr>
              <a:t>portfolio of stocks and bonds</a:t>
            </a:r>
            <a:endParaRPr kumimoji="0" lang="en-MY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</a:endParaRPr>
          </a:p>
        </p:txBody>
      </p:sp>
      <p:sp>
        <p:nvSpPr>
          <p:cNvPr id="1843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200" dirty="0">
                <a:solidFill>
                  <a:srgbClr val="002060"/>
                </a:solidFill>
              </a:rPr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YTFiZWNhNGE2ZjA3ZDg0ZjFhZTJiYzIyZTU5YTRhMmIifQ=="/>
</p:tagLst>
</file>

<file path=ppt/theme/theme1.xml><?xml version="1.0" encoding="utf-8"?>
<a:theme xmlns:a="http://schemas.openxmlformats.org/drawingml/2006/main" name="Chapter title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pter content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igur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abl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ase study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ppendix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11696</Words>
  <Application>WPS 演示</Application>
  <PresentationFormat>On-screen Show (4:3)</PresentationFormat>
  <Paragraphs>537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Arial Unicode MS</vt:lpstr>
      <vt:lpstr>Chapter title</vt:lpstr>
      <vt:lpstr>Chapter content</vt:lpstr>
      <vt:lpstr>Figure</vt:lpstr>
      <vt:lpstr>Table</vt:lpstr>
      <vt:lpstr>Case study</vt:lpstr>
      <vt:lpstr>Appendix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Eastern Illinois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Andreea Chiritescu</dc:creator>
  <cp:lastModifiedBy>iBear</cp:lastModifiedBy>
  <cp:revision>1083</cp:revision>
  <dcterms:created xsi:type="dcterms:W3CDTF">2006-11-30T14:59:54Z</dcterms:created>
  <dcterms:modified xsi:type="dcterms:W3CDTF">2024-03-14T08:18:32Z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57FEA5ECD42C41ACA20763CA44B2ED13_12</vt:lpwstr>
  </property>
  <property fmtid="{D5CDD505-2E9C-101B-9397-08002B2CF9AE}" pid="3" name="KSOProductBuildVer">
    <vt:lpwstr>2052-12.1.0.16412</vt:lpwstr>
  </property>
</Properties>
</file>