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1" r:id="rId19"/>
    <p:sldId id="272" r:id="rId20"/>
    <p:sldId id="275" r:id="rId21"/>
    <p:sldId id="276" r:id="rId22"/>
    <p:sldId id="277" r:id="rId23"/>
    <p:sldId id="278" r:id="rId24"/>
    <p:sldId id="279" r:id="rId25"/>
    <p:sldId id="280" r:id="rId26"/>
    <p:sldId id="281" r:id="rId27"/>
    <p:sldId id="282" r:id="rId28"/>
  </p:sldIdLst>
  <p:sldSz cx="12192000" cy="6858000"/>
  <p:notesSz cx="6858000" cy="9144000"/>
  <p:embeddedFontLst>
    <p:embeddedFont>
      <p:font typeface="Calibri" panose="020F0502020204030204" pitchFamily="34"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73247" autoAdjust="0"/>
  </p:normalViewPr>
  <p:slideViewPr>
    <p:cSldViewPr snapToGrid="0">
      <p:cViewPr varScale="1">
        <p:scale>
          <a:sx n="67" d="100"/>
          <a:sy n="67" d="100"/>
        </p:scale>
        <p:origin x="117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0DEB6-1779-4320-BF04-23526796FA1A}"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10F2A-5F28-4119-8209-A0A529A42704}" type="slidenum">
              <a:rPr lang="en-US" smtClean="0"/>
              <a:t>‹#›</a:t>
            </a:fld>
            <a:endParaRPr lang="en-US"/>
          </a:p>
        </p:txBody>
      </p:sp>
    </p:spTree>
    <p:extLst>
      <p:ext uri="{BB962C8B-B14F-4D97-AF65-F5344CB8AC3E}">
        <p14:creationId xmlns:p14="http://schemas.microsoft.com/office/powerpoint/2010/main" val="2829720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addition, the</a:t>
            </a:r>
          </a:p>
          <a:p>
            <a:r>
              <a:rPr lang="en-US" sz="1200" b="0" i="0" u="none" strike="noStrike" kern="1200" baseline="0" dirty="0">
                <a:solidFill>
                  <a:schemeClr val="tx1"/>
                </a:solidFill>
                <a:latin typeface="+mn-lt"/>
                <a:ea typeface="+mn-ea"/>
                <a:cs typeface="+mn-cs"/>
              </a:rPr>
              <a:t>database system must ensure the safety of the information stored, despite system</a:t>
            </a:r>
          </a:p>
          <a:p>
            <a:r>
              <a:rPr lang="en-US" sz="1200" b="0" i="0" u="none" strike="noStrike" kern="1200" baseline="0" dirty="0">
                <a:solidFill>
                  <a:schemeClr val="tx1"/>
                </a:solidFill>
                <a:latin typeface="+mn-lt"/>
                <a:ea typeface="+mn-ea"/>
                <a:cs typeface="+mn-cs"/>
              </a:rPr>
              <a:t>crashes or attempts at unauthorized access. If data are to be shared among several</a:t>
            </a:r>
          </a:p>
          <a:p>
            <a:r>
              <a:rPr lang="en-US" sz="1200" b="0" i="0" u="none" strike="noStrike" kern="1200" baseline="0" dirty="0">
                <a:solidFill>
                  <a:schemeClr val="tx1"/>
                </a:solidFill>
                <a:latin typeface="+mn-lt"/>
                <a:ea typeface="+mn-ea"/>
                <a:cs typeface="+mn-cs"/>
              </a:rPr>
              <a:t>users, the system must avoid possible anomalous results.</a:t>
            </a:r>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2</a:t>
            </a:fld>
            <a:endParaRPr lang="en-US"/>
          </a:p>
        </p:txBody>
      </p:sp>
    </p:spTree>
    <p:extLst>
      <p:ext uri="{BB962C8B-B14F-4D97-AF65-F5344CB8AC3E}">
        <p14:creationId xmlns:p14="http://schemas.microsoft.com/office/powerpoint/2010/main" val="1435511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If the above query were run on the tables in Figure 1.2, the system would find</a:t>
            </a:r>
          </a:p>
          <a:p>
            <a:r>
              <a:rPr lang="en-US" sz="1200" b="0" i="0" u="none" strike="noStrike" kern="1200" baseline="0" dirty="0">
                <a:solidFill>
                  <a:schemeClr val="tx1"/>
                </a:solidFill>
                <a:latin typeface="+mn-lt"/>
                <a:ea typeface="+mn-ea"/>
                <a:cs typeface="+mn-cs"/>
              </a:rPr>
              <a:t>that there are two departments with budget of greater than $95,000—Computer</a:t>
            </a:r>
          </a:p>
          <a:p>
            <a:r>
              <a:rPr lang="en-US" sz="1200" b="0" i="0" u="none" strike="noStrike" kern="1200" baseline="0" dirty="0">
                <a:solidFill>
                  <a:schemeClr val="tx1"/>
                </a:solidFill>
                <a:latin typeface="+mn-lt"/>
                <a:ea typeface="+mn-ea"/>
                <a:cs typeface="+mn-cs"/>
              </a:rPr>
              <a:t>Science and Finance; there are five instructors in these departments. Thus, the</a:t>
            </a:r>
          </a:p>
          <a:p>
            <a:r>
              <a:rPr lang="en-US" sz="1200" b="0" i="0" u="none" strike="noStrike" kern="1200" baseline="0" dirty="0">
                <a:solidFill>
                  <a:schemeClr val="tx1"/>
                </a:solidFill>
                <a:latin typeface="+mn-lt"/>
                <a:ea typeface="+mn-ea"/>
                <a:cs typeface="+mn-cs"/>
              </a:rPr>
              <a:t>result will consist of a table with two columns (</a:t>
            </a:r>
            <a:r>
              <a:rPr lang="en-US" sz="1200" b="0" i="1" u="none" strike="noStrike" kern="1200" baseline="0" dirty="0">
                <a:solidFill>
                  <a:schemeClr val="tx1"/>
                </a:solidFill>
                <a:latin typeface="+mn-lt"/>
                <a:ea typeface="+mn-ea"/>
                <a:cs typeface="+mn-cs"/>
              </a:rPr>
              <a:t>ID</a:t>
            </a:r>
            <a:r>
              <a:rPr lang="en-US" sz="1200" b="0" i="0"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dept</a:t>
            </a:r>
            <a:r>
              <a:rPr lang="en-US" sz="1200" b="0" i="1" u="none" strike="noStrike" kern="1200" baseline="0" dirty="0">
                <a:solidFill>
                  <a:schemeClr val="tx1"/>
                </a:solidFill>
                <a:latin typeface="+mn-lt"/>
                <a:ea typeface="+mn-ea"/>
                <a:cs typeface="+mn-cs"/>
              </a:rPr>
              <a:t> name</a:t>
            </a:r>
            <a:r>
              <a:rPr lang="en-US" sz="1200" b="0" i="0" u="none" strike="noStrike" kern="1200" baseline="0" dirty="0">
                <a:solidFill>
                  <a:schemeClr val="tx1"/>
                </a:solidFill>
                <a:latin typeface="+mn-lt"/>
                <a:ea typeface="+mn-ea"/>
                <a:cs typeface="+mn-cs"/>
              </a:rPr>
              <a:t>) and five rows:</a:t>
            </a:r>
          </a:p>
          <a:p>
            <a:r>
              <a:rPr lang="fr-FR" sz="1200" b="0" i="0" u="none" strike="noStrike" kern="1200" baseline="0" dirty="0">
                <a:solidFill>
                  <a:schemeClr val="tx1"/>
                </a:solidFill>
                <a:latin typeface="+mn-lt"/>
                <a:ea typeface="+mn-ea"/>
                <a:cs typeface="+mn-cs"/>
              </a:rPr>
              <a:t>(12121, Finance), (45565, Computer Science), (10101, Computer Science), (83821,</a:t>
            </a:r>
          </a:p>
          <a:p>
            <a:r>
              <a:rPr lang="en-US" sz="1200" b="0" i="0" u="none" strike="noStrike" kern="1200" baseline="0" dirty="0">
                <a:solidFill>
                  <a:schemeClr val="tx1"/>
                </a:solidFill>
                <a:latin typeface="+mn-lt"/>
                <a:ea typeface="+mn-ea"/>
                <a:cs typeface="+mn-cs"/>
              </a:rPr>
              <a:t>Computer Science), and (76543, Finance).</a:t>
            </a:r>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13</a:t>
            </a:fld>
            <a:endParaRPr lang="en-US"/>
          </a:p>
        </p:txBody>
      </p:sp>
    </p:spTree>
    <p:extLst>
      <p:ext uri="{BB962C8B-B14F-4D97-AF65-F5344CB8AC3E}">
        <p14:creationId xmlns:p14="http://schemas.microsoft.com/office/powerpoint/2010/main" val="797552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Execution of the above DDL statement creates the </a:t>
            </a:r>
            <a:r>
              <a:rPr lang="en-US" sz="1200" b="0" i="1" u="none" strike="noStrike" kern="1200" baseline="0" dirty="0">
                <a:solidFill>
                  <a:schemeClr val="tx1"/>
                </a:solidFill>
                <a:latin typeface="+mn-lt"/>
                <a:ea typeface="+mn-ea"/>
                <a:cs typeface="+mn-cs"/>
              </a:rPr>
              <a:t>department </a:t>
            </a:r>
            <a:r>
              <a:rPr lang="en-US" sz="1200" b="0" i="0" u="none" strike="noStrike" kern="1200" baseline="0" dirty="0">
                <a:solidFill>
                  <a:schemeClr val="tx1"/>
                </a:solidFill>
                <a:latin typeface="+mn-lt"/>
                <a:ea typeface="+mn-ea"/>
                <a:cs typeface="+mn-cs"/>
              </a:rPr>
              <a:t>table with three</a:t>
            </a:r>
          </a:p>
          <a:p>
            <a:r>
              <a:rPr lang="en-US" sz="1200" b="0" i="0" u="none" strike="noStrike" kern="1200" baseline="0" dirty="0">
                <a:solidFill>
                  <a:schemeClr val="tx1"/>
                </a:solidFill>
                <a:latin typeface="+mn-lt"/>
                <a:ea typeface="+mn-ea"/>
                <a:cs typeface="+mn-cs"/>
              </a:rPr>
              <a:t>columns: </a:t>
            </a:r>
            <a:r>
              <a:rPr lang="en-US" sz="1200" b="0" i="1" u="none" strike="noStrike" kern="1200" baseline="0" dirty="0" err="1">
                <a:solidFill>
                  <a:schemeClr val="tx1"/>
                </a:solidFill>
                <a:latin typeface="+mn-lt"/>
                <a:ea typeface="+mn-ea"/>
                <a:cs typeface="+mn-cs"/>
              </a:rPr>
              <a:t>dept</a:t>
            </a:r>
            <a:r>
              <a:rPr lang="en-US" sz="1200" b="0" i="1" u="none" strike="noStrike" kern="1200" baseline="0" dirty="0">
                <a:solidFill>
                  <a:schemeClr val="tx1"/>
                </a:solidFill>
                <a:latin typeface="+mn-lt"/>
                <a:ea typeface="+mn-ea"/>
                <a:cs typeface="+mn-cs"/>
              </a:rPr>
              <a:t> name</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building</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budget</a:t>
            </a:r>
            <a:r>
              <a:rPr lang="en-US" sz="1200" b="0" i="0" u="none" strike="noStrike" kern="1200" baseline="0" dirty="0">
                <a:solidFill>
                  <a:schemeClr val="tx1"/>
                </a:solidFill>
                <a:latin typeface="+mn-lt"/>
                <a:ea typeface="+mn-ea"/>
                <a:cs typeface="+mn-cs"/>
              </a:rPr>
              <a:t>, each of which has a specific data type</a:t>
            </a:r>
          </a:p>
          <a:p>
            <a:r>
              <a:rPr lang="en-US" sz="1200" b="0" i="0" u="none" strike="noStrike" kern="1200" baseline="0" dirty="0">
                <a:solidFill>
                  <a:schemeClr val="tx1"/>
                </a:solidFill>
                <a:latin typeface="+mn-lt"/>
                <a:ea typeface="+mn-ea"/>
                <a:cs typeface="+mn-cs"/>
              </a:rPr>
              <a:t>associated with </a:t>
            </a:r>
            <a:r>
              <a:rPr lang="en-US" sz="1200" b="0" i="0" u="none" strike="noStrike" kern="1200" baseline="0" dirty="0" err="1">
                <a:solidFill>
                  <a:schemeClr val="tx1"/>
                </a:solidFill>
                <a:latin typeface="+mn-lt"/>
                <a:ea typeface="+mn-ea"/>
                <a:cs typeface="+mn-cs"/>
              </a:rPr>
              <a:t>it.We</a:t>
            </a:r>
            <a:r>
              <a:rPr lang="en-US" sz="1200" b="0" i="0" u="none" strike="noStrike" kern="1200" baseline="0" dirty="0">
                <a:solidFill>
                  <a:schemeClr val="tx1"/>
                </a:solidFill>
                <a:latin typeface="+mn-lt"/>
                <a:ea typeface="+mn-ea"/>
                <a:cs typeface="+mn-cs"/>
              </a:rPr>
              <a:t> discuss data types in more detail in Chapter 3. In addition,</a:t>
            </a:r>
          </a:p>
          <a:p>
            <a:r>
              <a:rPr lang="en-US" sz="1200" b="0" i="0" u="none" strike="noStrike" kern="1200" baseline="0" dirty="0">
                <a:solidFill>
                  <a:schemeClr val="tx1"/>
                </a:solidFill>
                <a:latin typeface="+mn-lt"/>
                <a:ea typeface="+mn-ea"/>
                <a:cs typeface="+mn-cs"/>
              </a:rPr>
              <a:t>the DDL statement updates the data dictionary, which contains metadata (see</a:t>
            </a:r>
          </a:p>
          <a:p>
            <a:r>
              <a:rPr lang="en-US" sz="1200" b="0" i="0" u="none" strike="noStrike" kern="1200" baseline="0" dirty="0">
                <a:solidFill>
                  <a:schemeClr val="tx1"/>
                </a:solidFill>
                <a:latin typeface="+mn-lt"/>
                <a:ea typeface="+mn-ea"/>
                <a:cs typeface="+mn-cs"/>
              </a:rPr>
              <a:t>Section 1.4.2). The schema of a table is an example of metadata</a:t>
            </a:r>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14</a:t>
            </a:fld>
            <a:endParaRPr lang="en-US"/>
          </a:p>
        </p:txBody>
      </p:sp>
    </p:spTree>
    <p:extLst>
      <p:ext uri="{BB962C8B-B14F-4D97-AF65-F5344CB8AC3E}">
        <p14:creationId xmlns:p14="http://schemas.microsoft.com/office/powerpoint/2010/main" val="1646243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15</a:t>
            </a:fld>
            <a:endParaRPr lang="en-US"/>
          </a:p>
        </p:txBody>
      </p:sp>
    </p:spTree>
    <p:extLst>
      <p:ext uri="{BB962C8B-B14F-4D97-AF65-F5344CB8AC3E}">
        <p14:creationId xmlns:p14="http://schemas.microsoft.com/office/powerpoint/2010/main" val="3187641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16</a:t>
            </a:fld>
            <a:endParaRPr lang="en-US"/>
          </a:p>
        </p:txBody>
      </p:sp>
    </p:spTree>
    <p:extLst>
      <p:ext uri="{BB962C8B-B14F-4D97-AF65-F5344CB8AC3E}">
        <p14:creationId xmlns:p14="http://schemas.microsoft.com/office/powerpoint/2010/main" val="1144773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17</a:t>
            </a:fld>
            <a:endParaRPr lang="en-US"/>
          </a:p>
        </p:txBody>
      </p:sp>
    </p:spTree>
    <p:extLst>
      <p:ext uri="{BB962C8B-B14F-4D97-AF65-F5344CB8AC3E}">
        <p14:creationId xmlns:p14="http://schemas.microsoft.com/office/powerpoint/2010/main" val="764798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real university database would be much more complex than the preceding</a:t>
            </a:r>
          </a:p>
          <a:p>
            <a:r>
              <a:rPr lang="en-US" sz="1200" b="0" i="0" u="none" strike="noStrike" kern="1200" baseline="0" dirty="0">
                <a:solidFill>
                  <a:schemeClr val="tx1"/>
                </a:solidFill>
                <a:latin typeface="+mn-lt"/>
                <a:ea typeface="+mn-ea"/>
                <a:cs typeface="+mn-cs"/>
              </a:rPr>
              <a:t>design. However we use this simplified model to help you understand conceptual</a:t>
            </a:r>
          </a:p>
          <a:p>
            <a:r>
              <a:rPr lang="en-US" sz="1200" b="0" i="0" u="none" strike="noStrike" kern="1200" baseline="0" dirty="0">
                <a:solidFill>
                  <a:schemeClr val="tx1"/>
                </a:solidFill>
                <a:latin typeface="+mn-lt"/>
                <a:ea typeface="+mn-ea"/>
                <a:cs typeface="+mn-cs"/>
              </a:rPr>
              <a:t>ideas without getting lost in details of a complex design</a:t>
            </a:r>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18</a:t>
            </a:fld>
            <a:endParaRPr lang="en-US"/>
          </a:p>
        </p:txBody>
      </p:sp>
    </p:spTree>
    <p:extLst>
      <p:ext uri="{BB962C8B-B14F-4D97-AF65-F5344CB8AC3E}">
        <p14:creationId xmlns:p14="http://schemas.microsoft.com/office/powerpoint/2010/main" val="3199548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610F2A-5F28-4119-8209-A0A529A42704}" type="slidenum">
              <a:rPr lang="en-US" smtClean="0"/>
              <a:t>19</a:t>
            </a:fld>
            <a:endParaRPr lang="en-US"/>
          </a:p>
        </p:txBody>
      </p:sp>
    </p:spTree>
    <p:extLst>
      <p:ext uri="{BB962C8B-B14F-4D97-AF65-F5344CB8AC3E}">
        <p14:creationId xmlns:p14="http://schemas.microsoft.com/office/powerpoint/2010/main" val="454404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20</a:t>
            </a:fld>
            <a:endParaRPr lang="en-US"/>
          </a:p>
        </p:txBody>
      </p:sp>
    </p:spTree>
    <p:extLst>
      <p:ext uri="{BB962C8B-B14F-4D97-AF65-F5344CB8AC3E}">
        <p14:creationId xmlns:p14="http://schemas.microsoft.com/office/powerpoint/2010/main" val="564661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22</a:t>
            </a:fld>
            <a:endParaRPr lang="en-US"/>
          </a:p>
        </p:txBody>
      </p:sp>
    </p:spTree>
    <p:extLst>
      <p:ext uri="{BB962C8B-B14F-4D97-AF65-F5344CB8AC3E}">
        <p14:creationId xmlns:p14="http://schemas.microsoft.com/office/powerpoint/2010/main" val="56466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23</a:t>
            </a:fld>
            <a:endParaRPr lang="en-US"/>
          </a:p>
        </p:txBody>
      </p:sp>
    </p:spTree>
    <p:extLst>
      <p:ext uri="{BB962C8B-B14F-4D97-AF65-F5344CB8AC3E}">
        <p14:creationId xmlns:p14="http://schemas.microsoft.com/office/powerpoint/2010/main" val="42176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database system is a collection of interrelated data and a set of programs that</a:t>
            </a:r>
          </a:p>
          <a:p>
            <a:r>
              <a:rPr lang="en-US" sz="1200" b="0" i="0" u="none" strike="noStrike" kern="1200" baseline="0" dirty="0">
                <a:solidFill>
                  <a:schemeClr val="tx1"/>
                </a:solidFill>
                <a:latin typeface="+mn-lt"/>
                <a:ea typeface="+mn-ea"/>
                <a:cs typeface="+mn-cs"/>
              </a:rPr>
              <a:t>allow users to access and modify these data.</a:t>
            </a:r>
          </a:p>
          <a:p>
            <a:r>
              <a:rPr lang="en-US" sz="1200" b="0" i="0" u="none" strike="noStrike" kern="1200" baseline="0" dirty="0">
                <a:solidFill>
                  <a:schemeClr val="tx1"/>
                </a:solidFill>
                <a:latin typeface="+mn-lt"/>
                <a:ea typeface="+mn-ea"/>
                <a:cs typeface="+mn-cs"/>
              </a:rPr>
              <a:t>---A major purpose of a database</a:t>
            </a:r>
          </a:p>
          <a:p>
            <a:r>
              <a:rPr lang="en-US" sz="1200" b="0" i="0" u="none" strike="noStrike" kern="1200" baseline="0" dirty="0">
                <a:solidFill>
                  <a:schemeClr val="tx1"/>
                </a:solidFill>
                <a:latin typeface="+mn-lt"/>
                <a:ea typeface="+mn-ea"/>
                <a:cs typeface="+mn-cs"/>
              </a:rPr>
              <a:t>system is to provide users with an </a:t>
            </a:r>
            <a:r>
              <a:rPr lang="en-US" sz="1200" b="0" i="1" u="none" strike="noStrike" kern="1200" baseline="0" dirty="0">
                <a:solidFill>
                  <a:schemeClr val="tx1"/>
                </a:solidFill>
                <a:latin typeface="+mn-lt"/>
                <a:ea typeface="+mn-ea"/>
                <a:cs typeface="+mn-cs"/>
              </a:rPr>
              <a:t>abstract </a:t>
            </a:r>
            <a:r>
              <a:rPr lang="en-US" sz="1200" b="0" i="0" u="none" strike="noStrike" kern="1200" baseline="0" dirty="0">
                <a:solidFill>
                  <a:schemeClr val="tx1"/>
                </a:solidFill>
                <a:latin typeface="+mn-lt"/>
                <a:ea typeface="+mn-ea"/>
                <a:cs typeface="+mn-cs"/>
              </a:rPr>
              <a:t>view of the data. That is, the system</a:t>
            </a:r>
          </a:p>
          <a:p>
            <a:r>
              <a:rPr lang="en-US" sz="1200" b="0" i="0" u="none" strike="noStrike" kern="1200" baseline="0" dirty="0">
                <a:solidFill>
                  <a:schemeClr val="tx1"/>
                </a:solidFill>
                <a:latin typeface="+mn-lt"/>
                <a:ea typeface="+mn-ea"/>
                <a:cs typeface="+mn-cs"/>
              </a:rPr>
              <a:t>hides certain details of how the data are stored and maintained.</a:t>
            </a:r>
          </a:p>
        </p:txBody>
      </p:sp>
      <p:sp>
        <p:nvSpPr>
          <p:cNvPr id="4" name="Slide Number Placeholder 3"/>
          <p:cNvSpPr>
            <a:spLocks noGrp="1"/>
          </p:cNvSpPr>
          <p:nvPr>
            <p:ph type="sldNum" sz="quarter" idx="10"/>
          </p:nvPr>
        </p:nvSpPr>
        <p:spPr/>
        <p:txBody>
          <a:bodyPr/>
          <a:lstStyle/>
          <a:p>
            <a:fld id="{81610F2A-5F28-4119-8209-A0A529A42704}" type="slidenum">
              <a:rPr lang="en-US" smtClean="0"/>
              <a:t>4</a:t>
            </a:fld>
            <a:endParaRPr lang="en-US"/>
          </a:p>
        </p:txBody>
      </p:sp>
    </p:spTree>
    <p:extLst>
      <p:ext uri="{BB962C8B-B14F-4D97-AF65-F5344CB8AC3E}">
        <p14:creationId xmlns:p14="http://schemas.microsoft.com/office/powerpoint/2010/main" val="2831002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because in earlier days, most users accessed such systems via Computer Terminals, which can’t Process and they have only display capability. Therefore the Processing used to </a:t>
            </a:r>
            <a:r>
              <a:rPr lang="en-US" dirty="0" err="1"/>
              <a:t>takeplace</a:t>
            </a:r>
            <a:r>
              <a:rPr lang="en-US" dirty="0"/>
              <a:t> in these Computer Systems and the display information is sent to display terminals and these terminals are connected to mainframe computers via various kinds of Networks.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client in</a:t>
            </a:r>
            <a:r>
              <a:rPr lang="en-US" baseline="0" dirty="0"/>
              <a:t> </a:t>
            </a:r>
            <a:r>
              <a:rPr lang="en-US" dirty="0"/>
              <a:t>this framework is typically a user machine that provides user interface capabilities and local processing. When a client requires access to additional functionality, such as database access which does not exist at that machine, it connects to a server that provides the needed functionality.</a:t>
            </a:r>
          </a:p>
          <a:p>
            <a:endParaRPr lang="en-US" dirty="0"/>
          </a:p>
          <a:p>
            <a:r>
              <a:rPr lang="en-US" dirty="0"/>
              <a:t>A Server is a system which contains both Hardware and Software which provides services to client Machines like file access, printing and database access.</a:t>
            </a:r>
          </a:p>
        </p:txBody>
      </p:sp>
      <p:sp>
        <p:nvSpPr>
          <p:cNvPr id="4" name="Slide Number Placeholder 3"/>
          <p:cNvSpPr>
            <a:spLocks noGrp="1"/>
          </p:cNvSpPr>
          <p:nvPr>
            <p:ph type="sldNum" sz="quarter" idx="10"/>
          </p:nvPr>
        </p:nvSpPr>
        <p:spPr/>
        <p:txBody>
          <a:bodyPr/>
          <a:lstStyle/>
          <a:p>
            <a:fld id="{81610F2A-5F28-4119-8209-A0A529A42704}" type="slidenum">
              <a:rPr lang="en-US" smtClean="0"/>
              <a:t>24</a:t>
            </a:fld>
            <a:endParaRPr lang="en-US"/>
          </a:p>
        </p:txBody>
      </p:sp>
    </p:spTree>
    <p:extLst>
      <p:ext uri="{BB962C8B-B14F-4D97-AF65-F5344CB8AC3E}">
        <p14:creationId xmlns:p14="http://schemas.microsoft.com/office/powerpoint/2010/main" val="290020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1)Two Tier Client/Server Architecture for DBMS:</a:t>
            </a:r>
            <a:endParaRPr lang="en-US" dirty="0"/>
          </a:p>
          <a:p>
            <a:r>
              <a:rPr lang="en-US" dirty="0"/>
              <a:t>Here Two-tier means that our Architecture has two layers, which are client layer and </a:t>
            </a:r>
            <a:r>
              <a:rPr lang="en-US" dirty="0" err="1"/>
              <a:t>Datalayer</a:t>
            </a:r>
            <a:r>
              <a:rPr lang="en-US" dirty="0"/>
              <a:t>. In Client layer we have several Client machines which can have the access to the database server. The API present on the client machine will establish the connection between the machine and the Database server through JDBC </a:t>
            </a:r>
            <a:r>
              <a:rPr lang="en-US" dirty="0" err="1"/>
              <a:t>somthing</a:t>
            </a:r>
            <a:r>
              <a:rPr lang="en-US" dirty="0"/>
              <a:t> </a:t>
            </a:r>
            <a:r>
              <a:rPr lang="en-US" dirty="0" err="1"/>
              <a:t>else.This</a:t>
            </a:r>
            <a:r>
              <a:rPr lang="en-US" dirty="0"/>
              <a:t> is because Clients and Database Server may be at different </a:t>
            </a:r>
            <a:r>
              <a:rPr lang="en-US" dirty="0" err="1"/>
              <a:t>different</a:t>
            </a:r>
            <a:r>
              <a:rPr lang="en-US" dirty="0"/>
              <a:t> </a:t>
            </a:r>
            <a:r>
              <a:rPr lang="en-US" dirty="0" err="1"/>
              <a:t>locations.Once</a:t>
            </a:r>
            <a:r>
              <a:rPr lang="en-US" dirty="0"/>
              <a:t> this connection gets </a:t>
            </a:r>
            <a:r>
              <a:rPr lang="en-US" dirty="0" err="1"/>
              <a:t>established,the</a:t>
            </a:r>
            <a:r>
              <a:rPr lang="en-US" dirty="0"/>
              <a:t> Interface present on the client machine contains an Application Program on the back-side which contains a query. This query will be processed by the Database server and in turn the queried information will be sent to the client machine.</a:t>
            </a:r>
          </a:p>
          <a:p>
            <a:r>
              <a:rPr lang="en-US" dirty="0"/>
              <a:t>For example if we query the database to retrieve some information, the query will be Processed by Database server and that information will be sent to the client by Database server itself!!!</a:t>
            </a:r>
          </a:p>
          <a:p>
            <a:endParaRPr lang="en-US" dirty="0"/>
          </a:p>
          <a:p>
            <a:r>
              <a:rPr lang="en-US" b="1" dirty="0"/>
              <a:t>2) Three-Tier client/server Architecture for DBMS:</a:t>
            </a:r>
            <a:endParaRPr lang="en-US" dirty="0"/>
          </a:p>
          <a:p>
            <a:r>
              <a:rPr lang="en-US" dirty="0"/>
              <a:t>Here there is an additional layer which acts as an intermediate between Client layer and </a:t>
            </a:r>
            <a:r>
              <a:rPr lang="en-US" dirty="0" err="1"/>
              <a:t>Datalayer</a:t>
            </a:r>
            <a:r>
              <a:rPr lang="en-US" dirty="0"/>
              <a:t> called Business logic layer. Business logic layer is the layer where the Application Programs are processed. Here the Application Programs are processed in the Application server itself, which makes it different from Two-tier Architecture where queries are processed in the database server.</a:t>
            </a:r>
          </a:p>
          <a:p>
            <a:r>
              <a:rPr lang="en-US" dirty="0"/>
              <a:t>Simply the Client machines will contact Application Server which in turn processes our Application Programs and fetches the Required Data from Database and then sends this Information back to the client machine in the suitable format only.</a:t>
            </a:r>
          </a:p>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25</a:t>
            </a:fld>
            <a:endParaRPr lang="en-US"/>
          </a:p>
        </p:txBody>
      </p:sp>
    </p:spTree>
    <p:extLst>
      <p:ext uri="{BB962C8B-B14F-4D97-AF65-F5344CB8AC3E}">
        <p14:creationId xmlns:p14="http://schemas.microsoft.com/office/powerpoint/2010/main" val="1011671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27</a:t>
            </a:fld>
            <a:endParaRPr lang="en-US"/>
          </a:p>
        </p:txBody>
      </p:sp>
    </p:spTree>
    <p:extLst>
      <p:ext uri="{BB962C8B-B14F-4D97-AF65-F5344CB8AC3E}">
        <p14:creationId xmlns:p14="http://schemas.microsoft.com/office/powerpoint/2010/main" val="3014883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5</a:t>
            </a:fld>
            <a:endParaRPr lang="en-US"/>
          </a:p>
        </p:txBody>
      </p:sp>
    </p:spTree>
    <p:extLst>
      <p:ext uri="{BB962C8B-B14F-4D97-AF65-F5344CB8AC3E}">
        <p14:creationId xmlns:p14="http://schemas.microsoft.com/office/powerpoint/2010/main" val="283887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a:t>
            </a:r>
            <a:r>
              <a:rPr lang="en-US" dirty="0"/>
              <a:t>: Let’s say we are storing customer information in a customer table. </a:t>
            </a:r>
          </a:p>
          <a:p>
            <a:r>
              <a:rPr lang="en-US" dirty="0"/>
              <a:t>At </a:t>
            </a:r>
            <a:r>
              <a:rPr lang="en-US" b="1" dirty="0"/>
              <a:t>physical level</a:t>
            </a:r>
            <a:r>
              <a:rPr lang="en-US" dirty="0"/>
              <a:t> these records can be described as blocks of storage (bytes, gigabytes, terabytes etc.) in memory. These details are often hidden from the programmers.</a:t>
            </a:r>
          </a:p>
          <a:p>
            <a:r>
              <a:rPr lang="en-US" dirty="0"/>
              <a:t>At the </a:t>
            </a:r>
            <a:r>
              <a:rPr lang="en-US" b="1" dirty="0"/>
              <a:t>logical level</a:t>
            </a:r>
            <a:r>
              <a:rPr lang="en-US" dirty="0"/>
              <a:t> these records can be described as fields and attributes along with their data types, their relationship among each other can be logically implemented. The programmers generally work at this level because they are aware of such things about database systems.</a:t>
            </a:r>
          </a:p>
          <a:p>
            <a:r>
              <a:rPr lang="en-US" dirty="0"/>
              <a:t>At </a:t>
            </a:r>
            <a:r>
              <a:rPr lang="en-US" b="1" dirty="0"/>
              <a:t>view level</a:t>
            </a:r>
            <a:r>
              <a:rPr lang="en-US" dirty="0"/>
              <a:t>, user just interact with system with the help of GUI and enter the details at the screen, they are not aware of how the data is stored and what data is stored; such details are hidden from them.</a:t>
            </a:r>
          </a:p>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6</a:t>
            </a:fld>
            <a:endParaRPr lang="en-US"/>
          </a:p>
        </p:txBody>
      </p:sp>
    </p:spTree>
    <p:extLst>
      <p:ext uri="{BB962C8B-B14F-4D97-AF65-F5344CB8AC3E}">
        <p14:creationId xmlns:p14="http://schemas.microsoft.com/office/powerpoint/2010/main" val="2670191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 university organization may have several such record types, including</a:t>
            </a:r>
          </a:p>
          <a:p>
            <a:r>
              <a:rPr lang="en-US" sz="1200" b="0" i="1" u="none" strike="noStrike" kern="1200" baseline="0" dirty="0">
                <a:solidFill>
                  <a:schemeClr val="tx1"/>
                </a:solidFill>
                <a:latin typeface="+mn-lt"/>
                <a:ea typeface="+mn-ea"/>
                <a:cs typeface="+mn-cs"/>
              </a:rPr>
              <a:t>* department</a:t>
            </a:r>
            <a:r>
              <a:rPr lang="en-US" sz="1200" b="0" i="0" u="none" strike="noStrike" kern="1200" baseline="0" dirty="0">
                <a:solidFill>
                  <a:schemeClr val="tx1"/>
                </a:solidFill>
                <a:latin typeface="+mn-lt"/>
                <a:ea typeface="+mn-ea"/>
                <a:cs typeface="+mn-cs"/>
              </a:rPr>
              <a:t>, with fields </a:t>
            </a:r>
            <a:r>
              <a:rPr lang="en-US" sz="1200" b="0" i="1" u="none" strike="noStrike" kern="1200" baseline="0" dirty="0" err="1">
                <a:solidFill>
                  <a:schemeClr val="tx1"/>
                </a:solidFill>
                <a:latin typeface="+mn-lt"/>
                <a:ea typeface="+mn-ea"/>
                <a:cs typeface="+mn-cs"/>
              </a:rPr>
              <a:t>dept</a:t>
            </a:r>
            <a:r>
              <a:rPr lang="en-US" sz="1200" b="0" i="1" u="none" strike="noStrike" kern="1200" baseline="0" dirty="0">
                <a:solidFill>
                  <a:schemeClr val="tx1"/>
                </a:solidFill>
                <a:latin typeface="+mn-lt"/>
                <a:ea typeface="+mn-ea"/>
                <a:cs typeface="+mn-cs"/>
              </a:rPr>
              <a:t> name</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building</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budget</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course</a:t>
            </a:r>
            <a:r>
              <a:rPr lang="en-US" sz="1200" b="0" i="0" u="none" strike="noStrike" kern="1200" baseline="0" dirty="0">
                <a:solidFill>
                  <a:schemeClr val="tx1"/>
                </a:solidFill>
                <a:latin typeface="+mn-lt"/>
                <a:ea typeface="+mn-ea"/>
                <a:cs typeface="+mn-cs"/>
              </a:rPr>
              <a:t>, with fields </a:t>
            </a:r>
            <a:r>
              <a:rPr lang="en-US" sz="1200" b="0" i="1" u="none" strike="noStrike" kern="1200" baseline="0" dirty="0">
                <a:solidFill>
                  <a:schemeClr val="tx1"/>
                </a:solidFill>
                <a:latin typeface="+mn-lt"/>
                <a:ea typeface="+mn-ea"/>
                <a:cs typeface="+mn-cs"/>
              </a:rPr>
              <a:t>course id</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title</a:t>
            </a:r>
            <a:r>
              <a:rPr lang="en-US" sz="1200" b="0" i="0"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dept</a:t>
            </a:r>
            <a:r>
              <a:rPr lang="en-US" sz="1200" b="0" i="1" u="none" strike="noStrike" kern="1200" baseline="0" dirty="0">
                <a:solidFill>
                  <a:schemeClr val="tx1"/>
                </a:solidFill>
                <a:latin typeface="+mn-lt"/>
                <a:ea typeface="+mn-ea"/>
                <a:cs typeface="+mn-cs"/>
              </a:rPr>
              <a:t> name</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credits</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student</a:t>
            </a:r>
            <a:r>
              <a:rPr lang="en-US" sz="1200" b="0" i="0" u="none" strike="noStrike" kern="1200" baseline="0" dirty="0">
                <a:solidFill>
                  <a:schemeClr val="tx1"/>
                </a:solidFill>
                <a:latin typeface="+mn-lt"/>
                <a:ea typeface="+mn-ea"/>
                <a:cs typeface="+mn-cs"/>
              </a:rPr>
              <a:t>, with fields </a:t>
            </a:r>
            <a:r>
              <a:rPr lang="en-US" sz="1200" b="0" i="1" u="none" strike="noStrike" kern="1200" baseline="0" dirty="0">
                <a:solidFill>
                  <a:schemeClr val="tx1"/>
                </a:solidFill>
                <a:latin typeface="+mn-lt"/>
                <a:ea typeface="+mn-ea"/>
                <a:cs typeface="+mn-cs"/>
              </a:rPr>
              <a:t>ID</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name</a:t>
            </a:r>
            <a:r>
              <a:rPr lang="en-US" sz="1200" b="0" i="0"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dept</a:t>
            </a:r>
            <a:r>
              <a:rPr lang="en-US" sz="1200" b="0" i="1" u="none" strike="noStrike" kern="1200" baseline="0" dirty="0">
                <a:solidFill>
                  <a:schemeClr val="tx1"/>
                </a:solidFill>
                <a:latin typeface="+mn-lt"/>
                <a:ea typeface="+mn-ea"/>
                <a:cs typeface="+mn-cs"/>
              </a:rPr>
              <a:t> name</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tot cred</a:t>
            </a:r>
          </a:p>
          <a:p>
            <a:endParaRPr lang="en-US" sz="1200" b="0" i="1"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At the physical level, an </a:t>
            </a:r>
            <a:r>
              <a:rPr lang="en-US" sz="1200" b="0" i="1" u="none" strike="noStrike" kern="1200" baseline="0" dirty="0">
                <a:solidFill>
                  <a:schemeClr val="tx1"/>
                </a:solidFill>
                <a:latin typeface="+mn-lt"/>
                <a:ea typeface="+mn-ea"/>
                <a:cs typeface="+mn-cs"/>
              </a:rPr>
              <a:t>instructor</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department</a:t>
            </a:r>
            <a:r>
              <a:rPr lang="en-US" sz="1200" b="0" i="0" u="none" strike="noStrike" kern="1200" baseline="0" dirty="0">
                <a:solidFill>
                  <a:schemeClr val="tx1"/>
                </a:solidFill>
                <a:latin typeface="+mn-lt"/>
                <a:ea typeface="+mn-ea"/>
                <a:cs typeface="+mn-cs"/>
              </a:rPr>
              <a:t>, or </a:t>
            </a:r>
            <a:r>
              <a:rPr lang="en-US" sz="1200" b="0" i="1" u="none" strike="noStrike" kern="1200" baseline="0" dirty="0">
                <a:solidFill>
                  <a:schemeClr val="tx1"/>
                </a:solidFill>
                <a:latin typeface="+mn-lt"/>
                <a:ea typeface="+mn-ea"/>
                <a:cs typeface="+mn-cs"/>
              </a:rPr>
              <a:t>student </a:t>
            </a:r>
            <a:r>
              <a:rPr lang="en-US" sz="1200" b="0" i="0" u="none" strike="noStrike" kern="1200" baseline="0" dirty="0">
                <a:solidFill>
                  <a:schemeClr val="tx1"/>
                </a:solidFill>
                <a:latin typeface="+mn-lt"/>
                <a:ea typeface="+mn-ea"/>
                <a:cs typeface="+mn-cs"/>
              </a:rPr>
              <a:t>record can be described</a:t>
            </a:r>
          </a:p>
          <a:p>
            <a:r>
              <a:rPr lang="en-US" sz="1200" b="0" i="0" u="none" strike="noStrike" kern="1200" baseline="0" dirty="0">
                <a:solidFill>
                  <a:schemeClr val="tx1"/>
                </a:solidFill>
                <a:latin typeface="+mn-lt"/>
                <a:ea typeface="+mn-ea"/>
                <a:cs typeface="+mn-cs"/>
              </a:rPr>
              <a:t>as a block of consecutive storage locations. The compiler hides this level</a:t>
            </a:r>
          </a:p>
          <a:p>
            <a:r>
              <a:rPr lang="en-US" sz="1200" b="0" i="0" u="none" strike="noStrike" kern="1200" baseline="0" dirty="0">
                <a:solidFill>
                  <a:schemeClr val="tx1"/>
                </a:solidFill>
                <a:latin typeface="+mn-lt"/>
                <a:ea typeface="+mn-ea"/>
                <a:cs typeface="+mn-cs"/>
              </a:rPr>
              <a:t>of detail from programmers. Similarly, the database system hides many of the</a:t>
            </a:r>
          </a:p>
          <a:p>
            <a:r>
              <a:rPr lang="en-US" sz="1200" b="0" i="0" u="none" strike="noStrike" kern="1200" baseline="0" dirty="0">
                <a:solidFill>
                  <a:schemeClr val="tx1"/>
                </a:solidFill>
                <a:latin typeface="+mn-lt"/>
                <a:ea typeface="+mn-ea"/>
                <a:cs typeface="+mn-cs"/>
              </a:rPr>
              <a:t>lowest-level storage details from database programmers. Database administrators,</a:t>
            </a:r>
          </a:p>
          <a:p>
            <a:r>
              <a:rPr lang="en-US" sz="1200" b="0" i="0" u="none" strike="noStrike" kern="1200" baseline="0" dirty="0">
                <a:solidFill>
                  <a:schemeClr val="tx1"/>
                </a:solidFill>
                <a:latin typeface="+mn-lt"/>
                <a:ea typeface="+mn-ea"/>
                <a:cs typeface="+mn-cs"/>
              </a:rPr>
              <a:t>on the other hand, may be aware of certain details of the physical organization</a:t>
            </a:r>
          </a:p>
          <a:p>
            <a:r>
              <a:rPr lang="en-US" sz="1200" b="0" i="0" u="none" strike="noStrike" kern="1200" baseline="0" dirty="0">
                <a:solidFill>
                  <a:schemeClr val="tx1"/>
                </a:solidFill>
                <a:latin typeface="+mn-lt"/>
                <a:ea typeface="+mn-ea"/>
                <a:cs typeface="+mn-cs"/>
              </a:rPr>
              <a:t>of the data.</a:t>
            </a:r>
          </a:p>
          <a:p>
            <a:r>
              <a:rPr lang="en-US" sz="1200" b="0" i="0" u="none" strike="noStrike" kern="1200" baseline="0" dirty="0">
                <a:solidFill>
                  <a:schemeClr val="tx1"/>
                </a:solidFill>
                <a:latin typeface="+mn-lt"/>
                <a:ea typeface="+mn-ea"/>
                <a:cs typeface="+mn-cs"/>
              </a:rPr>
              <a:t>---At the logical level, each such record is described by a type definition, as</a:t>
            </a:r>
          </a:p>
          <a:p>
            <a:r>
              <a:rPr lang="en-US" sz="1200" b="0" i="0" u="none" strike="noStrike" kern="1200" baseline="0" dirty="0">
                <a:solidFill>
                  <a:schemeClr val="tx1"/>
                </a:solidFill>
                <a:latin typeface="+mn-lt"/>
                <a:ea typeface="+mn-ea"/>
                <a:cs typeface="+mn-cs"/>
              </a:rPr>
              <a:t>in the previous code segment, and the interrelationship of these record types is</a:t>
            </a:r>
          </a:p>
          <a:p>
            <a:r>
              <a:rPr lang="en-US" sz="1200" b="0" i="0" u="none" strike="noStrike" kern="1200" baseline="0" dirty="0">
                <a:solidFill>
                  <a:schemeClr val="tx1"/>
                </a:solidFill>
                <a:latin typeface="+mn-lt"/>
                <a:ea typeface="+mn-ea"/>
                <a:cs typeface="+mn-cs"/>
              </a:rPr>
              <a:t>defined as well. Programmers using a programming language work at this level</a:t>
            </a:r>
          </a:p>
          <a:p>
            <a:r>
              <a:rPr lang="en-US" sz="1200" b="0" i="0" u="none" strike="noStrike" kern="1200" baseline="0" dirty="0">
                <a:solidFill>
                  <a:schemeClr val="tx1"/>
                </a:solidFill>
                <a:latin typeface="+mn-lt"/>
                <a:ea typeface="+mn-ea"/>
                <a:cs typeface="+mn-cs"/>
              </a:rPr>
              <a:t>of abstraction. Similarly, database administrators usually work at this level of</a:t>
            </a:r>
          </a:p>
          <a:p>
            <a:r>
              <a:rPr lang="en-US" sz="1200" b="0" i="0" u="none" strike="noStrike" kern="1200" baseline="0" dirty="0">
                <a:solidFill>
                  <a:schemeClr val="tx1"/>
                </a:solidFill>
                <a:latin typeface="+mn-lt"/>
                <a:ea typeface="+mn-ea"/>
                <a:cs typeface="+mn-cs"/>
              </a:rPr>
              <a:t>abstraction.</a:t>
            </a:r>
          </a:p>
          <a:p>
            <a:r>
              <a:rPr lang="en-US" sz="1200" b="0" i="0" u="none" strike="noStrike" kern="1200" baseline="0" dirty="0">
                <a:solidFill>
                  <a:schemeClr val="tx1"/>
                </a:solidFill>
                <a:latin typeface="+mn-lt"/>
                <a:ea typeface="+mn-ea"/>
                <a:cs typeface="+mn-cs"/>
              </a:rPr>
              <a:t>---at the view level, computer users see a set of application programs</a:t>
            </a:r>
          </a:p>
          <a:p>
            <a:r>
              <a:rPr lang="en-US" sz="1200" b="0" i="0" u="none" strike="noStrike" kern="1200" baseline="0" dirty="0">
                <a:solidFill>
                  <a:schemeClr val="tx1"/>
                </a:solidFill>
                <a:latin typeface="+mn-lt"/>
                <a:ea typeface="+mn-ea"/>
                <a:cs typeface="+mn-cs"/>
              </a:rPr>
              <a:t>that hide details of the data types. At the view level, several views of the database</a:t>
            </a:r>
          </a:p>
          <a:p>
            <a:r>
              <a:rPr lang="en-US" sz="1200" b="0" i="0" u="none" strike="noStrike" kern="1200" baseline="0" dirty="0">
                <a:solidFill>
                  <a:schemeClr val="tx1"/>
                </a:solidFill>
                <a:latin typeface="+mn-lt"/>
                <a:ea typeface="+mn-ea"/>
                <a:cs typeface="+mn-cs"/>
              </a:rPr>
              <a:t>are defined, and a database user sees some or all of these views. In addition</a:t>
            </a:r>
          </a:p>
          <a:p>
            <a:r>
              <a:rPr lang="en-US" sz="1200" b="0" i="0" u="none" strike="noStrike" kern="1200" baseline="0" dirty="0">
                <a:solidFill>
                  <a:schemeClr val="tx1"/>
                </a:solidFill>
                <a:latin typeface="+mn-lt"/>
                <a:ea typeface="+mn-ea"/>
                <a:cs typeface="+mn-cs"/>
              </a:rPr>
              <a:t>to hiding details of the logical level of the database, the views also provide a</a:t>
            </a:r>
          </a:p>
          <a:p>
            <a:r>
              <a:rPr lang="en-US" sz="1200" b="0" i="0" u="none" strike="noStrike" kern="1200" baseline="0" dirty="0">
                <a:solidFill>
                  <a:schemeClr val="tx1"/>
                </a:solidFill>
                <a:latin typeface="+mn-lt"/>
                <a:ea typeface="+mn-ea"/>
                <a:cs typeface="+mn-cs"/>
              </a:rPr>
              <a:t>security mechanism to prevent users from accessing certain parts of the database.</a:t>
            </a:r>
          </a:p>
          <a:p>
            <a:r>
              <a:rPr lang="en-US" sz="1200" b="0" i="0" u="none" strike="noStrike" kern="1200" baseline="0" dirty="0">
                <a:solidFill>
                  <a:schemeClr val="tx1"/>
                </a:solidFill>
                <a:latin typeface="+mn-lt"/>
                <a:ea typeface="+mn-ea"/>
                <a:cs typeface="+mn-cs"/>
              </a:rPr>
              <a:t>For example, clerks in the university registrar office can see only that part of the</a:t>
            </a:r>
          </a:p>
          <a:p>
            <a:r>
              <a:rPr lang="en-US" sz="1200" b="0" i="0" u="none" strike="noStrike" kern="1200" baseline="0" dirty="0">
                <a:solidFill>
                  <a:schemeClr val="tx1"/>
                </a:solidFill>
                <a:latin typeface="+mn-lt"/>
                <a:ea typeface="+mn-ea"/>
                <a:cs typeface="+mn-cs"/>
              </a:rPr>
              <a:t>database that has information about students; they cannot access information</a:t>
            </a:r>
          </a:p>
          <a:p>
            <a:r>
              <a:rPr lang="en-US" sz="1200" b="0" i="0" u="none" strike="noStrike" kern="1200" baseline="0" dirty="0">
                <a:solidFill>
                  <a:schemeClr val="tx1"/>
                </a:solidFill>
                <a:latin typeface="+mn-lt"/>
                <a:ea typeface="+mn-ea"/>
                <a:cs typeface="+mn-cs"/>
              </a:rPr>
              <a:t>about salaries of instructors</a:t>
            </a:r>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7</a:t>
            </a:fld>
            <a:endParaRPr lang="en-US"/>
          </a:p>
        </p:txBody>
      </p:sp>
    </p:spTree>
    <p:extLst>
      <p:ext uri="{BB962C8B-B14F-4D97-AF65-F5344CB8AC3E}">
        <p14:creationId xmlns:p14="http://schemas.microsoft.com/office/powerpoint/2010/main" val="410692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---Procedural DMLs </a:t>
            </a:r>
            <a:r>
              <a:rPr lang="en-US" sz="1200" b="0" i="0" u="none" strike="noStrike" kern="1200" baseline="0" dirty="0">
                <a:solidFill>
                  <a:schemeClr val="tx1"/>
                </a:solidFill>
                <a:latin typeface="+mn-lt"/>
                <a:ea typeface="+mn-ea"/>
                <a:cs typeface="+mn-cs"/>
              </a:rPr>
              <a:t>require a user to specify </a:t>
            </a:r>
            <a:r>
              <a:rPr lang="en-US" sz="1200" b="0" i="1" u="none" strike="noStrike" kern="1200" baseline="0" dirty="0">
                <a:solidFill>
                  <a:schemeClr val="tx1"/>
                </a:solidFill>
                <a:latin typeface="+mn-lt"/>
                <a:ea typeface="+mn-ea"/>
                <a:cs typeface="+mn-cs"/>
              </a:rPr>
              <a:t>what </a:t>
            </a:r>
            <a:r>
              <a:rPr lang="en-US" sz="1200" b="0" i="0" u="none" strike="noStrike" kern="1200" baseline="0" dirty="0">
                <a:solidFill>
                  <a:schemeClr val="tx1"/>
                </a:solidFill>
                <a:latin typeface="+mn-lt"/>
                <a:ea typeface="+mn-ea"/>
                <a:cs typeface="+mn-cs"/>
              </a:rPr>
              <a:t>data are needed and </a:t>
            </a:r>
            <a:r>
              <a:rPr lang="en-US" sz="1200" b="0" i="1" u="none" strike="noStrike" kern="1200" baseline="0" dirty="0">
                <a:solidFill>
                  <a:schemeClr val="tx1"/>
                </a:solidFill>
                <a:latin typeface="+mn-lt"/>
                <a:ea typeface="+mn-ea"/>
                <a:cs typeface="+mn-cs"/>
              </a:rPr>
              <a:t>how </a:t>
            </a:r>
            <a:r>
              <a:rPr lang="en-US" sz="1200" b="0" i="0" u="none" strike="noStrike" kern="1200" baseline="0" dirty="0">
                <a:solidFill>
                  <a:schemeClr val="tx1"/>
                </a:solidFill>
                <a:latin typeface="+mn-lt"/>
                <a:ea typeface="+mn-ea"/>
                <a:cs typeface="+mn-cs"/>
              </a:rPr>
              <a:t>to</a:t>
            </a:r>
          </a:p>
          <a:p>
            <a:r>
              <a:rPr lang="en-US" sz="1200" b="0" i="0" u="none" strike="noStrike" kern="1200" baseline="0" dirty="0">
                <a:solidFill>
                  <a:schemeClr val="tx1"/>
                </a:solidFill>
                <a:latin typeface="+mn-lt"/>
                <a:ea typeface="+mn-ea"/>
                <a:cs typeface="+mn-cs"/>
              </a:rPr>
              <a:t>get those data.</a:t>
            </a:r>
          </a:p>
          <a:p>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Declarative DMLs </a:t>
            </a:r>
            <a:r>
              <a:rPr lang="en-US" sz="1200" b="0" i="0" u="none" strike="noStrike" kern="1200" baseline="0" dirty="0">
                <a:solidFill>
                  <a:schemeClr val="tx1"/>
                </a:solidFill>
                <a:latin typeface="+mn-lt"/>
                <a:ea typeface="+mn-ea"/>
                <a:cs typeface="+mn-cs"/>
              </a:rPr>
              <a:t>(also referred to as </a:t>
            </a:r>
            <a:r>
              <a:rPr lang="en-US" sz="1200" b="1" i="0" u="none" strike="noStrike" kern="1200" baseline="0" dirty="0">
                <a:solidFill>
                  <a:schemeClr val="tx1"/>
                </a:solidFill>
                <a:latin typeface="+mn-lt"/>
                <a:ea typeface="+mn-ea"/>
                <a:cs typeface="+mn-cs"/>
              </a:rPr>
              <a:t>nonprocedural DMLs</a:t>
            </a:r>
            <a:r>
              <a:rPr lang="en-US" sz="1200" b="0" i="0" u="none" strike="noStrike" kern="1200" baseline="0" dirty="0">
                <a:solidFill>
                  <a:schemeClr val="tx1"/>
                </a:solidFill>
                <a:latin typeface="+mn-lt"/>
                <a:ea typeface="+mn-ea"/>
                <a:cs typeface="+mn-cs"/>
              </a:rPr>
              <a:t>) require a user to</a:t>
            </a:r>
          </a:p>
          <a:p>
            <a:r>
              <a:rPr lang="en-US" sz="1200" b="0" i="0" u="none" strike="noStrike" kern="1200" baseline="0" dirty="0">
                <a:solidFill>
                  <a:schemeClr val="tx1"/>
                </a:solidFill>
                <a:latin typeface="+mn-lt"/>
                <a:ea typeface="+mn-ea"/>
                <a:cs typeface="+mn-cs"/>
              </a:rPr>
              <a:t>specify </a:t>
            </a:r>
            <a:r>
              <a:rPr lang="en-US" sz="1200" b="0" i="1" u="none" strike="noStrike" kern="1200" baseline="0" dirty="0">
                <a:solidFill>
                  <a:schemeClr val="tx1"/>
                </a:solidFill>
                <a:latin typeface="+mn-lt"/>
                <a:ea typeface="+mn-ea"/>
                <a:cs typeface="+mn-cs"/>
              </a:rPr>
              <a:t>what </a:t>
            </a:r>
            <a:r>
              <a:rPr lang="en-US" sz="1200" b="0" i="0" u="none" strike="noStrike" kern="1200" baseline="0" dirty="0">
                <a:solidFill>
                  <a:schemeClr val="tx1"/>
                </a:solidFill>
                <a:latin typeface="+mn-lt"/>
                <a:ea typeface="+mn-ea"/>
                <a:cs typeface="+mn-cs"/>
              </a:rPr>
              <a:t>data are needed </a:t>
            </a:r>
            <a:r>
              <a:rPr lang="en-US" sz="1200" b="0" i="1" u="none" strike="noStrike" kern="1200" baseline="0" dirty="0">
                <a:solidFill>
                  <a:schemeClr val="tx1"/>
                </a:solidFill>
                <a:latin typeface="+mn-lt"/>
                <a:ea typeface="+mn-ea"/>
                <a:cs typeface="+mn-cs"/>
              </a:rPr>
              <a:t>without </a:t>
            </a:r>
            <a:r>
              <a:rPr lang="en-US" sz="1200" b="0" i="0" u="none" strike="noStrike" kern="1200" baseline="0" dirty="0">
                <a:solidFill>
                  <a:schemeClr val="tx1"/>
                </a:solidFill>
                <a:latin typeface="+mn-lt"/>
                <a:ea typeface="+mn-ea"/>
                <a:cs typeface="+mn-cs"/>
              </a:rPr>
              <a:t>specifying how to get those data.</a:t>
            </a:r>
          </a:p>
          <a:p>
            <a:r>
              <a:rPr lang="en-US" sz="1200" b="0" i="0" u="none" strike="noStrike" kern="1200" baseline="0" dirty="0">
                <a:solidFill>
                  <a:schemeClr val="tx1"/>
                </a:solidFill>
                <a:latin typeface="+mn-lt"/>
                <a:ea typeface="+mn-ea"/>
                <a:cs typeface="+mn-cs"/>
              </a:rPr>
              <a:t>---A </a:t>
            </a:r>
            <a:r>
              <a:rPr lang="en-US" sz="1200" b="1" i="0" u="none" strike="noStrike" kern="1200" baseline="0" dirty="0">
                <a:solidFill>
                  <a:schemeClr val="tx1"/>
                </a:solidFill>
                <a:latin typeface="+mn-lt"/>
                <a:ea typeface="+mn-ea"/>
                <a:cs typeface="+mn-cs"/>
              </a:rPr>
              <a:t>query </a:t>
            </a:r>
            <a:r>
              <a:rPr lang="en-US" sz="1200" b="0" i="0" u="none" strike="noStrike" kern="1200" baseline="0" dirty="0">
                <a:solidFill>
                  <a:schemeClr val="tx1"/>
                </a:solidFill>
                <a:latin typeface="+mn-lt"/>
                <a:ea typeface="+mn-ea"/>
                <a:cs typeface="+mn-cs"/>
              </a:rPr>
              <a:t>is a statement requesting the retrieval of information. The portion of</a:t>
            </a:r>
          </a:p>
          <a:p>
            <a:r>
              <a:rPr lang="en-US" sz="1200" b="0" i="0" u="none" strike="noStrike" kern="1200" baseline="0" dirty="0">
                <a:solidFill>
                  <a:schemeClr val="tx1"/>
                </a:solidFill>
                <a:latin typeface="+mn-lt"/>
                <a:ea typeface="+mn-ea"/>
                <a:cs typeface="+mn-cs"/>
              </a:rPr>
              <a:t>a DML that involves information retrieval is called a </a:t>
            </a:r>
            <a:r>
              <a:rPr lang="en-US" sz="1200" b="1" i="0" u="none" strike="noStrike" kern="1200" baseline="0" dirty="0">
                <a:solidFill>
                  <a:schemeClr val="tx1"/>
                </a:solidFill>
                <a:latin typeface="+mn-lt"/>
                <a:ea typeface="+mn-ea"/>
                <a:cs typeface="+mn-cs"/>
              </a:rPr>
              <a:t>query language</a:t>
            </a:r>
            <a:r>
              <a:rPr lang="en-US" sz="1200" b="0" i="0" u="none" strike="noStrike" kern="1200" baseline="0" dirty="0">
                <a:solidFill>
                  <a:schemeClr val="tx1"/>
                </a:solidFill>
                <a:latin typeface="+mn-lt"/>
                <a:ea typeface="+mn-ea"/>
                <a:cs typeface="+mn-cs"/>
              </a:rPr>
              <a:t>. Although</a:t>
            </a:r>
          </a:p>
          <a:p>
            <a:r>
              <a:rPr lang="en-US" sz="1200" b="0" i="0" u="none" strike="noStrike" kern="1200" baseline="0" dirty="0">
                <a:solidFill>
                  <a:schemeClr val="tx1"/>
                </a:solidFill>
                <a:latin typeface="+mn-lt"/>
                <a:ea typeface="+mn-ea"/>
                <a:cs typeface="+mn-cs"/>
              </a:rPr>
              <a:t>technically incorrect, it is common practice to use the terms </a:t>
            </a:r>
            <a:r>
              <a:rPr lang="en-US" sz="1200" b="0" i="1" u="none" strike="noStrike" kern="1200" baseline="0" dirty="0">
                <a:solidFill>
                  <a:schemeClr val="tx1"/>
                </a:solidFill>
                <a:latin typeface="+mn-lt"/>
                <a:ea typeface="+mn-ea"/>
                <a:cs typeface="+mn-cs"/>
              </a:rPr>
              <a:t>query language </a:t>
            </a:r>
            <a:r>
              <a:rPr lang="en-US" sz="1200" b="0" i="0" u="none" strike="noStrike" kern="1200" baseline="0" dirty="0">
                <a:solidFill>
                  <a:schemeClr val="tx1"/>
                </a:solidFill>
                <a:latin typeface="+mn-lt"/>
                <a:ea typeface="+mn-ea"/>
                <a:cs typeface="+mn-cs"/>
              </a:rPr>
              <a:t>and</a:t>
            </a:r>
          </a:p>
          <a:p>
            <a:r>
              <a:rPr lang="en-US" sz="1200" b="0" i="1" u="none" strike="noStrike" kern="1200" baseline="0" dirty="0">
                <a:solidFill>
                  <a:schemeClr val="tx1"/>
                </a:solidFill>
                <a:latin typeface="+mn-lt"/>
                <a:ea typeface="+mn-ea"/>
                <a:cs typeface="+mn-cs"/>
              </a:rPr>
              <a:t>data-manipulation language </a:t>
            </a:r>
            <a:r>
              <a:rPr lang="en-US" sz="1200" b="0" i="0" u="none" strike="noStrike" kern="1200" baseline="0" dirty="0">
                <a:solidFill>
                  <a:schemeClr val="tx1"/>
                </a:solidFill>
                <a:latin typeface="+mn-lt"/>
                <a:ea typeface="+mn-ea"/>
                <a:cs typeface="+mn-cs"/>
              </a:rPr>
              <a:t>synonymously</a:t>
            </a:r>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9</a:t>
            </a:fld>
            <a:endParaRPr lang="en-US"/>
          </a:p>
        </p:txBody>
      </p:sp>
    </p:spTree>
    <p:extLst>
      <p:ext uri="{BB962C8B-B14F-4D97-AF65-F5344CB8AC3E}">
        <p14:creationId xmlns:p14="http://schemas.microsoft.com/office/powerpoint/2010/main" val="527105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example, suppose the university requires that the account balance</a:t>
            </a:r>
          </a:p>
          <a:p>
            <a:r>
              <a:rPr lang="en-US" sz="1200" b="0" i="0" u="none" strike="noStrike" kern="1200" baseline="0" dirty="0">
                <a:solidFill>
                  <a:schemeClr val="tx1"/>
                </a:solidFill>
                <a:latin typeface="+mn-lt"/>
                <a:ea typeface="+mn-ea"/>
                <a:cs typeface="+mn-cs"/>
              </a:rPr>
              <a:t>of a department must never be negative. The DDL provides facilities to specify</a:t>
            </a:r>
          </a:p>
          <a:p>
            <a:r>
              <a:rPr lang="en-US" sz="1200" b="0" i="0" u="none" strike="noStrike" kern="1200" baseline="0" dirty="0">
                <a:solidFill>
                  <a:schemeClr val="tx1"/>
                </a:solidFill>
                <a:latin typeface="+mn-lt"/>
                <a:ea typeface="+mn-ea"/>
                <a:cs typeface="+mn-cs"/>
              </a:rPr>
              <a:t>such constraints. The database system checks these constraints every time the</a:t>
            </a:r>
          </a:p>
          <a:p>
            <a:r>
              <a:rPr lang="en-US" sz="1200" b="0" i="0" u="none" strike="noStrike" kern="1200" baseline="0" dirty="0">
                <a:solidFill>
                  <a:schemeClr val="tx1"/>
                </a:solidFill>
                <a:latin typeface="+mn-lt"/>
                <a:ea typeface="+mn-ea"/>
                <a:cs typeface="+mn-cs"/>
              </a:rPr>
              <a:t>database is updated. In general, a constraint can be an arbitrary predicate pertaining</a:t>
            </a:r>
          </a:p>
          <a:p>
            <a:r>
              <a:rPr lang="en-US" sz="1200" b="0" i="0" u="none" strike="noStrike" kern="1200" baseline="0" dirty="0">
                <a:solidFill>
                  <a:schemeClr val="tx1"/>
                </a:solidFill>
                <a:latin typeface="+mn-lt"/>
                <a:ea typeface="+mn-ea"/>
                <a:cs typeface="+mn-cs"/>
              </a:rPr>
              <a:t>to the database</a:t>
            </a:r>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10</a:t>
            </a:fld>
            <a:endParaRPr lang="en-US"/>
          </a:p>
        </p:txBody>
      </p:sp>
    </p:spTree>
    <p:extLst>
      <p:ext uri="{BB962C8B-B14F-4D97-AF65-F5344CB8AC3E}">
        <p14:creationId xmlns:p14="http://schemas.microsoft.com/office/powerpoint/2010/main" val="2383061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11</a:t>
            </a:fld>
            <a:endParaRPr lang="en-US"/>
          </a:p>
        </p:txBody>
      </p:sp>
    </p:spTree>
    <p:extLst>
      <p:ext uri="{BB962C8B-B14F-4D97-AF65-F5344CB8AC3E}">
        <p14:creationId xmlns:p14="http://schemas.microsoft.com/office/powerpoint/2010/main" val="1159049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10F2A-5F28-4119-8209-A0A529A42704}" type="slidenum">
              <a:rPr lang="en-US" smtClean="0"/>
              <a:t>12</a:t>
            </a:fld>
            <a:endParaRPr lang="en-US"/>
          </a:p>
        </p:txBody>
      </p:sp>
    </p:spTree>
    <p:extLst>
      <p:ext uri="{BB962C8B-B14F-4D97-AF65-F5344CB8AC3E}">
        <p14:creationId xmlns:p14="http://schemas.microsoft.com/office/powerpoint/2010/main" val="15573829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BC01B3E-617A-4528-8FD5-87AF01B71855}"/>
              </a:ext>
            </a:extLst>
          </p:cNvPr>
          <p:cNvPicPr>
            <a:picLocks noChangeAspect="1"/>
          </p:cNvPicPr>
          <p:nvPr/>
        </p:nvPicPr>
        <p:blipFill rotWithShape="1">
          <a:blip r:embed="rId2"/>
          <a:srcRect t="12642" r="12315" b="21361"/>
          <a:stretch/>
        </p:blipFill>
        <p:spPr>
          <a:xfrm>
            <a:off x="5685065" y="1"/>
            <a:ext cx="6506936" cy="6858000"/>
          </a:xfrm>
          <a:prstGeom prst="rect">
            <a:avLst/>
          </a:prstGeom>
        </p:spPr>
      </p:pic>
      <p:sp>
        <p:nvSpPr>
          <p:cNvPr id="4" name="Date Placeholder 3"/>
          <p:cNvSpPr>
            <a:spLocks noGrp="1"/>
          </p:cNvSpPr>
          <p:nvPr>
            <p:ph type="dt" sz="half" idx="10"/>
          </p:nvPr>
        </p:nvSpPr>
        <p:spPr>
          <a:xfrm>
            <a:off x="1097280" y="6459785"/>
            <a:ext cx="2472271" cy="365125"/>
          </a:xfrm>
          <a:prstGeom prst="rect">
            <a:avLst/>
          </a:prstGeo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PH" smtClean="0"/>
              <a:t>‹#›</a:t>
            </a:fld>
            <a:endParaRPr lang="en-PH"/>
          </a:p>
        </p:txBody>
      </p:sp>
      <p:cxnSp>
        <p:nvCxnSpPr>
          <p:cNvPr id="11" name="Straight Connector 10">
            <a:extLst>
              <a:ext uri="{FF2B5EF4-FFF2-40B4-BE49-F238E27FC236}">
                <a16:creationId xmlns:a16="http://schemas.microsoft.com/office/drawing/2014/main" id="{CC45CC29-1DA0-4490-82D4-5B0A6FED68CF}"/>
              </a:ext>
            </a:extLst>
          </p:cNvPr>
          <p:cNvCxnSpPr>
            <a:cxnSpLocks/>
          </p:cNvCxnSpPr>
          <p:nvPr/>
        </p:nvCxnSpPr>
        <p:spPr>
          <a:xfrm>
            <a:off x="1066800" y="3600450"/>
            <a:ext cx="6419850" cy="0"/>
          </a:xfrm>
          <a:prstGeom prst="line">
            <a:avLst/>
          </a:prstGeom>
          <a:ln w="41275">
            <a:solidFill>
              <a:srgbClr val="8A3F0C">
                <a:alpha val="96863"/>
              </a:srgb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944880" y="3732635"/>
            <a:ext cx="7564109" cy="1143000"/>
          </a:xfrm>
        </p:spPr>
        <p:txBody>
          <a:bodyPr lIns="91440" rIns="91440">
            <a:normAutofit/>
          </a:bodyPr>
          <a:lstStyle>
            <a:lvl1pPr marL="0" indent="0" algn="l">
              <a:buNone/>
              <a:defRPr sz="2400" cap="all" spc="200" baseline="0">
                <a:solidFill>
                  <a:schemeClr val="tx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2" name="Title 1"/>
          <p:cNvSpPr>
            <a:spLocks noGrp="1"/>
          </p:cNvSpPr>
          <p:nvPr>
            <p:ph type="ctrTitle"/>
          </p:nvPr>
        </p:nvSpPr>
        <p:spPr>
          <a:xfrm>
            <a:off x="944880" y="741116"/>
            <a:ext cx="7564109" cy="2550370"/>
          </a:xfrm>
        </p:spPr>
        <p:txBody>
          <a:bodyPr anchor="b">
            <a:normAutofit/>
          </a:bodyPr>
          <a:lstStyle>
            <a:lvl1pPr algn="l">
              <a:lnSpc>
                <a:spcPct val="85000"/>
              </a:lnSpc>
              <a:defRPr sz="5400" spc="-50" baseline="0">
                <a:solidFill>
                  <a:schemeClr val="tx1">
                    <a:lumMod val="85000"/>
                    <a:lumOff val="15000"/>
                  </a:schemeClr>
                </a:solidFill>
              </a:defRPr>
            </a:lvl1pPr>
          </a:lstStyle>
          <a:p>
            <a:r>
              <a:rPr lang="en-US"/>
              <a:t>Click to edit Master title style</a:t>
            </a:r>
            <a:endParaRPr lang="en-US" dirty="0"/>
          </a:p>
        </p:txBody>
      </p:sp>
      <p:sp>
        <p:nvSpPr>
          <p:cNvPr id="5" name="Footer Placeholder 4"/>
          <p:cNvSpPr>
            <a:spLocks noGrp="1"/>
          </p:cNvSpPr>
          <p:nvPr>
            <p:ph type="ftr" sz="quarter" idx="11"/>
          </p:nvPr>
        </p:nvSpPr>
        <p:spPr>
          <a:xfrm>
            <a:off x="3647246" y="6464500"/>
            <a:ext cx="4143442" cy="365124"/>
          </a:xfrm>
          <a:prstGeom prst="rect">
            <a:avLst/>
          </a:prstGeom>
        </p:spPr>
        <p:txBody>
          <a:bodyPr/>
          <a:lstStyle/>
          <a:p>
            <a:endParaRPr lang="en-US"/>
          </a:p>
        </p:txBody>
      </p:sp>
      <p:pic>
        <p:nvPicPr>
          <p:cNvPr id="23" name="Picture 22">
            <a:extLst>
              <a:ext uri="{FF2B5EF4-FFF2-40B4-BE49-F238E27FC236}">
                <a16:creationId xmlns:a16="http://schemas.microsoft.com/office/drawing/2014/main" id="{881E1663-D192-4B53-9D05-8F039D869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361" y="672558"/>
            <a:ext cx="1406489" cy="1406489"/>
          </a:xfrm>
          <a:prstGeom prst="rect">
            <a:avLst/>
          </a:prstGeom>
        </p:spPr>
      </p:pic>
      <p:pic>
        <p:nvPicPr>
          <p:cNvPr id="25" name="Picture 24">
            <a:extLst>
              <a:ext uri="{FF2B5EF4-FFF2-40B4-BE49-F238E27FC236}">
                <a16:creationId xmlns:a16="http://schemas.microsoft.com/office/drawing/2014/main" id="{B169BBB6-E2C1-4D60-B841-EB71382966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9631" y="2152749"/>
            <a:ext cx="836269" cy="829929"/>
          </a:xfrm>
          <a:prstGeom prst="rect">
            <a:avLst/>
          </a:prstGeom>
          <a:effectLst>
            <a:outerShdw blurRad="12700" dist="38100" dir="8400000" algn="ctr" rotWithShape="0">
              <a:srgbClr val="000000">
                <a:alpha val="88000"/>
              </a:srgbClr>
            </a:outerShdw>
          </a:effectLst>
        </p:spPr>
      </p:pic>
    </p:spTree>
    <p:extLst>
      <p:ext uri="{BB962C8B-B14F-4D97-AF65-F5344CB8AC3E}">
        <p14:creationId xmlns:p14="http://schemas.microsoft.com/office/powerpoint/2010/main" val="194952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47246" y="6464500"/>
            <a:ext cx="4143442" cy="36512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PH" smtClean="0"/>
              <a:t>‹#›</a:t>
            </a:fld>
            <a:endParaRPr lang="en-PH"/>
          </a:p>
        </p:txBody>
      </p:sp>
    </p:spTree>
    <p:extLst>
      <p:ext uri="{BB962C8B-B14F-4D97-AF65-F5344CB8AC3E}">
        <p14:creationId xmlns:p14="http://schemas.microsoft.com/office/powerpoint/2010/main" val="360961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47246" y="6464500"/>
            <a:ext cx="4143442" cy="36512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PH" smtClean="0"/>
              <a:t>‹#›</a:t>
            </a:fld>
            <a:endParaRPr lang="en-PH"/>
          </a:p>
        </p:txBody>
      </p:sp>
    </p:spTree>
    <p:extLst>
      <p:ext uri="{BB962C8B-B14F-4D97-AF65-F5344CB8AC3E}">
        <p14:creationId xmlns:p14="http://schemas.microsoft.com/office/powerpoint/2010/main" val="4252912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47246" y="6464500"/>
            <a:ext cx="4143442" cy="36512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PH" smtClean="0"/>
              <a:t>‹#›</a:t>
            </a:fld>
            <a:endParaRPr lang="en-PH"/>
          </a:p>
        </p:txBody>
      </p:sp>
    </p:spTree>
    <p:extLst>
      <p:ext uri="{BB962C8B-B14F-4D97-AF65-F5344CB8AC3E}">
        <p14:creationId xmlns:p14="http://schemas.microsoft.com/office/powerpoint/2010/main" val="343389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0" y="286603"/>
            <a:ext cx="11258550" cy="852879"/>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47246" y="6464500"/>
            <a:ext cx="4143442" cy="36512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PH" smtClean="0"/>
              <a:t>‹#›</a:t>
            </a:fld>
            <a:endParaRPr lang="en-PH"/>
          </a:p>
        </p:txBody>
      </p:sp>
    </p:spTree>
    <p:extLst>
      <p:ext uri="{BB962C8B-B14F-4D97-AF65-F5344CB8AC3E}">
        <p14:creationId xmlns:p14="http://schemas.microsoft.com/office/powerpoint/2010/main" val="73126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47246" y="6464500"/>
            <a:ext cx="4143442" cy="36512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PH" smtClean="0"/>
              <a:t>‹#›</a:t>
            </a:fld>
            <a:endParaRPr lang="en-PH"/>
          </a:p>
        </p:txBody>
      </p:sp>
      <p:cxnSp>
        <p:nvCxnSpPr>
          <p:cNvPr id="10" name="Straight Connector 9">
            <a:extLst>
              <a:ext uri="{FF2B5EF4-FFF2-40B4-BE49-F238E27FC236}">
                <a16:creationId xmlns:a16="http://schemas.microsoft.com/office/drawing/2014/main" id="{DD7CD670-1406-4B5C-9AA5-13BD019E61C3}"/>
              </a:ext>
            </a:extLst>
          </p:cNvPr>
          <p:cNvCxnSpPr>
            <a:cxnSpLocks/>
          </p:cNvCxnSpPr>
          <p:nvPr/>
        </p:nvCxnSpPr>
        <p:spPr>
          <a:xfrm>
            <a:off x="514350" y="1123950"/>
            <a:ext cx="5581650" cy="0"/>
          </a:xfrm>
          <a:prstGeom prst="line">
            <a:avLst/>
          </a:prstGeom>
          <a:ln w="41275">
            <a:solidFill>
              <a:srgbClr val="8A3F0C"/>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24B8E8-A169-4A40-92C9-4785F2A3D15D}"/>
              </a:ext>
            </a:extLst>
          </p:cNvPr>
          <p:cNvSpPr txBox="1"/>
          <p:nvPr/>
        </p:nvSpPr>
        <p:spPr>
          <a:xfrm>
            <a:off x="459539" y="6321599"/>
            <a:ext cx="863176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ITE 111 COMPUTER FUNDAMENTALS AND PROGRAMMING, COLLEGE OF COMPUTING &amp; INFORMATION SCIENCES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p>
        </p:txBody>
      </p:sp>
      <p:pic>
        <p:nvPicPr>
          <p:cNvPr id="12" name="Picture 11">
            <a:extLst>
              <a:ext uri="{FF2B5EF4-FFF2-40B4-BE49-F238E27FC236}">
                <a16:creationId xmlns:a16="http://schemas.microsoft.com/office/drawing/2014/main" id="{E2F02403-1558-4FAA-B1A8-CBD18B1E214C}"/>
              </a:ext>
            </a:extLst>
          </p:cNvPr>
          <p:cNvPicPr>
            <a:picLocks noChangeAspect="1"/>
          </p:cNvPicPr>
          <p:nvPr/>
        </p:nvPicPr>
        <p:blipFill rotWithShape="1">
          <a:blip r:embed="rId2"/>
          <a:srcRect r="23969" b="48969"/>
          <a:stretch/>
        </p:blipFill>
        <p:spPr>
          <a:xfrm>
            <a:off x="9661319" y="4423477"/>
            <a:ext cx="2016331" cy="2199552"/>
          </a:xfrm>
          <a:prstGeom prst="rect">
            <a:avLst/>
          </a:prstGeom>
        </p:spPr>
      </p:pic>
      <p:cxnSp>
        <p:nvCxnSpPr>
          <p:cNvPr id="13" name="Straight Connector 12">
            <a:extLst>
              <a:ext uri="{FF2B5EF4-FFF2-40B4-BE49-F238E27FC236}">
                <a16:creationId xmlns:a16="http://schemas.microsoft.com/office/drawing/2014/main" id="{8E7A90A1-7DDD-4805-B35B-796F1710602E}"/>
              </a:ext>
            </a:extLst>
          </p:cNvPr>
          <p:cNvCxnSpPr>
            <a:cxnSpLocks/>
          </p:cNvCxnSpPr>
          <p:nvPr/>
        </p:nvCxnSpPr>
        <p:spPr>
          <a:xfrm>
            <a:off x="514350" y="6591300"/>
            <a:ext cx="9848850" cy="0"/>
          </a:xfrm>
          <a:prstGeom prst="line">
            <a:avLst/>
          </a:prstGeom>
          <a:ln w="41275">
            <a:solidFill>
              <a:schemeClr val="accent2">
                <a:lumMod val="50000"/>
                <a:alpha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81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47246" y="6464500"/>
            <a:ext cx="4143442" cy="36512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PH" smtClean="0"/>
              <a:t>‹#›</a:t>
            </a:fld>
            <a:endParaRPr lang="en-PH"/>
          </a:p>
        </p:txBody>
      </p:sp>
    </p:spTree>
    <p:extLst>
      <p:ext uri="{BB962C8B-B14F-4D97-AF65-F5344CB8AC3E}">
        <p14:creationId xmlns:p14="http://schemas.microsoft.com/office/powerpoint/2010/main" val="211211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47246" y="6464500"/>
            <a:ext cx="4143442" cy="365124"/>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PH" smtClean="0"/>
              <a:t>‹#›</a:t>
            </a:fld>
            <a:endParaRPr lang="en-PH"/>
          </a:p>
        </p:txBody>
      </p:sp>
    </p:spTree>
    <p:extLst>
      <p:ext uri="{BB962C8B-B14F-4D97-AF65-F5344CB8AC3E}">
        <p14:creationId xmlns:p14="http://schemas.microsoft.com/office/powerpoint/2010/main" val="303911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en-US"/>
          </a:p>
        </p:txBody>
      </p:sp>
      <p:sp>
        <p:nvSpPr>
          <p:cNvPr id="4" name="Footer Placeholder 3"/>
          <p:cNvSpPr>
            <a:spLocks noGrp="1"/>
          </p:cNvSpPr>
          <p:nvPr>
            <p:ph type="ftr" sz="quarter" idx="11"/>
          </p:nvPr>
        </p:nvSpPr>
        <p:spPr>
          <a:xfrm>
            <a:off x="3647246" y="6464500"/>
            <a:ext cx="4143442" cy="365124"/>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PH" smtClean="0"/>
              <a:t>‹#›</a:t>
            </a:fld>
            <a:endParaRPr lang="en-PH"/>
          </a:p>
        </p:txBody>
      </p:sp>
    </p:spTree>
    <p:extLst>
      <p:ext uri="{BB962C8B-B14F-4D97-AF65-F5344CB8AC3E}">
        <p14:creationId xmlns:p14="http://schemas.microsoft.com/office/powerpoint/2010/main" val="362135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47246" y="6464500"/>
            <a:ext cx="4143442" cy="365124"/>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PH" smtClean="0"/>
              <a:t>‹#›</a:t>
            </a:fld>
            <a:endParaRPr lang="en-PH"/>
          </a:p>
        </p:txBody>
      </p:sp>
    </p:spTree>
    <p:extLst>
      <p:ext uri="{BB962C8B-B14F-4D97-AF65-F5344CB8AC3E}">
        <p14:creationId xmlns:p14="http://schemas.microsoft.com/office/powerpoint/2010/main" val="45636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2098-F132-4CFA-92BD-AE898E596F6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9B8DC69-4731-4926-A32B-18D2E66F726E}"/>
              </a:ext>
            </a:extLst>
          </p:cNvPr>
          <p:cNvSpPr>
            <a:spLocks noGrp="1"/>
          </p:cNvSpPr>
          <p:nvPr>
            <p:ph type="sldNum" sz="quarter" idx="10"/>
          </p:nvPr>
        </p:nvSpPr>
        <p:spPr/>
        <p:txBody>
          <a:bodyPr/>
          <a:lstStyle/>
          <a:p>
            <a:pPr marL="0" lvl="0" indent="0" algn="ctr" rtl="0">
              <a:spcBef>
                <a:spcPts val="0"/>
              </a:spcBef>
              <a:spcAft>
                <a:spcPts val="0"/>
              </a:spcAft>
              <a:buNone/>
            </a:pPr>
            <a:fld id="{00000000-1234-1234-1234-123412341234}" type="slidenum">
              <a:rPr lang="en-PH" smtClean="0"/>
              <a:t>‹#›</a:t>
            </a:fld>
            <a:endParaRPr lang="en-PH"/>
          </a:p>
        </p:txBody>
      </p:sp>
      <p:sp>
        <p:nvSpPr>
          <p:cNvPr id="4" name="Date Placeholder 3">
            <a:extLst>
              <a:ext uri="{FF2B5EF4-FFF2-40B4-BE49-F238E27FC236}">
                <a16:creationId xmlns:a16="http://schemas.microsoft.com/office/drawing/2014/main" id="{44F7CCCC-E84A-4061-AB58-BE73B1F5D9E6}"/>
              </a:ext>
            </a:extLst>
          </p:cNvPr>
          <p:cNvSpPr>
            <a:spLocks noGrp="1"/>
          </p:cNvSpPr>
          <p:nvPr>
            <p:ph type="dt" sz="half" idx="11"/>
          </p:nvPr>
        </p:nvSpPr>
        <p:spPr>
          <a:xfrm>
            <a:off x="1097280" y="6459785"/>
            <a:ext cx="2472271"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A1BC64E9-1A82-4AAF-8C2F-E2717471ADDA}"/>
              </a:ext>
            </a:extLst>
          </p:cNvPr>
          <p:cNvSpPr>
            <a:spLocks noGrp="1"/>
          </p:cNvSpPr>
          <p:nvPr>
            <p:ph type="ftr" sz="quarter" idx="12"/>
          </p:nvPr>
        </p:nvSpPr>
        <p:spPr>
          <a:xfrm>
            <a:off x="3647246" y="6464500"/>
            <a:ext cx="4143442" cy="365124"/>
          </a:xfrm>
          <a:prstGeom prst="rect">
            <a:avLst/>
          </a:prstGeom>
        </p:spPr>
        <p:txBody>
          <a:bodyPr/>
          <a:lstStyle/>
          <a:p>
            <a:endParaRPr lang="en-US"/>
          </a:p>
        </p:txBody>
      </p:sp>
    </p:spTree>
    <p:extLst>
      <p:ext uri="{BB962C8B-B14F-4D97-AF65-F5344CB8AC3E}">
        <p14:creationId xmlns:p14="http://schemas.microsoft.com/office/powerpoint/2010/main" val="11563393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ctr" rtl="0">
              <a:spcBef>
                <a:spcPts val="0"/>
              </a:spcBef>
              <a:spcAft>
                <a:spcPts val="0"/>
              </a:spcAft>
              <a:buNone/>
            </a:pPr>
            <a:fld id="{00000000-1234-1234-1234-123412341234}" type="slidenum">
              <a:rPr lang="en-PH" smtClean="0"/>
              <a:t>‹#›</a:t>
            </a:fld>
            <a:endParaRPr lang="en-PH"/>
          </a:p>
        </p:txBody>
      </p:sp>
    </p:spTree>
    <p:extLst>
      <p:ext uri="{BB962C8B-B14F-4D97-AF65-F5344CB8AC3E}">
        <p14:creationId xmlns:p14="http://schemas.microsoft.com/office/powerpoint/2010/main" val="167329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F0CB34B-6093-42DB-8B7D-532E60011564}"/>
              </a:ext>
            </a:extLst>
          </p:cNvPr>
          <p:cNvSpPr txBox="1"/>
          <p:nvPr/>
        </p:nvSpPr>
        <p:spPr>
          <a:xfrm>
            <a:off x="459539" y="6321599"/>
            <a:ext cx="8631762"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ITE 16:</a:t>
            </a:r>
            <a:r>
              <a:rPr lang="en-US" sz="900" baseline="0" dirty="0"/>
              <a:t> INFORMATION MANAGEMENT</a:t>
            </a:r>
            <a:endParaRPr lang="en-US" sz="900" dirty="0"/>
          </a:p>
        </p:txBody>
      </p:sp>
      <p:pic>
        <p:nvPicPr>
          <p:cNvPr id="18" name="Picture 17">
            <a:extLst>
              <a:ext uri="{FF2B5EF4-FFF2-40B4-BE49-F238E27FC236}">
                <a16:creationId xmlns:a16="http://schemas.microsoft.com/office/drawing/2014/main" id="{8DAA0E20-1212-45E2-AF6C-F11B4AD9B621}"/>
              </a:ext>
            </a:extLst>
          </p:cNvPr>
          <p:cNvPicPr>
            <a:picLocks noChangeAspect="1"/>
          </p:cNvPicPr>
          <p:nvPr/>
        </p:nvPicPr>
        <p:blipFill rotWithShape="1">
          <a:blip r:embed="rId14"/>
          <a:srcRect r="23969" b="48969"/>
          <a:stretch/>
        </p:blipFill>
        <p:spPr>
          <a:xfrm>
            <a:off x="9661319" y="4423477"/>
            <a:ext cx="2016331" cy="2199552"/>
          </a:xfrm>
          <a:prstGeom prst="rect">
            <a:avLst/>
          </a:prstGeom>
        </p:spPr>
      </p:pic>
      <p:sp>
        <p:nvSpPr>
          <p:cNvPr id="6" name="Slide Number Placeholder 5"/>
          <p:cNvSpPr>
            <a:spLocks noGrp="1"/>
          </p:cNvSpPr>
          <p:nvPr>
            <p:ph type="sldNum" sz="quarter" idx="4"/>
          </p:nvPr>
        </p:nvSpPr>
        <p:spPr>
          <a:xfrm>
            <a:off x="10581204" y="6285840"/>
            <a:ext cx="1299645" cy="394823"/>
          </a:xfrm>
          <a:prstGeom prst="rect">
            <a:avLst/>
          </a:prstGeom>
        </p:spPr>
        <p:txBody>
          <a:bodyPr vert="horz" lIns="91440" tIns="45720" rIns="91440" bIns="45720" rtlCol="0" anchor="ctr"/>
          <a:lstStyle>
            <a:lvl1pPr algn="r">
              <a:defRPr sz="1050">
                <a:solidFill>
                  <a:schemeClr val="bg1"/>
                </a:solidFill>
              </a:defRPr>
            </a:lvl1pPr>
          </a:lstStyle>
          <a:p>
            <a:pPr marL="0" lvl="0" indent="0" algn="ctr" rtl="0">
              <a:spcBef>
                <a:spcPts val="0"/>
              </a:spcBef>
              <a:spcAft>
                <a:spcPts val="0"/>
              </a:spcAft>
              <a:buNone/>
            </a:pPr>
            <a:fld id="{00000000-1234-1234-1234-123412341234}" type="slidenum">
              <a:rPr lang="en-PH" smtClean="0"/>
              <a:t>‹#›</a:t>
            </a:fld>
            <a:endParaRPr lang="en-PH"/>
          </a:p>
        </p:txBody>
      </p:sp>
      <p:sp>
        <p:nvSpPr>
          <p:cNvPr id="2" name="Title Placeholder 1"/>
          <p:cNvSpPr>
            <a:spLocks noGrp="1"/>
          </p:cNvSpPr>
          <p:nvPr>
            <p:ph type="title"/>
          </p:nvPr>
        </p:nvSpPr>
        <p:spPr>
          <a:xfrm>
            <a:off x="393700" y="286604"/>
            <a:ext cx="11258550" cy="83734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1A6E5CE-CAB4-4DD3-82A0-4316BE9CAFCF}"/>
              </a:ext>
            </a:extLst>
          </p:cNvPr>
          <p:cNvCxnSpPr>
            <a:cxnSpLocks/>
          </p:cNvCxnSpPr>
          <p:nvPr/>
        </p:nvCxnSpPr>
        <p:spPr>
          <a:xfrm>
            <a:off x="514350" y="6591300"/>
            <a:ext cx="9848850" cy="0"/>
          </a:xfrm>
          <a:prstGeom prst="line">
            <a:avLst/>
          </a:prstGeom>
          <a:ln w="41275">
            <a:solidFill>
              <a:schemeClr val="accent2">
                <a:lumMod val="50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AB5399-7F74-47BF-A750-E455D339D716}"/>
              </a:ext>
            </a:extLst>
          </p:cNvPr>
          <p:cNvCxnSpPr>
            <a:cxnSpLocks/>
          </p:cNvCxnSpPr>
          <p:nvPr/>
        </p:nvCxnSpPr>
        <p:spPr>
          <a:xfrm>
            <a:off x="514350" y="1123950"/>
            <a:ext cx="7276338" cy="0"/>
          </a:xfrm>
          <a:prstGeom prst="line">
            <a:avLst/>
          </a:prstGeom>
          <a:ln w="41275">
            <a:solidFill>
              <a:srgbClr val="8A3F0C"/>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C4720B58-F714-44D2-A73B-362BDE1AFE25}"/>
              </a:ext>
            </a:extLst>
          </p:cNvPr>
          <p:cNvPicPr>
            <a:picLocks noChangeAspect="1"/>
          </p:cNvPicPr>
          <p:nvPr/>
        </p:nvPicPr>
        <p:blipFill>
          <a:blip r:embed="rId15">
            <a:lum bright="70000" contrast="-70000"/>
            <a:extLst>
              <a:ext uri="{28A0092B-C50C-407E-A947-70E740481C1C}">
                <a14:useLocalDpi xmlns:a14="http://schemas.microsoft.com/office/drawing/2010/main" val="0"/>
              </a:ext>
            </a:extLst>
          </a:blip>
          <a:stretch>
            <a:fillRect/>
          </a:stretch>
        </p:blipFill>
        <p:spPr>
          <a:xfrm>
            <a:off x="10762683" y="1432764"/>
            <a:ext cx="1400673" cy="1400673"/>
          </a:xfrm>
          <a:prstGeom prst="rect">
            <a:avLst/>
          </a:prstGeom>
          <a:effectLst/>
        </p:spPr>
      </p:pic>
      <p:pic>
        <p:nvPicPr>
          <p:cNvPr id="19" name="Picture 18">
            <a:extLst>
              <a:ext uri="{FF2B5EF4-FFF2-40B4-BE49-F238E27FC236}">
                <a16:creationId xmlns:a16="http://schemas.microsoft.com/office/drawing/2014/main" id="{CAB12E71-3978-4E46-A689-444DB30982FC}"/>
              </a:ext>
            </a:extLst>
          </p:cNvPr>
          <p:cNvPicPr>
            <a:picLocks noChangeAspect="1"/>
          </p:cNvPicPr>
          <p:nvPr/>
        </p:nvPicPr>
        <p:blipFill>
          <a:blip r:embed="rId16">
            <a:lum bright="70000" contrast="-70000"/>
            <a:extLst>
              <a:ext uri="{28A0092B-C50C-407E-A947-70E740481C1C}">
                <a14:useLocalDpi xmlns:a14="http://schemas.microsoft.com/office/drawing/2010/main" val="0"/>
              </a:ext>
            </a:extLst>
          </a:blip>
          <a:stretch>
            <a:fillRect/>
          </a:stretch>
        </p:blipFill>
        <p:spPr>
          <a:xfrm>
            <a:off x="11034712" y="2795337"/>
            <a:ext cx="846137" cy="839723"/>
          </a:xfrm>
          <a:prstGeom prst="rect">
            <a:avLst/>
          </a:prstGeom>
          <a:effectLst/>
        </p:spPr>
      </p:pic>
    </p:spTree>
    <p:extLst>
      <p:ext uri="{BB962C8B-B14F-4D97-AF65-F5344CB8AC3E}">
        <p14:creationId xmlns:p14="http://schemas.microsoft.com/office/powerpoint/2010/main" val="25749425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Lec 1</a:t>
            </a:r>
          </a:p>
        </p:txBody>
      </p:sp>
      <p:sp>
        <p:nvSpPr>
          <p:cNvPr id="3" name="Title 2"/>
          <p:cNvSpPr>
            <a:spLocks noGrp="1"/>
          </p:cNvSpPr>
          <p:nvPr>
            <p:ph type="ctrTitle"/>
          </p:nvPr>
        </p:nvSpPr>
        <p:spPr/>
        <p:txBody>
          <a:bodyPr>
            <a:normAutofit/>
          </a:bodyPr>
          <a:lstStyle/>
          <a:p>
            <a:br>
              <a:rPr lang="en-US" dirty="0"/>
            </a:br>
            <a:r>
              <a:rPr lang="en-US" b="1" dirty="0"/>
              <a:t>Introduction to the Database System </a:t>
            </a:r>
            <a:endParaRPr lang="en-US" dirty="0"/>
          </a:p>
        </p:txBody>
      </p:sp>
    </p:spTree>
    <p:extLst>
      <p:ext uri="{BB962C8B-B14F-4D97-AF65-F5344CB8AC3E}">
        <p14:creationId xmlns:p14="http://schemas.microsoft.com/office/powerpoint/2010/main" val="219221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Languages cont.</a:t>
            </a:r>
          </a:p>
        </p:txBody>
      </p:sp>
      <p:sp>
        <p:nvSpPr>
          <p:cNvPr id="3" name="Content Placeholder 2"/>
          <p:cNvSpPr>
            <a:spLocks noGrp="1"/>
          </p:cNvSpPr>
          <p:nvPr>
            <p:ph idx="1"/>
          </p:nvPr>
        </p:nvSpPr>
        <p:spPr/>
        <p:txBody>
          <a:bodyPr>
            <a:normAutofit/>
          </a:bodyPr>
          <a:lstStyle/>
          <a:p>
            <a:pPr marL="0" indent="0">
              <a:buNone/>
            </a:pPr>
            <a:r>
              <a:rPr lang="en-US" sz="2400" b="1" dirty="0"/>
              <a:t>Data-Definition Language</a:t>
            </a:r>
          </a:p>
          <a:p>
            <a:pPr>
              <a:buFont typeface="Wingdings" panose="05000000000000000000" pitchFamily="2" charset="2"/>
              <a:buChar char="Ø"/>
            </a:pPr>
            <a:r>
              <a:rPr lang="en-US" dirty="0"/>
              <a:t>We specify a database schema by a set of definitions expressed by a special language called a </a:t>
            </a:r>
            <a:r>
              <a:rPr lang="en-US" b="1" dirty="0"/>
              <a:t>data-definition language </a:t>
            </a:r>
            <a:r>
              <a:rPr lang="en-US" dirty="0"/>
              <a:t>(</a:t>
            </a:r>
            <a:r>
              <a:rPr lang="en-US" b="1" dirty="0"/>
              <a:t>DDL</a:t>
            </a:r>
            <a:r>
              <a:rPr lang="en-US" dirty="0"/>
              <a:t>). The DDL is also used to specify additional properties of the data.</a:t>
            </a:r>
          </a:p>
          <a:p>
            <a:pPr>
              <a:buFont typeface="Wingdings" panose="05000000000000000000" pitchFamily="2" charset="2"/>
              <a:buChar char="Ø"/>
            </a:pPr>
            <a:r>
              <a:rPr lang="en-US" dirty="0"/>
              <a:t>We specify the </a:t>
            </a:r>
            <a:r>
              <a:rPr lang="en-US" b="1" dirty="0"/>
              <a:t>storage structure </a:t>
            </a:r>
            <a:r>
              <a:rPr lang="en-US" dirty="0"/>
              <a:t>and </a:t>
            </a:r>
            <a:r>
              <a:rPr lang="en-US" b="1" dirty="0"/>
              <a:t>access methods </a:t>
            </a:r>
            <a:r>
              <a:rPr lang="en-US" dirty="0"/>
              <a:t>used by the database system by a set of statements in a special type of DDL called a </a:t>
            </a:r>
            <a:r>
              <a:rPr lang="en-US" b="1" dirty="0"/>
              <a:t>data storage and definition language</a:t>
            </a:r>
            <a:r>
              <a:rPr lang="en-US" dirty="0"/>
              <a:t>.</a:t>
            </a:r>
          </a:p>
          <a:p>
            <a:pPr lvl="1">
              <a:buFont typeface="Wingdings" panose="05000000000000000000" pitchFamily="2" charset="2"/>
              <a:buChar char="§"/>
            </a:pPr>
            <a:r>
              <a:rPr lang="en-US" sz="2000" dirty="0"/>
              <a:t>define the implementation details of the database schemas, which are usually hidden from the users.</a:t>
            </a:r>
          </a:p>
        </p:txBody>
      </p:sp>
      <p:sp>
        <p:nvSpPr>
          <p:cNvPr id="5" name="Rectangle 4"/>
          <p:cNvSpPr/>
          <p:nvPr/>
        </p:nvSpPr>
        <p:spPr>
          <a:xfrm>
            <a:off x="1347681" y="5147733"/>
            <a:ext cx="9350587" cy="721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data values stored in the database must satisfy certain </a:t>
            </a:r>
            <a:r>
              <a:rPr lang="en-US" sz="2400" b="1" dirty="0"/>
              <a:t>consistency constraints</a:t>
            </a:r>
            <a:r>
              <a:rPr lang="en-US" sz="2400" dirty="0"/>
              <a:t>.</a:t>
            </a:r>
          </a:p>
        </p:txBody>
      </p:sp>
    </p:spTree>
    <p:extLst>
      <p:ext uri="{BB962C8B-B14F-4D97-AF65-F5344CB8AC3E}">
        <p14:creationId xmlns:p14="http://schemas.microsoft.com/office/powerpoint/2010/main" val="294346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Languages cont.</a:t>
            </a:r>
          </a:p>
        </p:txBody>
      </p:sp>
      <p:sp>
        <p:nvSpPr>
          <p:cNvPr id="3" name="Content Placeholder 2"/>
          <p:cNvSpPr>
            <a:spLocks noGrp="1"/>
          </p:cNvSpPr>
          <p:nvPr>
            <p:ph idx="1"/>
          </p:nvPr>
        </p:nvSpPr>
        <p:spPr>
          <a:xfrm>
            <a:off x="993775" y="1139482"/>
            <a:ext cx="10058400" cy="4317999"/>
          </a:xfrm>
        </p:spPr>
        <p:txBody>
          <a:bodyPr>
            <a:noAutofit/>
          </a:bodyPr>
          <a:lstStyle/>
          <a:p>
            <a:pPr marL="0" indent="0">
              <a:buNone/>
            </a:pPr>
            <a:r>
              <a:rPr lang="en-US" sz="2400" b="1" dirty="0"/>
              <a:t>Database systems implement integrity constraints that can be tested with minimal overhead:</a:t>
            </a:r>
          </a:p>
          <a:p>
            <a:pPr>
              <a:buFont typeface="Wingdings" panose="05000000000000000000" pitchFamily="2" charset="2"/>
              <a:buChar char="Ø"/>
            </a:pPr>
            <a:r>
              <a:rPr lang="en-US" sz="2400" dirty="0"/>
              <a:t>Domain Constraints</a:t>
            </a:r>
          </a:p>
          <a:p>
            <a:pPr lvl="1">
              <a:buFont typeface="Wingdings" panose="05000000000000000000" pitchFamily="2" charset="2"/>
              <a:buChar char="§"/>
            </a:pPr>
            <a:r>
              <a:rPr lang="en-US" sz="2000" dirty="0"/>
              <a:t>User inputs should match the attribute type of a certain table</a:t>
            </a:r>
          </a:p>
          <a:p>
            <a:pPr>
              <a:buFont typeface="Wingdings" panose="05000000000000000000" pitchFamily="2" charset="2"/>
              <a:buChar char="Ø"/>
            </a:pPr>
            <a:r>
              <a:rPr lang="en-US" sz="2400" dirty="0"/>
              <a:t>Referential Integrity</a:t>
            </a:r>
          </a:p>
          <a:p>
            <a:pPr lvl="1">
              <a:buFont typeface="Wingdings" panose="05000000000000000000" pitchFamily="2" charset="2"/>
              <a:buChar char="§"/>
            </a:pPr>
            <a:r>
              <a:rPr lang="en-US" sz="2000" dirty="0"/>
              <a:t>The reference record used from another table should exists </a:t>
            </a:r>
          </a:p>
          <a:p>
            <a:pPr>
              <a:buFont typeface="Wingdings" panose="05000000000000000000" pitchFamily="2" charset="2"/>
              <a:buChar char="Ø"/>
            </a:pPr>
            <a:r>
              <a:rPr lang="en-US" sz="2400" dirty="0"/>
              <a:t>Assertions</a:t>
            </a:r>
          </a:p>
          <a:p>
            <a:pPr lvl="1">
              <a:buFont typeface="Wingdings" panose="05000000000000000000" pitchFamily="2" charset="2"/>
              <a:buChar char="§"/>
            </a:pPr>
            <a:r>
              <a:rPr lang="en-US" sz="2000" dirty="0"/>
              <a:t>any condition that the database must always satisfy</a:t>
            </a:r>
          </a:p>
          <a:p>
            <a:pPr>
              <a:buFont typeface="Wingdings" panose="05000000000000000000" pitchFamily="2" charset="2"/>
              <a:buChar char="Ø"/>
            </a:pPr>
            <a:r>
              <a:rPr lang="en-US" sz="2400" dirty="0"/>
              <a:t>Authorization</a:t>
            </a:r>
          </a:p>
          <a:p>
            <a:pPr lvl="1">
              <a:buFont typeface="Wingdings" panose="05000000000000000000" pitchFamily="2" charset="2"/>
              <a:buChar char="§"/>
            </a:pPr>
            <a:r>
              <a:rPr lang="en-US" sz="2000" dirty="0"/>
              <a:t>read</a:t>
            </a:r>
          </a:p>
          <a:p>
            <a:pPr lvl="1">
              <a:buFont typeface="Wingdings" panose="05000000000000000000" pitchFamily="2" charset="2"/>
              <a:buChar char="§"/>
            </a:pPr>
            <a:r>
              <a:rPr lang="en-US" sz="2000" dirty="0"/>
              <a:t>Insert </a:t>
            </a:r>
          </a:p>
          <a:p>
            <a:pPr lvl="1">
              <a:buFont typeface="Wingdings" panose="05000000000000000000" pitchFamily="2" charset="2"/>
              <a:buChar char="§"/>
            </a:pPr>
            <a:r>
              <a:rPr lang="en-US" sz="2000" dirty="0"/>
              <a:t>Update</a:t>
            </a:r>
          </a:p>
          <a:p>
            <a:pPr lvl="1">
              <a:buFont typeface="Wingdings" panose="05000000000000000000" pitchFamily="2" charset="2"/>
              <a:buChar char="§"/>
            </a:pPr>
            <a:r>
              <a:rPr lang="en-US" sz="2000" dirty="0"/>
              <a:t>delete</a:t>
            </a:r>
          </a:p>
        </p:txBody>
      </p:sp>
    </p:spTree>
    <p:extLst>
      <p:ext uri="{BB962C8B-B14F-4D97-AF65-F5344CB8AC3E}">
        <p14:creationId xmlns:p14="http://schemas.microsoft.com/office/powerpoint/2010/main" val="47799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a:t>
            </a:r>
          </a:p>
        </p:txBody>
      </p:sp>
      <p:sp>
        <p:nvSpPr>
          <p:cNvPr id="3" name="Content Placeholder 2"/>
          <p:cNvSpPr>
            <a:spLocks noGrp="1"/>
          </p:cNvSpPr>
          <p:nvPr>
            <p:ph idx="1"/>
          </p:nvPr>
        </p:nvSpPr>
        <p:spPr/>
        <p:txBody>
          <a:bodyPr/>
          <a:lstStyle/>
          <a:p>
            <a:r>
              <a:rPr lang="en-US" dirty="0"/>
              <a:t>A relational database is based on the relational model and uses a collection of tables to represent both data and the relationships among those data. It also includes a DML and DDL.</a:t>
            </a:r>
          </a:p>
          <a:p>
            <a:pPr>
              <a:buFont typeface="Wingdings" panose="05000000000000000000" pitchFamily="2" charset="2"/>
              <a:buChar char="Ø"/>
            </a:pPr>
            <a:r>
              <a:rPr lang="en-US" b="1" dirty="0"/>
              <a:t>Tables</a:t>
            </a:r>
          </a:p>
          <a:p>
            <a:pPr lvl="1">
              <a:buFont typeface="Wingdings" panose="05000000000000000000" pitchFamily="2" charset="2"/>
              <a:buChar char="§"/>
            </a:pPr>
            <a:r>
              <a:rPr lang="en-US" dirty="0"/>
              <a:t>Each table has multiple columns and each column has a unique name.</a:t>
            </a:r>
          </a:p>
        </p:txBody>
      </p:sp>
      <p:pic>
        <p:nvPicPr>
          <p:cNvPr id="4" name="Picture 3"/>
          <p:cNvPicPr>
            <a:picLocks noChangeAspect="1"/>
          </p:cNvPicPr>
          <p:nvPr/>
        </p:nvPicPr>
        <p:blipFill>
          <a:blip r:embed="rId3"/>
          <a:stretch>
            <a:fillRect/>
          </a:stretch>
        </p:blipFill>
        <p:spPr>
          <a:xfrm>
            <a:off x="830463" y="1501541"/>
            <a:ext cx="5581781" cy="4711745"/>
          </a:xfrm>
          <a:prstGeom prst="rect">
            <a:avLst/>
          </a:prstGeom>
        </p:spPr>
      </p:pic>
      <p:pic>
        <p:nvPicPr>
          <p:cNvPr id="5" name="Picture 4"/>
          <p:cNvPicPr>
            <a:picLocks noChangeAspect="1"/>
          </p:cNvPicPr>
          <p:nvPr/>
        </p:nvPicPr>
        <p:blipFill>
          <a:blip r:embed="rId4"/>
          <a:stretch>
            <a:fillRect/>
          </a:stretch>
        </p:blipFill>
        <p:spPr>
          <a:xfrm>
            <a:off x="6412244" y="1483675"/>
            <a:ext cx="5518630" cy="4320140"/>
          </a:xfrm>
          <a:prstGeom prst="rect">
            <a:avLst/>
          </a:prstGeom>
        </p:spPr>
      </p:pic>
      <p:sp>
        <p:nvSpPr>
          <p:cNvPr id="6" name="Rectangle 5"/>
          <p:cNvSpPr/>
          <p:nvPr/>
        </p:nvSpPr>
        <p:spPr>
          <a:xfrm>
            <a:off x="393700" y="1286933"/>
            <a:ext cx="11537174" cy="5249334"/>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rgbClr val="00B050"/>
                </a:solidFill>
              </a:rPr>
              <a:t>A sample relational database.</a:t>
            </a:r>
          </a:p>
        </p:txBody>
      </p:sp>
    </p:spTree>
    <p:extLst>
      <p:ext uri="{BB962C8B-B14F-4D97-AF65-F5344CB8AC3E}">
        <p14:creationId xmlns:p14="http://schemas.microsoft.com/office/powerpoint/2010/main" val="276682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circle(in)">
                                      <p:cBhvr>
                                        <p:cTn id="3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 cont.</a:t>
            </a:r>
          </a:p>
        </p:txBody>
      </p:sp>
      <p:sp>
        <p:nvSpPr>
          <p:cNvPr id="3" name="Content Placeholder 2"/>
          <p:cNvSpPr>
            <a:spLocks noGrp="1"/>
          </p:cNvSpPr>
          <p:nvPr>
            <p:ph idx="1"/>
          </p:nvPr>
        </p:nvSpPr>
        <p:spPr/>
        <p:txBody>
          <a:bodyPr/>
          <a:lstStyle/>
          <a:p>
            <a:r>
              <a:rPr lang="en-US" b="1" dirty="0"/>
              <a:t>Data-Manipulation Language</a:t>
            </a:r>
          </a:p>
          <a:p>
            <a:pPr>
              <a:buFont typeface="Wingdings" panose="05000000000000000000" pitchFamily="2" charset="2"/>
              <a:buChar char="Ø"/>
            </a:pPr>
            <a:r>
              <a:rPr lang="en-US" dirty="0"/>
              <a:t>The SQL query language is nonprocedural. A query takes as input several tables (possibly only one) and always returns a single table.</a:t>
            </a:r>
            <a:endParaRPr lang="en-US" b="1" dirty="0"/>
          </a:p>
          <a:p>
            <a:endParaRPr lang="en-US" dirty="0"/>
          </a:p>
        </p:txBody>
      </p:sp>
      <p:pic>
        <p:nvPicPr>
          <p:cNvPr id="7" name="Picture 6"/>
          <p:cNvPicPr>
            <a:picLocks noChangeAspect="1"/>
          </p:cNvPicPr>
          <p:nvPr/>
        </p:nvPicPr>
        <p:blipFill>
          <a:blip r:embed="rId3"/>
          <a:stretch>
            <a:fillRect/>
          </a:stretch>
        </p:blipFill>
        <p:spPr>
          <a:xfrm>
            <a:off x="789756" y="3141662"/>
            <a:ext cx="6813311" cy="1566279"/>
          </a:xfrm>
          <a:prstGeom prst="rect">
            <a:avLst/>
          </a:prstGeom>
        </p:spPr>
      </p:pic>
      <p:pic>
        <p:nvPicPr>
          <p:cNvPr id="8" name="Picture 7"/>
          <p:cNvPicPr>
            <a:picLocks noChangeAspect="1"/>
          </p:cNvPicPr>
          <p:nvPr/>
        </p:nvPicPr>
        <p:blipFill>
          <a:blip r:embed="rId4"/>
          <a:stretch>
            <a:fillRect/>
          </a:stretch>
        </p:blipFill>
        <p:spPr>
          <a:xfrm>
            <a:off x="3996998" y="4535408"/>
            <a:ext cx="7528190" cy="1865392"/>
          </a:xfrm>
          <a:prstGeom prst="rect">
            <a:avLst/>
          </a:prstGeom>
        </p:spPr>
      </p:pic>
    </p:spTree>
    <p:extLst>
      <p:ext uri="{BB962C8B-B14F-4D97-AF65-F5344CB8AC3E}">
        <p14:creationId xmlns:p14="http://schemas.microsoft.com/office/powerpoint/2010/main" val="254969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 cont.</a:t>
            </a:r>
          </a:p>
        </p:txBody>
      </p:sp>
      <p:sp>
        <p:nvSpPr>
          <p:cNvPr id="3" name="Content Placeholder 2"/>
          <p:cNvSpPr>
            <a:spLocks noGrp="1"/>
          </p:cNvSpPr>
          <p:nvPr>
            <p:ph idx="1"/>
          </p:nvPr>
        </p:nvSpPr>
        <p:spPr/>
        <p:txBody>
          <a:bodyPr/>
          <a:lstStyle/>
          <a:p>
            <a:r>
              <a:rPr lang="en-US" b="1" dirty="0"/>
              <a:t>Data-Definition Language</a:t>
            </a:r>
          </a:p>
          <a:p>
            <a:pPr>
              <a:buFont typeface="Wingdings" panose="05000000000000000000" pitchFamily="2" charset="2"/>
              <a:buChar char="Ø"/>
            </a:pPr>
            <a:r>
              <a:rPr lang="en-US" dirty="0"/>
              <a:t>SQL provides a rich DDL that allows one to define tables, integrity constraints, assertions, etc.</a:t>
            </a:r>
          </a:p>
        </p:txBody>
      </p:sp>
      <p:pic>
        <p:nvPicPr>
          <p:cNvPr id="4" name="Picture 3"/>
          <p:cNvPicPr>
            <a:picLocks noChangeAspect="1"/>
          </p:cNvPicPr>
          <p:nvPr/>
        </p:nvPicPr>
        <p:blipFill>
          <a:blip r:embed="rId3"/>
          <a:stretch>
            <a:fillRect/>
          </a:stretch>
        </p:blipFill>
        <p:spPr>
          <a:xfrm>
            <a:off x="3142158" y="3318933"/>
            <a:ext cx="6108289" cy="2133600"/>
          </a:xfrm>
          <a:prstGeom prst="rect">
            <a:avLst/>
          </a:prstGeom>
        </p:spPr>
      </p:pic>
    </p:spTree>
    <p:extLst>
      <p:ext uri="{BB962C8B-B14F-4D97-AF65-F5344CB8AC3E}">
        <p14:creationId xmlns:p14="http://schemas.microsoft.com/office/powerpoint/2010/main" val="264141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Database systems are designed to manage large bodies of information</a:t>
            </a:r>
          </a:p>
          <a:p>
            <a:pPr>
              <a:buFont typeface="Wingdings" panose="05000000000000000000" pitchFamily="2" charset="2"/>
              <a:buChar char="Ø"/>
            </a:pPr>
            <a:r>
              <a:rPr lang="en-US" sz="2800" dirty="0"/>
              <a:t>Database design mainly involves the design of the database schema</a:t>
            </a:r>
          </a:p>
          <a:p>
            <a:pPr lvl="1">
              <a:buFont typeface="Wingdings" panose="05000000000000000000" pitchFamily="2" charset="2"/>
              <a:buChar char="§"/>
            </a:pPr>
            <a:r>
              <a:rPr lang="en-US" sz="2400" dirty="0"/>
              <a:t>database designer needs to interact extensively with domain experts and users to carry out this task</a:t>
            </a:r>
          </a:p>
          <a:p>
            <a:pPr lvl="1">
              <a:buFont typeface="Wingdings" panose="05000000000000000000" pitchFamily="2" charset="2"/>
              <a:buChar char="§"/>
            </a:pPr>
            <a:r>
              <a:rPr lang="en-US" sz="2400" dirty="0"/>
              <a:t>the designer chooses a data model, and by applying the concepts of the chosen data model, translates these requirements into a conceptual schema of the database.</a:t>
            </a:r>
          </a:p>
        </p:txBody>
      </p:sp>
      <p:sp>
        <p:nvSpPr>
          <p:cNvPr id="4" name="Rectangle 3"/>
          <p:cNvSpPr/>
          <p:nvPr/>
        </p:nvSpPr>
        <p:spPr>
          <a:xfrm>
            <a:off x="1097280" y="4278360"/>
            <a:ext cx="10222992" cy="117146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p:cNvSpPr/>
          <p:nvPr/>
        </p:nvSpPr>
        <p:spPr>
          <a:xfrm>
            <a:off x="5029200" y="1139482"/>
            <a:ext cx="4608576" cy="2286000"/>
          </a:xfrm>
          <a:prstGeom prst="wedgeEllipseCallout">
            <a:avLst>
              <a:gd name="adj1" fmla="val -46130"/>
              <a:gd name="adj2" fmla="val 75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The schema developed at this </a:t>
            </a:r>
            <a:r>
              <a:rPr lang="en-US" sz="2400" b="1" dirty="0"/>
              <a:t>conceptual-design </a:t>
            </a:r>
            <a:r>
              <a:rPr lang="en-US" sz="2400" dirty="0"/>
              <a:t>phase provides a detailed overview of the enterprise</a:t>
            </a:r>
          </a:p>
        </p:txBody>
      </p:sp>
    </p:spTree>
    <p:extLst>
      <p:ext uri="{BB962C8B-B14F-4D97-AF65-F5344CB8AC3E}">
        <p14:creationId xmlns:p14="http://schemas.microsoft.com/office/powerpoint/2010/main" val="71313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cont.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A </a:t>
            </a:r>
            <a:r>
              <a:rPr lang="en-US" sz="2400" u="sng" dirty="0"/>
              <a:t>fully developed conceptual schema </a:t>
            </a:r>
            <a:r>
              <a:rPr lang="en-US" sz="2400" dirty="0"/>
              <a:t>indicates the functional requirements of the enterprise.</a:t>
            </a:r>
          </a:p>
          <a:p>
            <a:pPr>
              <a:buFont typeface="Wingdings" panose="05000000000000000000" pitchFamily="2" charset="2"/>
              <a:buChar char="Ø"/>
            </a:pPr>
            <a:r>
              <a:rPr lang="en-US" sz="2400" dirty="0"/>
              <a:t>In a </a:t>
            </a:r>
            <a:r>
              <a:rPr lang="en-US" sz="2400" b="1" dirty="0"/>
              <a:t>specification of functional requirements</a:t>
            </a:r>
            <a:r>
              <a:rPr lang="en-US" sz="2400" dirty="0"/>
              <a:t>, users describe the kinds of operations (or transactions) that will be performed on the data.</a:t>
            </a:r>
          </a:p>
          <a:p>
            <a:pPr>
              <a:buFont typeface="Wingdings" panose="05000000000000000000" pitchFamily="2" charset="2"/>
              <a:buChar char="Ø"/>
            </a:pPr>
            <a:r>
              <a:rPr lang="en-US" sz="2400" dirty="0"/>
              <a:t> Example operations include modifying or updating data, searching for and retrieving specific data, and deleting data. At this stage of conceptual design, the designer can review the schema to ensure it meets functional requirements.</a:t>
            </a:r>
            <a:endParaRPr lang="en-US" sz="3600" dirty="0"/>
          </a:p>
        </p:txBody>
      </p:sp>
    </p:spTree>
    <p:extLst>
      <p:ext uri="{BB962C8B-B14F-4D97-AF65-F5344CB8AC3E}">
        <p14:creationId xmlns:p14="http://schemas.microsoft.com/office/powerpoint/2010/main" val="274650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cont.</a:t>
            </a:r>
          </a:p>
        </p:txBody>
      </p:sp>
      <p:sp>
        <p:nvSpPr>
          <p:cNvPr id="3" name="Content Placeholder 2"/>
          <p:cNvSpPr>
            <a:spLocks noGrp="1"/>
          </p:cNvSpPr>
          <p:nvPr>
            <p:ph idx="1"/>
          </p:nvPr>
        </p:nvSpPr>
        <p:spPr/>
        <p:txBody>
          <a:bodyPr>
            <a:noAutofit/>
          </a:bodyPr>
          <a:lstStyle/>
          <a:p>
            <a:pPr marL="0" indent="0">
              <a:buNone/>
            </a:pPr>
            <a:r>
              <a:rPr lang="en-US" sz="2400" b="1" dirty="0"/>
              <a:t>Two final design phases</a:t>
            </a:r>
          </a:p>
          <a:p>
            <a:pPr>
              <a:buFont typeface="Wingdings" panose="05000000000000000000" pitchFamily="2" charset="2"/>
              <a:buChar char="Ø"/>
            </a:pPr>
            <a:r>
              <a:rPr lang="en-US" sz="2400" b="1" dirty="0"/>
              <a:t>logical-design phase</a:t>
            </a:r>
          </a:p>
          <a:p>
            <a:pPr lvl="1">
              <a:buFont typeface="Wingdings" panose="05000000000000000000" pitchFamily="2" charset="2"/>
              <a:buChar char="§"/>
            </a:pPr>
            <a:r>
              <a:rPr lang="en-US" sz="2400" dirty="0"/>
              <a:t>The designer maps the </a:t>
            </a:r>
            <a:r>
              <a:rPr lang="en-US" sz="2400" b="1" dirty="0"/>
              <a:t>high-level conceptual schema </a:t>
            </a:r>
            <a:r>
              <a:rPr lang="en-US" sz="2400" dirty="0"/>
              <a:t>onto the implementation data model of the database system that will be used.</a:t>
            </a:r>
          </a:p>
          <a:p>
            <a:pPr>
              <a:buFont typeface="Wingdings" panose="05000000000000000000" pitchFamily="2" charset="2"/>
              <a:buChar char="Ø"/>
            </a:pPr>
            <a:r>
              <a:rPr lang="en-US" sz="2400" b="1" dirty="0"/>
              <a:t>physical-design phase</a:t>
            </a:r>
          </a:p>
          <a:p>
            <a:pPr lvl="1">
              <a:buFont typeface="Wingdings" panose="05000000000000000000" pitchFamily="2" charset="2"/>
              <a:buChar char="§"/>
            </a:pPr>
            <a:r>
              <a:rPr lang="en-US" sz="2400" dirty="0"/>
              <a:t>The designer uses the resulting system-specific database schema from the logical-design phase, in which the physical features of the database are specified</a:t>
            </a:r>
          </a:p>
          <a:p>
            <a:pPr lvl="1">
              <a:buFont typeface="Wingdings" panose="05000000000000000000" pitchFamily="2" charset="2"/>
              <a:buChar char="§"/>
            </a:pPr>
            <a:r>
              <a:rPr lang="en-US" sz="2400" dirty="0"/>
              <a:t>Include the form of file organization and the internal storage structures;</a:t>
            </a:r>
          </a:p>
        </p:txBody>
      </p:sp>
    </p:spTree>
    <p:extLst>
      <p:ext uri="{BB962C8B-B14F-4D97-AF65-F5344CB8AC3E}">
        <p14:creationId xmlns:p14="http://schemas.microsoft.com/office/powerpoint/2010/main" val="402125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Database Design cont.</a:t>
            </a:r>
          </a:p>
        </p:txBody>
      </p:sp>
      <p:sp>
        <p:nvSpPr>
          <p:cNvPr id="3" name="Content Placeholder 2"/>
          <p:cNvSpPr>
            <a:spLocks noGrp="1"/>
          </p:cNvSpPr>
          <p:nvPr>
            <p:ph idx="1"/>
          </p:nvPr>
        </p:nvSpPr>
        <p:spPr>
          <a:xfrm>
            <a:off x="993775" y="1139482"/>
            <a:ext cx="10058400" cy="4741333"/>
          </a:xfrm>
        </p:spPr>
        <p:txBody>
          <a:bodyPr>
            <a:noAutofit/>
          </a:bodyPr>
          <a:lstStyle/>
          <a:p>
            <a:pPr>
              <a:buFont typeface="Wingdings" panose="05000000000000000000" pitchFamily="2" charset="2"/>
              <a:buChar char="Ø"/>
            </a:pPr>
            <a:r>
              <a:rPr lang="en-US" dirty="0"/>
              <a:t>DB Design for a University Organization</a:t>
            </a:r>
          </a:p>
          <a:p>
            <a:pPr lvl="1">
              <a:buFont typeface="Wingdings" panose="05000000000000000000" pitchFamily="2" charset="2"/>
              <a:buChar char="§"/>
            </a:pPr>
            <a:r>
              <a:rPr lang="en-US" dirty="0"/>
              <a:t>The university is organized into departments. Each department is identified by a unique name (</a:t>
            </a:r>
            <a:r>
              <a:rPr lang="en-US" i="1" dirty="0" err="1"/>
              <a:t>dept</a:t>
            </a:r>
            <a:r>
              <a:rPr lang="en-US" i="1" dirty="0"/>
              <a:t> name</a:t>
            </a:r>
            <a:r>
              <a:rPr lang="en-US" dirty="0"/>
              <a:t>), is located in a particular </a:t>
            </a:r>
            <a:r>
              <a:rPr lang="en-US" i="1" dirty="0"/>
              <a:t>building</a:t>
            </a:r>
            <a:r>
              <a:rPr lang="en-US" dirty="0"/>
              <a:t>, and has a </a:t>
            </a:r>
            <a:r>
              <a:rPr lang="en-US" i="1" dirty="0"/>
              <a:t>budget</a:t>
            </a:r>
            <a:r>
              <a:rPr lang="en-US" dirty="0"/>
              <a:t>.</a:t>
            </a:r>
          </a:p>
          <a:p>
            <a:pPr lvl="1">
              <a:buFont typeface="Wingdings" panose="05000000000000000000" pitchFamily="2" charset="2"/>
              <a:buChar char="§"/>
            </a:pPr>
            <a:r>
              <a:rPr lang="en-US" dirty="0"/>
              <a:t>Each department has a list of courses it offers. Each course has associated with it a course id, title, </a:t>
            </a:r>
            <a:r>
              <a:rPr lang="en-US" dirty="0" err="1"/>
              <a:t>dept</a:t>
            </a:r>
            <a:r>
              <a:rPr lang="en-US" dirty="0"/>
              <a:t> name, and credits, and may also have associated prerequisites.</a:t>
            </a:r>
          </a:p>
          <a:p>
            <a:pPr lvl="1">
              <a:buFont typeface="Wingdings" panose="05000000000000000000" pitchFamily="2" charset="2"/>
              <a:buChar char="§"/>
            </a:pPr>
            <a:r>
              <a:rPr lang="en-US" dirty="0"/>
              <a:t>Instructors are identified by their unique ID. Each instructor has name, associated department (</a:t>
            </a:r>
            <a:r>
              <a:rPr lang="en-US" dirty="0" err="1"/>
              <a:t>dept</a:t>
            </a:r>
            <a:r>
              <a:rPr lang="en-US" dirty="0"/>
              <a:t> name), and salary.</a:t>
            </a:r>
          </a:p>
          <a:p>
            <a:pPr lvl="1">
              <a:buFont typeface="Wingdings" panose="05000000000000000000" pitchFamily="2" charset="2"/>
              <a:buChar char="§"/>
            </a:pPr>
            <a:r>
              <a:rPr lang="en-US" dirty="0"/>
              <a:t>Students are identified by their unique ID. Each student has a name, an associated major department (</a:t>
            </a:r>
            <a:r>
              <a:rPr lang="en-US" dirty="0" err="1"/>
              <a:t>dept</a:t>
            </a:r>
            <a:r>
              <a:rPr lang="en-US" dirty="0"/>
              <a:t> name), and tot cred (total credit hours the student earned thus far).</a:t>
            </a:r>
          </a:p>
          <a:p>
            <a:pPr lvl="1">
              <a:buFont typeface="Wingdings" panose="05000000000000000000" pitchFamily="2" charset="2"/>
              <a:buChar char="§"/>
            </a:pPr>
            <a:r>
              <a:rPr lang="en-US" dirty="0"/>
              <a:t>The university maintains a list of classrooms, specifying the name of the building, room number, and room capacity</a:t>
            </a:r>
          </a:p>
          <a:p>
            <a:pPr lvl="1">
              <a:buFont typeface="Wingdings" panose="05000000000000000000" pitchFamily="2" charset="2"/>
              <a:buChar char="§"/>
            </a:pPr>
            <a:r>
              <a:rPr lang="en-US" dirty="0"/>
              <a:t>The university maintains a list of all classes (sections) taught. Each section is identified by a course id, sec id, year, and semester, and has associated with it a semester, year, building, room number, and time slot id (the time slot when the class meets).</a:t>
            </a:r>
          </a:p>
          <a:p>
            <a:pPr lvl="1">
              <a:buFont typeface="Wingdings" panose="05000000000000000000" pitchFamily="2" charset="2"/>
              <a:buChar char="§"/>
            </a:pPr>
            <a:r>
              <a:rPr lang="en-US" dirty="0"/>
              <a:t>The department has a list of teaching assignments specifying, for each instructor, the sections the instructor is teaching.</a:t>
            </a:r>
          </a:p>
          <a:p>
            <a:pPr lvl="1">
              <a:buFont typeface="Wingdings" panose="05000000000000000000" pitchFamily="2" charset="2"/>
              <a:buChar char="§"/>
            </a:pPr>
            <a:r>
              <a:rPr lang="en-US" dirty="0"/>
              <a:t>The university has a list of all student course registrations, specifying, for each student, the courses and the associated sections that the student has taken (registered for).</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62512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54667" y="1524000"/>
            <a:ext cx="8788400" cy="2709334"/>
          </a:xfrm>
        </p:spPr>
        <p:txBody>
          <a:bodyPr/>
          <a:lstStyle/>
          <a:p>
            <a:r>
              <a:rPr lang="en-US" dirty="0"/>
              <a:t>Next meeting…</a:t>
            </a:r>
            <a:br>
              <a:rPr lang="en-US" dirty="0"/>
            </a:br>
            <a:r>
              <a:rPr lang="en-US" dirty="0"/>
              <a:t>Database Architecture</a:t>
            </a:r>
          </a:p>
        </p:txBody>
      </p:sp>
    </p:spTree>
    <p:extLst>
      <p:ext uri="{BB962C8B-B14F-4D97-AF65-F5344CB8AC3E}">
        <p14:creationId xmlns:p14="http://schemas.microsoft.com/office/powerpoint/2010/main" val="25894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a:t>Database Architecture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database-management system (DBMS) </a:t>
            </a:r>
            <a:r>
              <a:rPr lang="en-US" dirty="0">
                <a:latin typeface="Arial" panose="020B0604020202020204" pitchFamily="34" charset="0"/>
                <a:cs typeface="Arial" panose="020B0604020202020204" pitchFamily="34" charset="0"/>
              </a:rPr>
              <a:t>is a collection of interrelated data and a set of programs to access those data.</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collection of data, usually referred to as the database, contains information relevant to an enterprise.</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primary goal of a DBMS </a:t>
            </a:r>
            <a:r>
              <a:rPr lang="en-US" dirty="0">
                <a:latin typeface="Arial" panose="020B0604020202020204" pitchFamily="34" charset="0"/>
                <a:cs typeface="Arial" panose="020B0604020202020204" pitchFamily="34" charset="0"/>
              </a:rPr>
              <a:t>is to provide a way to store and retrieve database information that is both convenient and efficient.</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Database systems </a:t>
            </a:r>
            <a:r>
              <a:rPr lang="en-US" dirty="0">
                <a:latin typeface="Arial" panose="020B0604020202020204" pitchFamily="34" charset="0"/>
                <a:cs typeface="Arial" panose="020B0604020202020204" pitchFamily="34" charset="0"/>
              </a:rPr>
              <a:t>are designed to manage large bodies of information. Management of data involves both defining structures for storage of information and providing mechanisms for the manipulation of information.</a:t>
            </a:r>
          </a:p>
        </p:txBody>
      </p:sp>
    </p:spTree>
    <p:extLst>
      <p:ext uri="{BB962C8B-B14F-4D97-AF65-F5344CB8AC3E}">
        <p14:creationId xmlns:p14="http://schemas.microsoft.com/office/powerpoint/2010/main" val="1270848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Provides a single picture of the various components of a database systems and the connections among them.</a:t>
            </a:r>
          </a:p>
          <a:p>
            <a:pPr>
              <a:buFont typeface="Wingdings" panose="05000000000000000000" pitchFamily="2" charset="2"/>
              <a:buChar char="Ø"/>
            </a:pPr>
            <a:r>
              <a:rPr lang="en-US" dirty="0"/>
              <a:t>The architecture of a database system is greatly influenced by the underlying computer system on which the database system runs.</a:t>
            </a:r>
          </a:p>
          <a:p>
            <a:pPr>
              <a:buFont typeface="Wingdings" panose="05000000000000000000" pitchFamily="2" charset="2"/>
              <a:buChar char="Ø"/>
            </a:pPr>
            <a:r>
              <a:rPr lang="en-US" dirty="0"/>
              <a:t>Database systems can be </a:t>
            </a:r>
            <a:r>
              <a:rPr lang="en-US" b="1" dirty="0"/>
              <a:t>centralized</a:t>
            </a:r>
            <a:r>
              <a:rPr lang="en-US" dirty="0"/>
              <a:t>, or </a:t>
            </a:r>
            <a:r>
              <a:rPr lang="en-US" b="1" dirty="0"/>
              <a:t>client-server</a:t>
            </a:r>
            <a:r>
              <a:rPr lang="en-US" dirty="0"/>
              <a:t>, where one server machine executes work on behalf of multiple client machines.</a:t>
            </a:r>
          </a:p>
        </p:txBody>
      </p:sp>
    </p:spTree>
    <p:extLst>
      <p:ext uri="{BB962C8B-B14F-4D97-AF65-F5344CB8AC3E}">
        <p14:creationId xmlns:p14="http://schemas.microsoft.com/office/powerpoint/2010/main" val="427221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Lec 2</a:t>
            </a:r>
          </a:p>
        </p:txBody>
      </p:sp>
      <p:sp>
        <p:nvSpPr>
          <p:cNvPr id="3" name="Title 2"/>
          <p:cNvSpPr>
            <a:spLocks noGrp="1"/>
          </p:cNvSpPr>
          <p:nvPr>
            <p:ph type="ctrTitle"/>
          </p:nvPr>
        </p:nvSpPr>
        <p:spPr/>
        <p:txBody>
          <a:bodyPr>
            <a:normAutofit/>
          </a:bodyPr>
          <a:lstStyle/>
          <a:p>
            <a:br>
              <a:rPr lang="en-US" dirty="0"/>
            </a:br>
            <a:r>
              <a:rPr lang="en-US" b="1" dirty="0"/>
              <a:t>Introduction to the Database System </a:t>
            </a:r>
            <a:endParaRPr lang="en-US" dirty="0"/>
          </a:p>
        </p:txBody>
      </p:sp>
    </p:spTree>
    <p:extLst>
      <p:ext uri="{BB962C8B-B14F-4D97-AF65-F5344CB8AC3E}">
        <p14:creationId xmlns:p14="http://schemas.microsoft.com/office/powerpoint/2010/main" val="3249094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Provides a single picture of the various components of a database systems and the connections among them.</a:t>
            </a:r>
          </a:p>
          <a:p>
            <a:pPr>
              <a:buFont typeface="Wingdings" panose="05000000000000000000" pitchFamily="2" charset="2"/>
              <a:buChar char="Ø"/>
            </a:pPr>
            <a:r>
              <a:rPr lang="en-US" dirty="0"/>
              <a:t>The architecture of a database system is greatly influenced by the underlying computer system on which the database system runs.</a:t>
            </a:r>
          </a:p>
          <a:p>
            <a:pPr>
              <a:buFont typeface="Wingdings" panose="05000000000000000000" pitchFamily="2" charset="2"/>
              <a:buChar char="Ø"/>
            </a:pPr>
            <a:r>
              <a:rPr lang="en-US" dirty="0"/>
              <a:t>Database systems can be </a:t>
            </a:r>
            <a:r>
              <a:rPr lang="en-US" b="1" dirty="0"/>
              <a:t>centralized</a:t>
            </a:r>
            <a:r>
              <a:rPr lang="en-US" dirty="0"/>
              <a:t>, or </a:t>
            </a:r>
            <a:r>
              <a:rPr lang="en-US" b="1" dirty="0"/>
              <a:t>client-server</a:t>
            </a:r>
            <a:r>
              <a:rPr lang="en-US" dirty="0"/>
              <a:t>, where one server machine executes work on behalf of multiple client machines.</a:t>
            </a:r>
          </a:p>
        </p:txBody>
      </p:sp>
    </p:spTree>
    <p:extLst>
      <p:ext uri="{BB962C8B-B14F-4D97-AF65-F5344CB8AC3E}">
        <p14:creationId xmlns:p14="http://schemas.microsoft.com/office/powerpoint/2010/main" val="405610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pic>
        <p:nvPicPr>
          <p:cNvPr id="4" name="Content Placeholder 3"/>
          <p:cNvPicPr>
            <a:picLocks noGrp="1" noChangeAspect="1"/>
          </p:cNvPicPr>
          <p:nvPr>
            <p:ph idx="1"/>
          </p:nvPr>
        </p:nvPicPr>
        <p:blipFill>
          <a:blip r:embed="rId3"/>
          <a:stretch>
            <a:fillRect/>
          </a:stretch>
        </p:blipFill>
        <p:spPr>
          <a:xfrm>
            <a:off x="4807567" y="1139481"/>
            <a:ext cx="3630671" cy="5282583"/>
          </a:xfrm>
          <a:prstGeom prst="rect">
            <a:avLst/>
          </a:prstGeom>
        </p:spPr>
      </p:pic>
    </p:spTree>
    <p:extLst>
      <p:ext uri="{BB962C8B-B14F-4D97-AF65-F5344CB8AC3E}">
        <p14:creationId xmlns:p14="http://schemas.microsoft.com/office/powerpoint/2010/main" val="150576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 cont.</a:t>
            </a:r>
          </a:p>
        </p:txBody>
      </p:sp>
      <p:sp>
        <p:nvSpPr>
          <p:cNvPr id="3" name="Content Placeholder 2"/>
          <p:cNvSpPr>
            <a:spLocks noGrp="1"/>
          </p:cNvSpPr>
          <p:nvPr>
            <p:ph idx="1"/>
          </p:nvPr>
        </p:nvSpPr>
        <p:spPr/>
        <p:txBody>
          <a:bodyPr>
            <a:normAutofit/>
          </a:bodyPr>
          <a:lstStyle/>
          <a:p>
            <a:pPr marL="0" indent="0">
              <a:buNone/>
            </a:pPr>
            <a:r>
              <a:rPr lang="en-US" b="1" dirty="0"/>
              <a:t>Centralized Architecture</a:t>
            </a:r>
          </a:p>
          <a:p>
            <a:pPr>
              <a:buFont typeface="Wingdings" panose="05000000000000000000" pitchFamily="2" charset="2"/>
              <a:buChar char="Ø"/>
            </a:pPr>
            <a:r>
              <a:rPr lang="en-US" dirty="0"/>
              <a:t>the mainframe computers are used for processing all system functions including User application Programs and User Interface Programs as well as DBMS functionalities.</a:t>
            </a:r>
            <a:endParaRPr lang="en-US" b="1" dirty="0"/>
          </a:p>
          <a:p>
            <a:pPr marL="0" indent="0">
              <a:buNone/>
            </a:pPr>
            <a:endParaRPr lang="en-US" dirty="0"/>
          </a:p>
          <a:p>
            <a:pPr marL="0" indent="0">
              <a:buNone/>
            </a:pPr>
            <a:r>
              <a:rPr lang="en-US" b="1" dirty="0"/>
              <a:t>Client/Server Architecture</a:t>
            </a:r>
          </a:p>
          <a:p>
            <a:pPr>
              <a:buFont typeface="Wingdings" panose="05000000000000000000" pitchFamily="2" charset="2"/>
              <a:buChar char="Ø"/>
            </a:pPr>
            <a:r>
              <a:rPr lang="en-US" dirty="0"/>
              <a:t>assumes an underlying framework that consists of many PCs as well as a smaller number of mainframe machines, connected via LANs and other types of computer networks.</a:t>
            </a:r>
          </a:p>
        </p:txBody>
      </p:sp>
    </p:spTree>
    <p:extLst>
      <p:ext uri="{BB962C8B-B14F-4D97-AF65-F5344CB8AC3E}">
        <p14:creationId xmlns:p14="http://schemas.microsoft.com/office/powerpoint/2010/main" val="142407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 cont.</a:t>
            </a:r>
          </a:p>
        </p:txBody>
      </p:sp>
      <p:pic>
        <p:nvPicPr>
          <p:cNvPr id="5" name="Content Placeholder 4"/>
          <p:cNvPicPr>
            <a:picLocks noGrp="1" noChangeAspect="1"/>
          </p:cNvPicPr>
          <p:nvPr>
            <p:ph idx="1"/>
          </p:nvPr>
        </p:nvPicPr>
        <p:blipFill>
          <a:blip r:embed="rId3"/>
          <a:stretch>
            <a:fillRect/>
          </a:stretch>
        </p:blipFill>
        <p:spPr>
          <a:xfrm>
            <a:off x="2252101" y="1338263"/>
            <a:ext cx="7541747" cy="4917394"/>
          </a:xfrm>
          <a:prstGeom prst="rect">
            <a:avLst/>
          </a:prstGeom>
        </p:spPr>
      </p:pic>
      <p:sp>
        <p:nvSpPr>
          <p:cNvPr id="6" name="Rounded Rectangular Callout 5"/>
          <p:cNvSpPr/>
          <p:nvPr/>
        </p:nvSpPr>
        <p:spPr>
          <a:xfrm>
            <a:off x="228600" y="1338263"/>
            <a:ext cx="2847109" cy="3025919"/>
          </a:xfrm>
          <a:prstGeom prst="wedgeRoundRectCallout">
            <a:avLst>
              <a:gd name="adj1" fmla="val 47099"/>
              <a:gd name="adj2" fmla="val 835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application resides at the client machine, where it invokes database system functionality at the server machine through query language statements. </a:t>
            </a:r>
          </a:p>
        </p:txBody>
      </p:sp>
      <p:sp>
        <p:nvSpPr>
          <p:cNvPr id="7" name="Rounded Rectangular Callout 6"/>
          <p:cNvSpPr/>
          <p:nvPr/>
        </p:nvSpPr>
        <p:spPr>
          <a:xfrm>
            <a:off x="8970240" y="991899"/>
            <a:ext cx="2847109" cy="3025919"/>
          </a:xfrm>
          <a:prstGeom prst="wedgeRoundRectCallout">
            <a:avLst>
              <a:gd name="adj1" fmla="val -38302"/>
              <a:gd name="adj2" fmla="val 93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client machine acts as merely a</a:t>
            </a:r>
          </a:p>
          <a:p>
            <a:pPr algn="ctr"/>
            <a:r>
              <a:rPr lang="en-US" dirty="0"/>
              <a:t>front end and does not contain any direct database calls. Instead, the client end</a:t>
            </a:r>
          </a:p>
          <a:p>
            <a:pPr algn="ctr"/>
            <a:r>
              <a:rPr lang="en-US" dirty="0"/>
              <a:t>communicates with an </a:t>
            </a:r>
            <a:r>
              <a:rPr lang="en-US" b="1" dirty="0"/>
              <a:t>application server</a:t>
            </a:r>
            <a:r>
              <a:rPr lang="en-US" dirty="0"/>
              <a:t>, usually through a forms interface.</a:t>
            </a:r>
          </a:p>
        </p:txBody>
      </p:sp>
    </p:spTree>
    <p:extLst>
      <p:ext uri="{BB962C8B-B14F-4D97-AF65-F5344CB8AC3E}">
        <p14:creationId xmlns:p14="http://schemas.microsoft.com/office/powerpoint/2010/main" val="3356089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 DBMS?</a:t>
            </a:r>
          </a:p>
        </p:txBody>
      </p:sp>
      <p:sp>
        <p:nvSpPr>
          <p:cNvPr id="3" name="Content Placeholder 2"/>
          <p:cNvSpPr>
            <a:spLocks noGrp="1"/>
          </p:cNvSpPr>
          <p:nvPr>
            <p:ph idx="1"/>
          </p:nvPr>
        </p:nvSpPr>
        <p:spPr>
          <a:xfrm>
            <a:off x="993775" y="1326188"/>
            <a:ext cx="10058400" cy="4023360"/>
          </a:xfrm>
        </p:spPr>
        <p:txBody>
          <a:bodyPr>
            <a:noAutofit/>
          </a:bodyPr>
          <a:lstStyle/>
          <a:p>
            <a:r>
              <a:rPr lang="en-US" sz="2400" dirty="0"/>
              <a:t>In spite of the advantages of using a DBMS, there are a few situations in which a DBMS may involve unnecessary overhead costs that would not be incurred in traditional file processing. The overhead costs of using a DBMS are due to the following:</a:t>
            </a:r>
          </a:p>
          <a:p>
            <a:pPr>
              <a:buFont typeface="Wingdings" panose="05000000000000000000" pitchFamily="2" charset="2"/>
              <a:buChar char="Ø"/>
            </a:pPr>
            <a:r>
              <a:rPr lang="en-US" sz="2400" dirty="0"/>
              <a:t>High initial investment in hardware, software, and training</a:t>
            </a:r>
          </a:p>
          <a:p>
            <a:pPr>
              <a:buFont typeface="Wingdings" panose="05000000000000000000" pitchFamily="2" charset="2"/>
              <a:buChar char="Ø"/>
            </a:pPr>
            <a:r>
              <a:rPr lang="en-US" sz="2400" dirty="0"/>
              <a:t>The generality that a DBMS provides for defining and processing data</a:t>
            </a:r>
          </a:p>
          <a:p>
            <a:pPr>
              <a:buFont typeface="Wingdings" panose="05000000000000000000" pitchFamily="2" charset="2"/>
              <a:buChar char="Ø"/>
            </a:pPr>
            <a:r>
              <a:rPr lang="en-US" sz="2400" dirty="0"/>
              <a:t>Overhead for providing security, concurrency control, recovery, and integrity functions</a:t>
            </a:r>
          </a:p>
        </p:txBody>
      </p:sp>
    </p:spTree>
    <p:extLst>
      <p:ext uri="{BB962C8B-B14F-4D97-AF65-F5344CB8AC3E}">
        <p14:creationId xmlns:p14="http://schemas.microsoft.com/office/powerpoint/2010/main" val="199887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Assignment..</a:t>
            </a:r>
          </a:p>
        </p:txBody>
      </p:sp>
      <p:sp>
        <p:nvSpPr>
          <p:cNvPr id="3" name="Content Placeholder 2"/>
          <p:cNvSpPr>
            <a:spLocks noGrp="1"/>
          </p:cNvSpPr>
          <p:nvPr>
            <p:ph idx="1"/>
          </p:nvPr>
        </p:nvSpPr>
        <p:spPr/>
        <p:txBody>
          <a:bodyPr>
            <a:normAutofit/>
          </a:bodyPr>
          <a:lstStyle/>
          <a:p>
            <a:r>
              <a:rPr lang="en-US" sz="4000" dirty="0"/>
              <a:t>History of DBMS</a:t>
            </a:r>
          </a:p>
        </p:txBody>
      </p:sp>
    </p:spTree>
    <p:extLst>
      <p:ext uri="{BB962C8B-B14F-4D97-AF65-F5344CB8AC3E}">
        <p14:creationId xmlns:p14="http://schemas.microsoft.com/office/powerpoint/2010/main" val="279763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Database-System Applications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i="1" dirty="0">
                <a:latin typeface="Arial" panose="020B0604020202020204" pitchFamily="34" charset="0"/>
                <a:cs typeface="Arial" panose="020B0604020202020204" pitchFamily="34" charset="0"/>
              </a:rPr>
              <a:t>Enterprise Information</a:t>
            </a:r>
          </a:p>
          <a:p>
            <a:pPr>
              <a:buFont typeface="Wingdings" panose="05000000000000000000" pitchFamily="2" charset="2"/>
              <a:buChar char="Ø"/>
            </a:pPr>
            <a:r>
              <a:rPr lang="en-US" sz="2400" i="1" dirty="0">
                <a:latin typeface="Arial" panose="020B0604020202020204" pitchFamily="34" charset="0"/>
                <a:cs typeface="Arial" panose="020B0604020202020204" pitchFamily="34" charset="0"/>
              </a:rPr>
              <a:t>Banking and Finance</a:t>
            </a:r>
          </a:p>
          <a:p>
            <a:pPr>
              <a:buFont typeface="Wingdings" panose="05000000000000000000" pitchFamily="2" charset="2"/>
              <a:buChar char="Ø"/>
            </a:pPr>
            <a:r>
              <a:rPr lang="en-US" sz="2400" i="1" dirty="0">
                <a:latin typeface="Arial" panose="020B0604020202020204" pitchFamily="34" charset="0"/>
                <a:cs typeface="Arial" panose="020B0604020202020204" pitchFamily="34" charset="0"/>
              </a:rPr>
              <a:t>Universities</a:t>
            </a:r>
          </a:p>
          <a:p>
            <a:pPr>
              <a:buFont typeface="Wingdings" panose="05000000000000000000" pitchFamily="2" charset="2"/>
              <a:buChar char="Ø"/>
            </a:pPr>
            <a:r>
              <a:rPr lang="en-US" sz="2400" i="1" dirty="0">
                <a:latin typeface="Arial" panose="020B0604020202020204" pitchFamily="34" charset="0"/>
                <a:cs typeface="Arial" panose="020B0604020202020204" pitchFamily="34" charset="0"/>
              </a:rPr>
              <a:t>Airlines</a:t>
            </a:r>
          </a:p>
          <a:p>
            <a:pPr>
              <a:buFont typeface="Wingdings" panose="05000000000000000000" pitchFamily="2" charset="2"/>
              <a:buChar char="Ø"/>
            </a:pPr>
            <a:r>
              <a:rPr lang="en-US" sz="2400" i="1" dirty="0">
                <a:latin typeface="Arial" panose="020B0604020202020204" pitchFamily="34" charset="0"/>
                <a:cs typeface="Arial" panose="020B0604020202020204" pitchFamily="34" charset="0"/>
              </a:rPr>
              <a:t>Telecommunication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468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Database Systems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Database systems arose in response to early methods of </a:t>
            </a:r>
            <a:r>
              <a:rPr lang="en-US" b="1" dirty="0">
                <a:latin typeface="Arial" panose="020B0604020202020204" pitchFamily="34" charset="0"/>
                <a:cs typeface="Arial" panose="020B0604020202020204" pitchFamily="34" charset="0"/>
              </a:rPr>
              <a:t>computerized management of commercial data</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In 1960s, before </a:t>
            </a:r>
            <a:r>
              <a:rPr lang="en-US" b="1" dirty="0">
                <a:latin typeface="Arial" panose="020B0604020202020204" pitchFamily="34" charset="0"/>
                <a:cs typeface="Arial" panose="020B0604020202020204" pitchFamily="34" charset="0"/>
              </a:rPr>
              <a:t>DBMSs</a:t>
            </a:r>
            <a:r>
              <a:rPr lang="en-US" dirty="0">
                <a:latin typeface="Arial" panose="020B0604020202020204" pitchFamily="34" charset="0"/>
                <a:cs typeface="Arial" panose="020B0604020202020204" pitchFamily="34" charset="0"/>
              </a:rPr>
              <a:t>, system programmers use </a:t>
            </a:r>
            <a:r>
              <a:rPr lang="en-US" b="1" dirty="0">
                <a:latin typeface="Arial" panose="020B0604020202020204" pitchFamily="34" charset="0"/>
                <a:cs typeface="Arial" panose="020B0604020202020204" pitchFamily="34" charset="0"/>
              </a:rPr>
              <a:t>file-processing system </a:t>
            </a:r>
            <a:r>
              <a:rPr lang="en-US" dirty="0">
                <a:latin typeface="Arial" panose="020B0604020202020204" pitchFamily="34" charset="0"/>
                <a:cs typeface="Arial" panose="020B0604020202020204" pitchFamily="34" charset="0"/>
              </a:rPr>
              <a:t>and wrote programs that manipulates files.</a:t>
            </a:r>
          </a:p>
          <a:p>
            <a:pPr>
              <a:buFont typeface="Wingdings" panose="05000000000000000000" pitchFamily="2" charset="2"/>
              <a:buChar char="Ø"/>
            </a:pPr>
            <a:r>
              <a:rPr lang="en-US" dirty="0"/>
              <a:t>Keeping organizational information in a file-processing system has a number of major disadvantages:</a:t>
            </a:r>
          </a:p>
          <a:p>
            <a:pPr lvl="1">
              <a:buFont typeface="Wingdings" panose="05000000000000000000" pitchFamily="2" charset="2"/>
              <a:buChar char="§"/>
            </a:pPr>
            <a:r>
              <a:rPr lang="en-US" b="1" dirty="0"/>
              <a:t>Data redundancy and inconsistency</a:t>
            </a:r>
          </a:p>
          <a:p>
            <a:pPr lvl="1">
              <a:buFont typeface="Wingdings" panose="05000000000000000000" pitchFamily="2" charset="2"/>
              <a:buChar char="§"/>
            </a:pPr>
            <a:r>
              <a:rPr lang="en-US" b="1" dirty="0"/>
              <a:t>Difficulty in accessing data</a:t>
            </a:r>
          </a:p>
          <a:p>
            <a:pPr lvl="1">
              <a:buFont typeface="Wingdings" panose="05000000000000000000" pitchFamily="2" charset="2"/>
              <a:buChar char="§"/>
            </a:pPr>
            <a:r>
              <a:rPr lang="en-US" b="1" dirty="0"/>
              <a:t>Data isolation</a:t>
            </a:r>
          </a:p>
          <a:p>
            <a:pPr lvl="1">
              <a:buFont typeface="Wingdings" panose="05000000000000000000" pitchFamily="2" charset="2"/>
              <a:buChar char="§"/>
            </a:pPr>
            <a:r>
              <a:rPr lang="en-US" b="1" dirty="0"/>
              <a:t>Integrity problems</a:t>
            </a:r>
          </a:p>
          <a:p>
            <a:pPr lvl="1">
              <a:buFont typeface="Wingdings" panose="05000000000000000000" pitchFamily="2" charset="2"/>
              <a:buChar char="§"/>
            </a:pPr>
            <a:r>
              <a:rPr lang="en-US" b="1" dirty="0"/>
              <a:t>Atomicity problems</a:t>
            </a:r>
          </a:p>
          <a:p>
            <a:pPr lvl="1">
              <a:buFont typeface="Wingdings" panose="05000000000000000000" pitchFamily="2" charset="2"/>
              <a:buChar char="§"/>
            </a:pPr>
            <a:r>
              <a:rPr lang="en-US" b="1" dirty="0"/>
              <a:t>Concurrent-access anomalies</a:t>
            </a:r>
            <a:endParaRPr lang="en-US" dirty="0"/>
          </a:p>
          <a:p>
            <a:pPr lvl="1">
              <a:buFont typeface="Wingdings" panose="05000000000000000000" pitchFamily="2" charset="2"/>
              <a:buChar char="§"/>
            </a:pPr>
            <a:r>
              <a:rPr lang="en-US" b="1" dirty="0"/>
              <a:t>Security problems</a:t>
            </a:r>
            <a:endParaRPr lang="en-US" dirty="0">
              <a:latin typeface="Arial" panose="020B0604020202020204" pitchFamily="34" charset="0"/>
              <a:cs typeface="Arial" panose="020B0604020202020204" pitchFamily="34" charset="0"/>
            </a:endParaRPr>
          </a:p>
        </p:txBody>
      </p:sp>
      <p:sp>
        <p:nvSpPr>
          <p:cNvPr id="4" name="Explosion 2 3"/>
          <p:cNvSpPr/>
          <p:nvPr/>
        </p:nvSpPr>
        <p:spPr>
          <a:xfrm>
            <a:off x="1984375" y="1845734"/>
            <a:ext cx="8077200" cy="2692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So what is now the purpose of DBMS?</a:t>
            </a:r>
          </a:p>
        </p:txBody>
      </p:sp>
    </p:spTree>
    <p:extLst>
      <p:ext uri="{BB962C8B-B14F-4D97-AF65-F5344CB8AC3E}">
        <p14:creationId xmlns:p14="http://schemas.microsoft.com/office/powerpoint/2010/main" val="288545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additive="base">
                                        <p:cTn id="57" dur="500" fill="hold"/>
                                        <p:tgtEl>
                                          <p:spTgt spid="4"/>
                                        </p:tgtEl>
                                        <p:attrNameLst>
                                          <p:attrName>ppt_x</p:attrName>
                                        </p:attrNameLst>
                                      </p:cBhvr>
                                      <p:tavLst>
                                        <p:tav tm="0">
                                          <p:val>
                                            <p:strVal val="#ppt_x"/>
                                          </p:val>
                                        </p:tav>
                                        <p:tav tm="100000">
                                          <p:val>
                                            <p:strVal val="#ppt_x"/>
                                          </p:val>
                                        </p:tav>
                                      </p:tavLst>
                                    </p:anim>
                                    <p:anim calcmode="lin" valueType="num">
                                      <p:cBhvr additive="base">
                                        <p:cTn id="5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of Data</a:t>
            </a:r>
          </a:p>
        </p:txBody>
      </p:sp>
      <p:sp>
        <p:nvSpPr>
          <p:cNvPr id="3" name="Content Placeholder 2"/>
          <p:cNvSpPr>
            <a:spLocks noGrp="1"/>
          </p:cNvSpPr>
          <p:nvPr>
            <p:ph idx="1"/>
          </p:nvPr>
        </p:nvSpPr>
        <p:spPr/>
        <p:txBody>
          <a:bodyPr/>
          <a:lstStyle/>
          <a:p>
            <a:pPr marL="0" indent="0">
              <a:buNone/>
            </a:pPr>
            <a:r>
              <a:rPr lang="en-US" b="1" dirty="0"/>
              <a:t>Data Abstraction</a:t>
            </a:r>
            <a:endParaRPr lang="en-US" dirty="0"/>
          </a:p>
          <a:p>
            <a:pPr>
              <a:buFont typeface="Wingdings" panose="05000000000000000000" pitchFamily="2" charset="2"/>
              <a:buChar char="Ø"/>
            </a:pPr>
            <a:r>
              <a:rPr lang="en-US" dirty="0"/>
              <a:t>For the system to be usable, it must retrieve data efficiently.</a:t>
            </a:r>
          </a:p>
          <a:p>
            <a:pPr>
              <a:buFont typeface="Wingdings" panose="05000000000000000000" pitchFamily="2" charset="2"/>
              <a:buChar char="Ø"/>
            </a:pPr>
            <a:r>
              <a:rPr lang="en-US" dirty="0"/>
              <a:t>The need for efficiency has led designers to use complex data structures to represent data in the database.</a:t>
            </a:r>
          </a:p>
          <a:p>
            <a:pPr>
              <a:buFont typeface="Wingdings" panose="05000000000000000000" pitchFamily="2" charset="2"/>
              <a:buChar char="Ø"/>
            </a:pPr>
            <a:r>
              <a:rPr lang="en-US" dirty="0"/>
              <a:t>Developers hide the complexity from users through several levels of abstraction</a:t>
            </a:r>
          </a:p>
          <a:p>
            <a:pPr lvl="1">
              <a:buFont typeface="Wingdings" panose="05000000000000000000" pitchFamily="2" charset="2"/>
              <a:buChar char="§"/>
            </a:pPr>
            <a:r>
              <a:rPr lang="en-US" b="1" dirty="0"/>
              <a:t>Physical level</a:t>
            </a:r>
          </a:p>
          <a:p>
            <a:pPr lvl="1">
              <a:buFont typeface="Wingdings" panose="05000000000000000000" pitchFamily="2" charset="2"/>
              <a:buChar char="§"/>
            </a:pPr>
            <a:r>
              <a:rPr lang="en-US" b="1" dirty="0"/>
              <a:t>Logical level</a:t>
            </a:r>
            <a:r>
              <a:rPr lang="en-US" dirty="0"/>
              <a:t>.</a:t>
            </a:r>
          </a:p>
          <a:p>
            <a:pPr lvl="1">
              <a:buFont typeface="Wingdings" panose="05000000000000000000" pitchFamily="2" charset="2"/>
              <a:buChar char="§"/>
            </a:pPr>
            <a:r>
              <a:rPr lang="en-US" b="1" dirty="0"/>
              <a:t>View level</a:t>
            </a:r>
            <a:endParaRPr lang="en-US" dirty="0"/>
          </a:p>
        </p:txBody>
      </p:sp>
    </p:spTree>
    <p:extLst>
      <p:ext uri="{BB962C8B-B14F-4D97-AF65-F5344CB8AC3E}">
        <p14:creationId xmlns:p14="http://schemas.microsoft.com/office/powerpoint/2010/main" val="96544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of Data cont.</a:t>
            </a:r>
          </a:p>
        </p:txBody>
      </p:sp>
      <p:pic>
        <p:nvPicPr>
          <p:cNvPr id="4" name="Content Placeholder 3"/>
          <p:cNvPicPr>
            <a:picLocks noGrp="1" noChangeAspect="1"/>
          </p:cNvPicPr>
          <p:nvPr>
            <p:ph idx="1"/>
          </p:nvPr>
        </p:nvPicPr>
        <p:blipFill>
          <a:blip r:embed="rId3"/>
          <a:stretch>
            <a:fillRect/>
          </a:stretch>
        </p:blipFill>
        <p:spPr>
          <a:xfrm>
            <a:off x="2612119" y="1456267"/>
            <a:ext cx="6457386" cy="4412721"/>
          </a:xfrm>
          <a:prstGeom prst="rect">
            <a:avLst/>
          </a:prstGeom>
        </p:spPr>
      </p:pic>
      <p:sp>
        <p:nvSpPr>
          <p:cNvPr id="5" name="Rectangular Callout 4"/>
          <p:cNvSpPr/>
          <p:nvPr/>
        </p:nvSpPr>
        <p:spPr>
          <a:xfrm>
            <a:off x="8602133" y="3776133"/>
            <a:ext cx="2506134" cy="1286934"/>
          </a:xfrm>
          <a:prstGeom prst="wedgeRectCallout">
            <a:avLst>
              <a:gd name="adj1" fmla="val -130372"/>
              <a:gd name="adj2" fmla="val 37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describes </a:t>
            </a:r>
            <a:r>
              <a:rPr lang="en-US" i="1" dirty="0"/>
              <a:t>how </a:t>
            </a:r>
            <a:r>
              <a:rPr lang="en-US" dirty="0"/>
              <a:t>the data are actually</a:t>
            </a:r>
          </a:p>
          <a:p>
            <a:r>
              <a:rPr lang="en-US" dirty="0"/>
              <a:t>stored.</a:t>
            </a:r>
          </a:p>
        </p:txBody>
      </p:sp>
      <p:sp>
        <p:nvSpPr>
          <p:cNvPr id="6" name="Rectangular Callout 5"/>
          <p:cNvSpPr/>
          <p:nvPr/>
        </p:nvSpPr>
        <p:spPr>
          <a:xfrm>
            <a:off x="1032933" y="3662627"/>
            <a:ext cx="2506134" cy="1286934"/>
          </a:xfrm>
          <a:prstGeom prst="wedgeRectCallout">
            <a:avLst>
              <a:gd name="adj1" fmla="val 115574"/>
              <a:gd name="adj2" fmla="val -270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t>Describes what </a:t>
            </a:r>
            <a:r>
              <a:rPr lang="en-US" dirty="0"/>
              <a:t>data are</a:t>
            </a:r>
          </a:p>
          <a:p>
            <a:r>
              <a:rPr lang="en-US" dirty="0"/>
              <a:t>stored in the database, and what relationships exist among those data.</a:t>
            </a:r>
          </a:p>
        </p:txBody>
      </p:sp>
      <p:sp>
        <p:nvSpPr>
          <p:cNvPr id="7" name="Rectangular Callout 6"/>
          <p:cNvSpPr/>
          <p:nvPr/>
        </p:nvSpPr>
        <p:spPr>
          <a:xfrm>
            <a:off x="9146116" y="438628"/>
            <a:ext cx="2506134" cy="1286934"/>
          </a:xfrm>
          <a:prstGeom prst="wedgeRectCallout">
            <a:avLst>
              <a:gd name="adj1" fmla="val -114832"/>
              <a:gd name="adj2" fmla="val 42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describes only part of the entire</a:t>
            </a:r>
          </a:p>
          <a:p>
            <a:r>
              <a:rPr lang="en-US" dirty="0"/>
              <a:t>database</a:t>
            </a:r>
          </a:p>
        </p:txBody>
      </p:sp>
    </p:spTree>
    <p:extLst>
      <p:ext uri="{BB962C8B-B14F-4D97-AF65-F5344CB8AC3E}">
        <p14:creationId xmlns:p14="http://schemas.microsoft.com/office/powerpoint/2010/main" val="283615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of Data cont.</a:t>
            </a:r>
          </a:p>
        </p:txBody>
      </p:sp>
      <p:pic>
        <p:nvPicPr>
          <p:cNvPr id="4" name="Content Placeholder 3"/>
          <p:cNvPicPr>
            <a:picLocks noGrp="1" noChangeAspect="1"/>
          </p:cNvPicPr>
          <p:nvPr>
            <p:ph idx="1"/>
          </p:nvPr>
        </p:nvPicPr>
        <p:blipFill>
          <a:blip r:embed="rId3"/>
          <a:stretch>
            <a:fillRect/>
          </a:stretch>
        </p:blipFill>
        <p:spPr>
          <a:xfrm>
            <a:off x="2929728" y="1823923"/>
            <a:ext cx="6315871" cy="2511660"/>
          </a:xfrm>
          <a:prstGeom prst="rect">
            <a:avLst/>
          </a:prstGeom>
        </p:spPr>
      </p:pic>
      <p:sp>
        <p:nvSpPr>
          <p:cNvPr id="5" name="TextBox 4"/>
          <p:cNvSpPr txBox="1"/>
          <p:nvPr/>
        </p:nvSpPr>
        <p:spPr>
          <a:xfrm>
            <a:off x="1303867" y="5130800"/>
            <a:ext cx="9177866" cy="707886"/>
          </a:xfrm>
          <a:prstGeom prst="rect">
            <a:avLst/>
          </a:prstGeom>
          <a:noFill/>
        </p:spPr>
        <p:txBody>
          <a:bodyPr wrap="square" rtlCol="0">
            <a:spAutoFit/>
          </a:bodyPr>
          <a:lstStyle/>
          <a:p>
            <a:r>
              <a:rPr lang="en-US" sz="2000" dirty="0"/>
              <a:t>This code defines a new record type called </a:t>
            </a:r>
            <a:r>
              <a:rPr lang="en-US" sz="2000" b="1" i="1" dirty="0"/>
              <a:t>instructor</a:t>
            </a:r>
            <a:r>
              <a:rPr lang="en-US" sz="2000" i="1" dirty="0"/>
              <a:t> </a:t>
            </a:r>
            <a:r>
              <a:rPr lang="en-US" sz="2000" dirty="0"/>
              <a:t>with four fields. Each field</a:t>
            </a:r>
          </a:p>
          <a:p>
            <a:r>
              <a:rPr lang="en-US" sz="2000" dirty="0"/>
              <a:t>has a name and a type associated with it.</a:t>
            </a:r>
          </a:p>
        </p:txBody>
      </p:sp>
      <p:sp>
        <p:nvSpPr>
          <p:cNvPr id="6" name="Oval 5"/>
          <p:cNvSpPr/>
          <p:nvPr/>
        </p:nvSpPr>
        <p:spPr>
          <a:xfrm>
            <a:off x="1811867" y="1139483"/>
            <a:ext cx="8229600" cy="37373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85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Languages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A database system provides a </a:t>
            </a:r>
            <a:r>
              <a:rPr lang="en-US" sz="2400" b="1" dirty="0"/>
              <a:t>data-definition language </a:t>
            </a:r>
            <a:r>
              <a:rPr lang="en-US" sz="2400" dirty="0"/>
              <a:t>to specify the database schema and a </a:t>
            </a:r>
            <a:r>
              <a:rPr lang="en-US" sz="2400" b="1" dirty="0"/>
              <a:t>data-manipulation language </a:t>
            </a:r>
            <a:r>
              <a:rPr lang="en-US" sz="2400" dirty="0"/>
              <a:t>to express database queries and updates.</a:t>
            </a:r>
          </a:p>
          <a:p>
            <a:pPr>
              <a:buFont typeface="Wingdings" panose="05000000000000000000" pitchFamily="2" charset="2"/>
              <a:buChar char="Ø"/>
            </a:pPr>
            <a:r>
              <a:rPr lang="en-US" sz="2400" dirty="0"/>
              <a:t>In practice, the data-definition and data-manipulation languages are </a:t>
            </a:r>
            <a:r>
              <a:rPr lang="en-US" sz="2400" b="1" dirty="0"/>
              <a:t>not</a:t>
            </a:r>
            <a:r>
              <a:rPr lang="en-US" sz="2400" dirty="0"/>
              <a:t> two separate languages; instead they simply form parts of a single database language, such as the widely used </a:t>
            </a:r>
            <a:r>
              <a:rPr lang="en-US" sz="2400" b="1" dirty="0"/>
              <a:t>SQL language.</a:t>
            </a:r>
          </a:p>
        </p:txBody>
      </p:sp>
    </p:spTree>
    <p:extLst>
      <p:ext uri="{BB962C8B-B14F-4D97-AF65-F5344CB8AC3E}">
        <p14:creationId xmlns:p14="http://schemas.microsoft.com/office/powerpoint/2010/main" val="25121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Languages cont.</a:t>
            </a:r>
          </a:p>
        </p:txBody>
      </p:sp>
      <p:sp>
        <p:nvSpPr>
          <p:cNvPr id="3" name="Content Placeholder 2"/>
          <p:cNvSpPr>
            <a:spLocks noGrp="1"/>
          </p:cNvSpPr>
          <p:nvPr>
            <p:ph idx="1"/>
          </p:nvPr>
        </p:nvSpPr>
        <p:spPr/>
        <p:txBody>
          <a:bodyPr>
            <a:normAutofit/>
          </a:bodyPr>
          <a:lstStyle/>
          <a:p>
            <a:pPr marL="0" indent="0">
              <a:buNone/>
            </a:pPr>
            <a:r>
              <a:rPr lang="en-US" sz="2400" b="1" dirty="0"/>
              <a:t>Data-Manipulation Language</a:t>
            </a:r>
          </a:p>
          <a:p>
            <a:pPr>
              <a:buFont typeface="Wingdings" panose="05000000000000000000" pitchFamily="2" charset="2"/>
              <a:buChar char="Ø"/>
            </a:pPr>
            <a:r>
              <a:rPr lang="en-US" sz="2400" dirty="0"/>
              <a:t>is a language that enables users to access or manipulate data as organized by the appropriate data model.</a:t>
            </a:r>
          </a:p>
          <a:p>
            <a:pPr lvl="1">
              <a:buFont typeface="Wingdings" panose="05000000000000000000" pitchFamily="2" charset="2"/>
              <a:buChar char="§"/>
            </a:pPr>
            <a:r>
              <a:rPr lang="en-US" sz="2000" dirty="0"/>
              <a:t>Retrieval of information stored in the database</a:t>
            </a:r>
          </a:p>
          <a:p>
            <a:pPr lvl="1">
              <a:buFont typeface="Wingdings" panose="05000000000000000000" pitchFamily="2" charset="2"/>
              <a:buChar char="§"/>
            </a:pPr>
            <a:r>
              <a:rPr lang="en-US" sz="2000" dirty="0"/>
              <a:t>Insertion of new information into the database</a:t>
            </a:r>
          </a:p>
          <a:p>
            <a:pPr lvl="1">
              <a:buFont typeface="Wingdings" panose="05000000000000000000" pitchFamily="2" charset="2"/>
              <a:buChar char="§"/>
            </a:pPr>
            <a:r>
              <a:rPr lang="en-US" sz="2000" dirty="0"/>
              <a:t>Deletion of information from the database</a:t>
            </a:r>
          </a:p>
          <a:p>
            <a:pPr lvl="1">
              <a:buFont typeface="Wingdings" panose="05000000000000000000" pitchFamily="2" charset="2"/>
              <a:buChar char="§"/>
            </a:pPr>
            <a:r>
              <a:rPr lang="en-US" sz="2000" dirty="0"/>
              <a:t>Modification of information stored in the database</a:t>
            </a:r>
          </a:p>
          <a:p>
            <a:pPr>
              <a:buFont typeface="Wingdings" panose="05000000000000000000" pitchFamily="2" charset="2"/>
              <a:buChar char="Ø"/>
            </a:pPr>
            <a:r>
              <a:rPr lang="en-US" sz="2400" b="1" dirty="0"/>
              <a:t>2 types:</a:t>
            </a:r>
          </a:p>
          <a:p>
            <a:pPr lvl="1">
              <a:buFont typeface="Wingdings" panose="05000000000000000000" pitchFamily="2" charset="2"/>
              <a:buChar char="§"/>
            </a:pPr>
            <a:r>
              <a:rPr lang="en-US" sz="2000" dirty="0"/>
              <a:t>Procedural DMLs</a:t>
            </a:r>
          </a:p>
          <a:p>
            <a:pPr lvl="1">
              <a:buFont typeface="Wingdings" panose="05000000000000000000" pitchFamily="2" charset="2"/>
              <a:buChar char="§"/>
            </a:pPr>
            <a:r>
              <a:rPr lang="en-US" sz="2000" dirty="0"/>
              <a:t>Declarative DMLs (nonprocedural)</a:t>
            </a:r>
            <a:endParaRPr lang="en-US" sz="2400" dirty="0"/>
          </a:p>
        </p:txBody>
      </p:sp>
      <p:sp>
        <p:nvSpPr>
          <p:cNvPr id="4" name="Rectangle 3"/>
          <p:cNvSpPr/>
          <p:nvPr/>
        </p:nvSpPr>
        <p:spPr>
          <a:xfrm>
            <a:off x="6231467" y="4893733"/>
            <a:ext cx="4504266" cy="975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query</a:t>
            </a:r>
            <a:endParaRPr lang="en-US" sz="3200" dirty="0"/>
          </a:p>
        </p:txBody>
      </p:sp>
    </p:spTree>
    <p:extLst>
      <p:ext uri="{BB962C8B-B14F-4D97-AF65-F5344CB8AC3E}">
        <p14:creationId xmlns:p14="http://schemas.microsoft.com/office/powerpoint/2010/main" val="35863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500" fill="hold"/>
                                        <p:tgtEl>
                                          <p:spTgt spid="4"/>
                                        </p:tgtEl>
                                        <p:attrNameLst>
                                          <p:attrName>ppt_x</p:attrName>
                                        </p:attrNameLst>
                                      </p:cBhvr>
                                      <p:tavLst>
                                        <p:tav tm="0">
                                          <p:val>
                                            <p:strVal val="#ppt_x"/>
                                          </p:val>
                                        </p:tav>
                                        <p:tav tm="100000">
                                          <p:val>
                                            <p:strVal val="#ppt_x"/>
                                          </p:val>
                                        </p:tav>
                                      </p:tavLst>
                                    </p:anim>
                                    <p:anim calcmode="lin" valueType="num">
                                      <p:cBhvr additive="base">
                                        <p:cTn id="5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CCIS Presentation - ITE16">
  <a:themeElements>
    <a:clrScheme name="CCISTemplate">
      <a:dk1>
        <a:srgbClr val="000000"/>
      </a:dk1>
      <a:lt1>
        <a:sysClr val="window" lastClr="FFFFFF"/>
      </a:lt1>
      <a:dk2>
        <a:srgbClr val="FFFFFF"/>
      </a:dk2>
      <a:lt2>
        <a:srgbClr val="CCDDEA"/>
      </a:lt2>
      <a:accent1>
        <a:srgbClr val="E48312"/>
      </a:accent1>
      <a:accent2>
        <a:srgbClr val="BD582C"/>
      </a:accent2>
      <a:accent3>
        <a:srgbClr val="D16002"/>
      </a:accent3>
      <a:accent4>
        <a:srgbClr val="E3A067"/>
      </a:accent4>
      <a:accent5>
        <a:srgbClr val="C2BC80"/>
      </a:accent5>
      <a:accent6>
        <a:srgbClr val="94A088"/>
      </a:accent6>
      <a:hlink>
        <a:srgbClr val="F6DFCC"/>
      </a:hlink>
      <a:folHlink>
        <a:srgbClr val="8C8C8C"/>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CIS Presentation" id="{166DB6BE-4610-4687-ACFA-48B31FDABAAF}" vid="{3D95B95B-5A6F-489E-A5BB-1220980E47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CCIS Presentation</Template>
  <TotalTime>332</TotalTime>
  <Words>2890</Words>
  <Application>Microsoft Office PowerPoint</Application>
  <PresentationFormat>Widescreen</PresentationFormat>
  <Paragraphs>242</Paragraphs>
  <Slides>27</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Wingdings</vt:lpstr>
      <vt:lpstr>Times New Roman</vt:lpstr>
      <vt:lpstr>Arial</vt:lpstr>
      <vt:lpstr>CCIS Presentation - ITE16</vt:lpstr>
      <vt:lpstr> Introduction to the Database System </vt:lpstr>
      <vt:lpstr> Database Architecture</vt:lpstr>
      <vt:lpstr>Database-System Applications</vt:lpstr>
      <vt:lpstr>Purpose of Database Systems</vt:lpstr>
      <vt:lpstr>View of Data</vt:lpstr>
      <vt:lpstr>View of Data cont.</vt:lpstr>
      <vt:lpstr>View of Data cont.</vt:lpstr>
      <vt:lpstr>Database Languages</vt:lpstr>
      <vt:lpstr>Database Languages cont.</vt:lpstr>
      <vt:lpstr>Database Languages cont.</vt:lpstr>
      <vt:lpstr>Database Languages cont.</vt:lpstr>
      <vt:lpstr>Relational Database</vt:lpstr>
      <vt:lpstr>Relational Database cont.</vt:lpstr>
      <vt:lpstr>Relational Database cont.</vt:lpstr>
      <vt:lpstr>Database Design</vt:lpstr>
      <vt:lpstr>Database Design cont.</vt:lpstr>
      <vt:lpstr>Database Design cont.</vt:lpstr>
      <vt:lpstr>Database Design cont.</vt:lpstr>
      <vt:lpstr>Next meeting… Database Architecture</vt:lpstr>
      <vt:lpstr>Database Architecture</vt:lpstr>
      <vt:lpstr> Introduction to the Database System </vt:lpstr>
      <vt:lpstr>Database Architecture</vt:lpstr>
      <vt:lpstr>Database Architecture</vt:lpstr>
      <vt:lpstr>Database Architecture cont.</vt:lpstr>
      <vt:lpstr>Database Architecture cont.</vt:lpstr>
      <vt:lpstr>When not to use DBMS?</vt:lpstr>
      <vt:lpstr>Reading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the Database System </dc:title>
  <dc:creator>USER</dc:creator>
  <cp:lastModifiedBy>James</cp:lastModifiedBy>
  <cp:revision>119</cp:revision>
  <dcterms:created xsi:type="dcterms:W3CDTF">2021-03-02T01:14:38Z</dcterms:created>
  <dcterms:modified xsi:type="dcterms:W3CDTF">2023-05-24T01:12:14Z</dcterms:modified>
</cp:coreProperties>
</file>